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228B9-92B9-42D7-A555-CDC1B855EB28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0B858-101D-4BB4-8DC0-C4AC66E0E1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0B858-101D-4BB4-8DC0-C4AC66E0E1C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500043"/>
            <a:ext cx="7843838" cy="857256"/>
          </a:xfrm>
        </p:spPr>
        <p:txBody>
          <a:bodyPr/>
          <a:lstStyle/>
          <a:p>
            <a:r>
              <a:rPr lang="ru-RU" dirty="0" smtClean="0"/>
              <a:t>Производство бумаги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643314"/>
            <a:ext cx="6343672" cy="207170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Основу любой бумаги составляют волокна </a:t>
            </a:r>
            <a:r>
              <a:rPr lang="ru-RU" dirty="0" err="1" smtClean="0">
                <a:solidFill>
                  <a:schemeClr val="tx1"/>
                </a:solidFill>
              </a:rPr>
              <a:t>целлюлозы.Эти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волокна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могут быть получены из разных источников - </a:t>
            </a:r>
            <a:r>
              <a:rPr lang="ru-RU" dirty="0" err="1" smtClean="0">
                <a:solidFill>
                  <a:schemeClr val="tx1"/>
                </a:solidFill>
              </a:rPr>
              <a:t>древеси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 err="1" smtClean="0">
                <a:solidFill>
                  <a:schemeClr val="tx1"/>
                </a:solidFill>
              </a:rPr>
              <a:t>ны</a:t>
            </a:r>
            <a:r>
              <a:rPr lang="ru-RU" dirty="0" smtClean="0">
                <a:solidFill>
                  <a:schemeClr val="tx1"/>
                </a:solidFill>
              </a:rPr>
              <a:t>, соломы, хлопка или из самой же </a:t>
            </a:r>
            <a:r>
              <a:rPr lang="ru-RU" dirty="0" err="1" smtClean="0">
                <a:solidFill>
                  <a:schemeClr val="tx1"/>
                </a:solidFill>
              </a:rPr>
              <a:t>бумаги.Так</a:t>
            </a:r>
            <a:r>
              <a:rPr lang="ru-RU" dirty="0" smtClean="0">
                <a:solidFill>
                  <a:schemeClr val="tx1"/>
                </a:solidFill>
              </a:rPr>
              <a:t> выглядят волокна целлюлозы, из которых производится бумага, под микроскопом.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://www.ab.ru/~ekort/paper/Image45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857364"/>
            <a:ext cx="2143125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939784"/>
          </a:xfrm>
        </p:spPr>
        <p:txBody>
          <a:bodyPr/>
          <a:lstStyle/>
          <a:p>
            <a:r>
              <a:rPr lang="ru-RU" dirty="0" smtClean="0"/>
              <a:t>Секция подачи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357562"/>
            <a:ext cx="8258204" cy="276860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секции подачи исходная бумажная масса смешивается с водой (99% воды на 1% бумажной массы). Далее данная смесь подается на движущуюся сеточную секцию. Секция сетки представляет собой мелкую сетку, проходящую между двух ролей.</a:t>
            </a:r>
          </a:p>
        </p:txBody>
      </p:sp>
      <p:pic>
        <p:nvPicPr>
          <p:cNvPr id="49154" name="Picture 2" descr="http://www.ab.ru/~ekort/paper/po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984233"/>
            <a:ext cx="2686072" cy="23876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496"/>
            <a:ext cx="8329642" cy="326866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 сетке происходит связка волокон, начинается процесс обезвоживания, который обеспечивают вакуумные насосы (в наиболее современных машинах существует еще и верхняя сетка, благодаря которой вода удаляется сразу с двух поверхностей, благодаря чему получается более качественный продукт).</a:t>
            </a:r>
          </a:p>
        </p:txBody>
      </p:sp>
      <p:pic>
        <p:nvPicPr>
          <p:cNvPr id="50178" name="Picture 2" descr="http://www.ab.ru/~ekort/paper/setk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9594" y="325442"/>
            <a:ext cx="5322736" cy="2227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496"/>
            <a:ext cx="8329642" cy="326866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После секции сетки бумага содержит еще 80% воды. Далее эта смесь поступает в секцию отжима, где из нее извлекается еще 10 - 15% жидкости. Секция отжима также влияет на толщину конечного листа и гладкость его поверхности.</a:t>
            </a:r>
            <a:endParaRPr lang="ru-RU" dirty="0"/>
          </a:p>
        </p:txBody>
      </p:sp>
      <p:pic>
        <p:nvPicPr>
          <p:cNvPr id="51202" name="Picture 2" descr="http://www.ab.ru/~ekort/paper/otj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571480"/>
            <a:ext cx="4502030" cy="19954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928934"/>
            <a:ext cx="8186766" cy="314327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После секции отжима следует секция сушки, состоящая из рядя нагретых роликов. Как правило, между секциями сушки располагается секция проклейки. Для проклейки используют специальное вещество, наносящееся на поверхность бумаги и улучшающее ее печатные свойства. </a:t>
            </a:r>
          </a:p>
        </p:txBody>
      </p:sp>
      <p:pic>
        <p:nvPicPr>
          <p:cNvPr id="52226" name="Picture 2" descr="http://www.ab.ru/~ekort/paper/sush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571479"/>
            <a:ext cx="5715040" cy="2401113"/>
          </a:xfrm>
          <a:prstGeom prst="rect">
            <a:avLst/>
          </a:prstGeom>
          <a:noFill/>
        </p:spPr>
      </p:pic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Times New Roman" pitchFamily="18" charset="0"/>
              </a:rPr>
              <a:t>После просушки бумага иногда пропускается через каландер, придающий ей окончательную гладкость поверхности и толщину. Теперь бумага готова для операций доводки.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Times New Roman" pitchFamily="18" charset="0"/>
              </a:rPr>
              <a:t>После просушки бумага иногда пропускается через каландер, придающий ей окончательную гладкость поверхности и толщину. Теперь бумага готова для операций доводки.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Times New Roman" pitchFamily="18" charset="0"/>
              </a:rPr>
              <a:t>После просушки бумага иногда пропускается через каландер, придающий ей окончательную гладкость поверхности и толщину. Теперь бумага готова для операций доводки.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br>
              <a:rPr lang="ru-RU" b="1" dirty="0" smtClean="0"/>
            </a:br>
            <a:r>
              <a:rPr lang="ru-RU" b="1" dirty="0" err="1"/>
              <a:t>М</a:t>
            </a:r>
            <a:r>
              <a:rPr lang="ru-RU" b="1" dirty="0" err="1" smtClean="0"/>
              <a:t>елование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71744"/>
            <a:ext cx="8186766" cy="355441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Для производства мелованной бумаги применяется покрытие, основанное на минеральных материалах, что придает бумаге более гладкую поверхность и улучшает печатные свойства. </a:t>
            </a:r>
            <a:br>
              <a:rPr lang="ru-RU" dirty="0"/>
            </a:br>
            <a:r>
              <a:rPr lang="ru-RU" dirty="0"/>
              <a:t> </a:t>
            </a:r>
          </a:p>
          <a:p>
            <a:r>
              <a:rPr lang="ru-RU" dirty="0" err="1" smtClean="0"/>
              <a:t>Мелование</a:t>
            </a:r>
            <a:r>
              <a:rPr lang="ru-RU" dirty="0" smtClean="0"/>
              <a:t> бывает односторонним (этикеточные бумаги) и двухсторонним (большинство полиграфических бумаг). Плотность </a:t>
            </a:r>
            <a:r>
              <a:rPr lang="ru-RU" dirty="0" err="1" smtClean="0"/>
              <a:t>меловального</a:t>
            </a:r>
            <a:r>
              <a:rPr lang="ru-RU" dirty="0" smtClean="0"/>
              <a:t> слоя варьируется в пределах от 5-6г/м2 до 18г/м2 и выше. Как правило, чем больше слой </a:t>
            </a:r>
            <a:r>
              <a:rPr lang="ru-RU" dirty="0" err="1" smtClean="0"/>
              <a:t>меловального</a:t>
            </a:r>
            <a:r>
              <a:rPr lang="ru-RU" dirty="0" smtClean="0"/>
              <a:t> покрытия, тем выше качество печатной поверхности.</a:t>
            </a:r>
            <a:endParaRPr lang="ru-RU" dirty="0"/>
          </a:p>
        </p:txBody>
      </p:sp>
      <p:pic>
        <p:nvPicPr>
          <p:cNvPr id="53250" name="Picture 2" descr="http://www.ab.ru/~ekort/paper/gemo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285728"/>
            <a:ext cx="2400300" cy="19240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Машины </a:t>
            </a:r>
            <a:r>
              <a:rPr lang="ru-RU" dirty="0" err="1" smtClean="0"/>
              <a:t>шаберного</a:t>
            </a:r>
            <a:r>
              <a:rPr lang="ru-RU" dirty="0" smtClean="0"/>
              <a:t> </a:t>
            </a:r>
            <a:r>
              <a:rPr lang="ru-RU" dirty="0" err="1" smtClean="0"/>
              <a:t>мелования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929066"/>
            <a:ext cx="8186766" cy="219709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Производство бумаги легкого </a:t>
            </a:r>
            <a:r>
              <a:rPr lang="ru-RU" dirty="0" err="1"/>
              <a:t>мелования</a:t>
            </a:r>
            <a:r>
              <a:rPr lang="ru-RU" dirty="0"/>
              <a:t> происходит, как правило, с помощью только наносящих валов. </a:t>
            </a:r>
            <a:r>
              <a:rPr lang="ru-RU" dirty="0" err="1"/>
              <a:t>Сильномелованные</a:t>
            </a:r>
            <a:r>
              <a:rPr lang="ru-RU" dirty="0"/>
              <a:t> бумаги производятся с использованием так называемых "машин </a:t>
            </a:r>
            <a:r>
              <a:rPr lang="ru-RU" dirty="0" err="1"/>
              <a:t>шаберного</a:t>
            </a:r>
            <a:r>
              <a:rPr lang="ru-RU" dirty="0"/>
              <a:t> </a:t>
            </a:r>
            <a:r>
              <a:rPr lang="ru-RU" dirty="0" err="1"/>
              <a:t>мелования</a:t>
            </a:r>
            <a:r>
              <a:rPr lang="ru-RU" dirty="0"/>
              <a:t>", где погрешности </a:t>
            </a:r>
            <a:r>
              <a:rPr lang="ru-RU" dirty="0" err="1"/>
              <a:t>меловального</a:t>
            </a:r>
            <a:r>
              <a:rPr lang="ru-RU" dirty="0"/>
              <a:t> слоя снимаются так называемыми "шаберами" - специальными лезвиями, что обеспечивает гораздо более качественную поверхность.</a:t>
            </a:r>
          </a:p>
        </p:txBody>
      </p:sp>
      <p:pic>
        <p:nvPicPr>
          <p:cNvPr id="54274" name="Picture 2" descr="http://www.ab.ru/~ekort/paper/mcoa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071546"/>
            <a:ext cx="2857520" cy="28575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Каландрирование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429000"/>
            <a:ext cx="8186766" cy="26971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Для производства глянцевой мелованной бумаги применяется </a:t>
            </a:r>
            <a:r>
              <a:rPr lang="ru-RU" dirty="0" err="1" smtClean="0"/>
              <a:t>суперкаландр</a:t>
            </a:r>
            <a:r>
              <a:rPr lang="ru-RU" dirty="0" smtClean="0"/>
              <a:t> </a:t>
            </a:r>
            <a:r>
              <a:rPr lang="ru-RU" dirty="0"/>
              <a:t>- ряд валов, придающий поверхности глянец. Также </a:t>
            </a:r>
            <a:r>
              <a:rPr lang="ru-RU" dirty="0" err="1" smtClean="0"/>
              <a:t>суперкаландр</a:t>
            </a:r>
            <a:r>
              <a:rPr lang="ru-RU" dirty="0" smtClean="0"/>
              <a:t> </a:t>
            </a:r>
            <a:r>
              <a:rPr lang="ru-RU" dirty="0"/>
              <a:t>может применятся и в немелованных бумагах, для придания им некоторых дополнительных </a:t>
            </a:r>
            <a:r>
              <a:rPr lang="ru-RU" dirty="0" err="1"/>
              <a:t>свойств.После</a:t>
            </a:r>
            <a:r>
              <a:rPr lang="ru-RU" dirty="0"/>
              <a:t> процесса производства бумага сматывается в роли или нарезается в форматные листы.</a:t>
            </a:r>
          </a:p>
          <a:p>
            <a:endParaRPr lang="ru-RU" dirty="0"/>
          </a:p>
        </p:txBody>
      </p:sp>
      <p:pic>
        <p:nvPicPr>
          <p:cNvPr id="55298" name="Picture 2" descr="http://www.ab.ru/~ekort/paper/sca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08052"/>
            <a:ext cx="1057276" cy="30066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Сырьё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186766" cy="412592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Подавляющее большинство используемой сегодня бумаги требует в качестве сырья древесину. Как правило, все сорта бумаг содержат смесь твердых (береза) и мягких (ель, сосна) пород древесины. Мягкие сорта дают длинные волокна, придающие бумаге хорошие прочностные свойства, твердые же сорта дают волокна короткие, благодаря которым улучшаются качественные показатели.  </a:t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r>
              <a:rPr lang="ru-RU" dirty="0" smtClean="0"/>
              <a:t>Существуют также альтернативные способы получения сырья. Например, для изготовления высококачественной бумаги используют смесь волокон хлопка и древесины, или же только волокна хлопка. Хлопок дает очень длинные и прочные волокна, из которых получается бумага высочайшего качества.</a:t>
            </a:r>
            <a:endParaRPr lang="ru-RU" dirty="0"/>
          </a:p>
        </p:txBody>
      </p:sp>
      <p:pic>
        <p:nvPicPr>
          <p:cNvPr id="30724" name="Picture 4" descr="http://www.ab.ru/~ekort/paper/cot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57166"/>
            <a:ext cx="1485900" cy="1447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Макулатура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928934"/>
            <a:ext cx="7758138" cy="369729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Использование макулатуры как источника волокон целлюлозы также является очень важным направлением в производстве бумаги.  </a:t>
            </a:r>
            <a:br>
              <a:rPr lang="ru-RU" dirty="0" smtClean="0"/>
            </a:br>
            <a:r>
              <a:rPr lang="ru-RU" dirty="0" smtClean="0"/>
              <a:t> </a:t>
            </a:r>
          </a:p>
          <a:p>
            <a:r>
              <a:rPr lang="ru-RU" dirty="0" smtClean="0"/>
              <a:t>Технологии с использованием бумажных отходов позволяют получать бумагу высокого качества, не затрагивая при этом естественных природных </a:t>
            </a:r>
            <a:r>
              <a:rPr lang="ru-RU" dirty="0" err="1" smtClean="0"/>
              <a:t>источников.Бумаги</a:t>
            </a:r>
            <a:r>
              <a:rPr lang="ru-RU" dirty="0" smtClean="0"/>
              <a:t> такого типа широко используются для производства газет, упаковки и т.д.</a:t>
            </a:r>
          </a:p>
          <a:p>
            <a:endParaRPr lang="ru-RU" dirty="0"/>
          </a:p>
        </p:txBody>
      </p:sp>
      <p:pic>
        <p:nvPicPr>
          <p:cNvPr id="29698" name="Picture 2" descr="http://www.ab.ru/~ekort/paper/pic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428736"/>
            <a:ext cx="2095500" cy="14192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086724" cy="857272"/>
          </a:xfrm>
        </p:spPr>
        <p:txBody>
          <a:bodyPr/>
          <a:lstStyle/>
          <a:p>
            <a:r>
              <a:rPr lang="ru-RU" dirty="0" smtClean="0"/>
              <a:t>Недостатки вторсырья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3000372"/>
            <a:ext cx="7901014" cy="341154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Но все же бумажные отходы в качестве сырья имеют некоторые ограничения. В частности, при последующей переработке волокна укорачиваются, что ведет к потере прочности и повышению </a:t>
            </a:r>
            <a:r>
              <a:rPr lang="ru-RU" dirty="0" err="1" smtClean="0"/>
              <a:t>пыльности</a:t>
            </a:r>
            <a:r>
              <a:rPr lang="ru-RU" dirty="0" smtClean="0"/>
              <a:t> конечной продукции, сильно сказывающихся на печатных свойствах бумаги.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8674" name="Picture 2" descr="http://www.ab.ru/~ekort/paper/pic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1071546"/>
            <a:ext cx="2095500" cy="19621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ЦЕЛЛЮЛОЗА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3000372"/>
            <a:ext cx="8115328" cy="3125791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Первой стадией превращения древесины в бумагу является отделение волокон целлюлозы от остальной массы древесины. Для достижения этой цели существуют два метода - химический </a:t>
            </a:r>
            <a:r>
              <a:rPr lang="ru-RU" dirty="0" smtClean="0"/>
              <a:t>и механический</a:t>
            </a:r>
            <a:r>
              <a:rPr lang="ru-RU" dirty="0"/>
              <a:t>. Эти методы позволяют получать целлюлозу с широким спектром свойств, из которых потом может производится бумага для различных целей.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smtClean="0"/>
              <a:t>Механический метод получения целлюлозы состоит в простом подводе древесины к вращающемуся дробящему жернову, </a:t>
            </a:r>
            <a:r>
              <a:rPr lang="ru-RU" dirty="0" err="1" smtClean="0"/>
              <a:t>выщепляющему</a:t>
            </a:r>
            <a:r>
              <a:rPr lang="ru-RU" dirty="0" smtClean="0"/>
              <a:t> волокна из исходного сырья. Процент использования исходного сырья при данном методе очень высок - порядка 98% сырья перерабатывается в целлюлозную массу, но также высок и процент, затрачиваемый на энергию. Помимо всего прочего, данная масса будет содержать не только волокна целлюлозы, но и </a:t>
            </a:r>
            <a:r>
              <a:rPr lang="ru-RU" dirty="0" err="1" smtClean="0"/>
              <a:t>нецеллюлозный</a:t>
            </a:r>
            <a:r>
              <a:rPr lang="ru-RU" dirty="0" smtClean="0"/>
              <a:t> лигнин.</a:t>
            </a:r>
          </a:p>
          <a:p>
            <a:endParaRPr lang="ru-RU" dirty="0"/>
          </a:p>
        </p:txBody>
      </p:sp>
      <p:pic>
        <p:nvPicPr>
          <p:cNvPr id="44034" name="Picture 2" descr="http://www.ab.ru/~ekort/paper/mi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500042"/>
            <a:ext cx="1704975" cy="2495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ОТБЕЛИВАНИЕ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500438"/>
            <a:ext cx="8043890" cy="262572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Только что отбеленная целлюлозная масса имеет натуральный коричневый цвет. Но уже в таком виде она пригодна для производства ряда продуктов (например, упаковки), но для качественной бумаги, нуждающейся в высокой белизне, этого не достаточно.</a:t>
            </a:r>
          </a:p>
        </p:txBody>
      </p:sp>
      <p:pic>
        <p:nvPicPr>
          <p:cNvPr id="45058" name="Picture 2" descr="http://www.ab.ru/~ekort/paper/bleach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132157"/>
            <a:ext cx="4000528" cy="24245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928934"/>
            <a:ext cx="8258204" cy="319722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Для получения бумаги более высокого качества данную целлюлозную массу обычно подвергают многоступенчатому отбеливанию.  </a:t>
            </a:r>
            <a:br>
              <a:rPr lang="ru-RU" dirty="0"/>
            </a:br>
            <a:r>
              <a:rPr lang="ru-RU" dirty="0"/>
              <a:t> </a:t>
            </a:r>
          </a:p>
          <a:p>
            <a:r>
              <a:rPr lang="ru-RU" dirty="0" smtClean="0"/>
              <a:t>Первая стадия - отбеливание кислородом, придающее целлюлозной массе светло-коричневый оттенок.</a:t>
            </a:r>
            <a:endParaRPr lang="ru-RU" dirty="0"/>
          </a:p>
        </p:txBody>
      </p:sp>
      <p:pic>
        <p:nvPicPr>
          <p:cNvPr id="46082" name="Picture 2" descr="http://www.ab.ru/~ekort/paper/bleach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4223" y="428604"/>
            <a:ext cx="4299073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Ярко-белая целлюлозная масса получается на последней стадии отбеливания.  </a:t>
            </a:r>
            <a:br>
              <a:rPr lang="ru-RU" dirty="0"/>
            </a:br>
            <a:r>
              <a:rPr lang="ru-RU" dirty="0"/>
              <a:t> </a:t>
            </a:r>
          </a:p>
          <a:p>
            <a:r>
              <a:rPr lang="ru-RU" dirty="0" smtClean="0"/>
              <a:t>Исторически этот этап проходил с использованием хлора, но поскольку хлор вредно влияет на окружающую среду, сейчас широко используются </a:t>
            </a:r>
            <a:r>
              <a:rPr lang="ru-RU" dirty="0" err="1" smtClean="0"/>
              <a:t>бесхлорные</a:t>
            </a:r>
            <a:r>
              <a:rPr lang="ru-RU" dirty="0" smtClean="0"/>
              <a:t> отбеливатели. Также </a:t>
            </a:r>
            <a:r>
              <a:rPr lang="ru-RU" dirty="0"/>
              <a:t>иногда в качестве отбеливателя может выступать перекись водорода, дающая промежуточную белизну целлюлозной массе. Итак, когда масса уже готова, следующая стадия - изготовление бумаги.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7108" name="Picture 4" descr="http://www.ab.ru/~ekort/paper/bleach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-26314"/>
            <a:ext cx="3714776" cy="2169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ПРОИЗВОДСТВО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3071810"/>
            <a:ext cx="7829576" cy="257176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Машина, производящая бумагу, как правило, включает в себя пять секций:</a:t>
            </a:r>
            <a:r>
              <a:rPr lang="ru-RU" dirty="0"/>
              <a:t>1 - секция подачи, 2 - секция сетки, 3 - секция отжима, 4 - секция сушки, 5 - секция проклейки.  </a:t>
            </a:r>
            <a:br>
              <a:rPr lang="ru-RU" dirty="0"/>
            </a:br>
            <a:r>
              <a:rPr lang="ru-RU" dirty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8130" name="Picture 2" descr="http://www.ab.ru/~ekort/paper/mash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89342"/>
            <a:ext cx="6929485" cy="11830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560</Words>
  <PresentationFormat>Экран (4:3)</PresentationFormat>
  <Paragraphs>41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Производство бумаги</vt:lpstr>
      <vt:lpstr>Сырьё</vt:lpstr>
      <vt:lpstr>Макулатура</vt:lpstr>
      <vt:lpstr>Недостатки вторсырья</vt:lpstr>
      <vt:lpstr>ЦЕЛЛЮЛОЗА</vt:lpstr>
      <vt:lpstr>ОТБЕЛИВАНИЕ</vt:lpstr>
      <vt:lpstr>Слайд 7</vt:lpstr>
      <vt:lpstr>Слайд 8</vt:lpstr>
      <vt:lpstr>ПРОИЗВОДСТВО</vt:lpstr>
      <vt:lpstr>Секция подачи</vt:lpstr>
      <vt:lpstr>Слайд 11</vt:lpstr>
      <vt:lpstr>Слайд 12</vt:lpstr>
      <vt:lpstr>Слайд 13</vt:lpstr>
      <vt:lpstr>    Мелование     </vt:lpstr>
      <vt:lpstr>Машины шаберного мелования</vt:lpstr>
      <vt:lpstr>Каландрирование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Сырьё</dc:title>
  <cp:lastModifiedBy>1</cp:lastModifiedBy>
  <cp:revision>8</cp:revision>
  <dcterms:modified xsi:type="dcterms:W3CDTF">2013-02-19T10:26:00Z</dcterms:modified>
</cp:coreProperties>
</file>