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8" r:id="rId3"/>
    <p:sldId id="262" r:id="rId4"/>
    <p:sldId id="263" r:id="rId5"/>
    <p:sldId id="261" r:id="rId6"/>
    <p:sldId id="264" r:id="rId7"/>
    <p:sldId id="256" r:id="rId8"/>
    <p:sldId id="258" r:id="rId9"/>
    <p:sldId id="265" r:id="rId10"/>
    <p:sldId id="266" r:id="rId11"/>
    <p:sldId id="270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4C3B96A-030A-4CBF-84F8-F6DB46CD59B7}" type="datetimeFigureOut">
              <a:rPr lang="ru-RU" smtClean="0"/>
              <a:pPr/>
              <a:t>19.04.2011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6C1CE86-DE0C-41D9-ACF8-8968219DA7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B96A-030A-4CBF-84F8-F6DB46CD59B7}" type="datetimeFigureOut">
              <a:rPr lang="ru-RU" smtClean="0"/>
              <a:pPr/>
              <a:t>19.04.2011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1CE86-DE0C-41D9-ACF8-8968219DA7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B96A-030A-4CBF-84F8-F6DB46CD59B7}" type="datetimeFigureOut">
              <a:rPr lang="ru-RU" smtClean="0"/>
              <a:pPr/>
              <a:t>19.04.2011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1CE86-DE0C-41D9-ACF8-8968219DA7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4C3B96A-030A-4CBF-84F8-F6DB46CD59B7}" type="datetimeFigureOut">
              <a:rPr lang="ru-RU" smtClean="0"/>
              <a:pPr/>
              <a:t>19.04.2011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1CE86-DE0C-41D9-ACF8-8968219DA7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4C3B96A-030A-4CBF-84F8-F6DB46CD59B7}" type="datetimeFigureOut">
              <a:rPr lang="ru-RU" smtClean="0"/>
              <a:pPr/>
              <a:t>19.04.2011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6C1CE86-DE0C-41D9-ACF8-8968219DA7E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4C3B96A-030A-4CBF-84F8-F6DB46CD59B7}" type="datetimeFigureOut">
              <a:rPr lang="ru-RU" smtClean="0"/>
              <a:pPr/>
              <a:t>19.04.2011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6C1CE86-DE0C-41D9-ACF8-8968219DA7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4C3B96A-030A-4CBF-84F8-F6DB46CD59B7}" type="datetimeFigureOut">
              <a:rPr lang="ru-RU" smtClean="0"/>
              <a:pPr/>
              <a:t>19.04.2011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6C1CE86-DE0C-41D9-ACF8-8968219DA7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B96A-030A-4CBF-84F8-F6DB46CD59B7}" type="datetimeFigureOut">
              <a:rPr lang="ru-RU" smtClean="0"/>
              <a:pPr/>
              <a:t>19.04.2011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1CE86-DE0C-41D9-ACF8-8968219DA7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4C3B96A-030A-4CBF-84F8-F6DB46CD59B7}" type="datetimeFigureOut">
              <a:rPr lang="ru-RU" smtClean="0"/>
              <a:pPr/>
              <a:t>19.04.2011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6C1CE86-DE0C-41D9-ACF8-8968219DA7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4C3B96A-030A-4CBF-84F8-F6DB46CD59B7}" type="datetimeFigureOut">
              <a:rPr lang="ru-RU" smtClean="0"/>
              <a:pPr/>
              <a:t>19.04.2011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6C1CE86-DE0C-41D9-ACF8-8968219DA7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4C3B96A-030A-4CBF-84F8-F6DB46CD59B7}" type="datetimeFigureOut">
              <a:rPr lang="ru-RU" smtClean="0"/>
              <a:pPr/>
              <a:t>19.04.2011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6C1CE86-DE0C-41D9-ACF8-8968219DA7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4C3B96A-030A-4CBF-84F8-F6DB46CD59B7}" type="datetimeFigureOut">
              <a:rPr lang="ru-RU" smtClean="0"/>
              <a:pPr/>
              <a:t>19.04.2011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6C1CE86-DE0C-41D9-ACF8-8968219DA7E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comb dir="vert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Лекция 5.</a:t>
            </a:r>
            <a:br>
              <a:rPr lang="ru-RU" dirty="0" smtClean="0"/>
            </a:br>
            <a:r>
              <a:rPr lang="ru-RU" b="1" dirty="0" smtClean="0"/>
              <a:t>Контактно-копировальные и экспонирующие установки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Цель</a:t>
            </a:r>
            <a:r>
              <a:rPr lang="ru-RU" dirty="0" smtClean="0"/>
              <a:t>: </a:t>
            </a:r>
            <a:r>
              <a:rPr lang="ru-RU" sz="2400" dirty="0" smtClean="0"/>
              <a:t>Изучить принцип работы и схемы контактно-копировальных и экспонирующих установок.</a:t>
            </a:r>
          </a:p>
          <a:p>
            <a:r>
              <a:rPr lang="ru-RU" b="1" dirty="0" smtClean="0"/>
              <a:t>Знания и умения</a:t>
            </a:r>
            <a:r>
              <a:rPr lang="ru-RU" dirty="0" smtClean="0"/>
              <a:t>:</a:t>
            </a:r>
          </a:p>
          <a:p>
            <a:r>
              <a:rPr lang="ru-RU" sz="2400" dirty="0" smtClean="0"/>
              <a:t>Иметь представление о технологическом процессе.</a:t>
            </a:r>
          </a:p>
          <a:p>
            <a:r>
              <a:rPr lang="ru-RU" sz="2400" dirty="0" smtClean="0"/>
              <a:t>Знать технические </a:t>
            </a:r>
            <a:r>
              <a:rPr lang="ru-RU" sz="2400" dirty="0" smtClean="0"/>
              <a:t>характеристики </a:t>
            </a:r>
            <a:r>
              <a:rPr lang="ru-RU" sz="2400" dirty="0" smtClean="0"/>
              <a:t>оборудования.</a:t>
            </a:r>
          </a:p>
          <a:p>
            <a:r>
              <a:rPr lang="ru-RU" sz="2400" dirty="0" smtClean="0"/>
              <a:t>Знать схемы построения контактно-копировальных  и экспонирующих установок. 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4088" y="1340768"/>
            <a:ext cx="3322712" cy="409761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Рис. 8. Конструкция контактно-копировальной установки с верхним расположением облучателя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4464496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Конструкция контактно-копировальной установки с верхним расположением  облучателя.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800" dirty="0" smtClean="0"/>
              <a:t>1-станина</a:t>
            </a:r>
          </a:p>
          <a:p>
            <a:r>
              <a:rPr lang="ru-RU" sz="1800" dirty="0" smtClean="0"/>
              <a:t>2-вакуумный коврик</a:t>
            </a:r>
          </a:p>
          <a:p>
            <a:r>
              <a:rPr lang="ru-RU" sz="1800" dirty="0" smtClean="0"/>
              <a:t>3-уплотнитель</a:t>
            </a:r>
          </a:p>
          <a:p>
            <a:r>
              <a:rPr lang="ru-RU" sz="1800" dirty="0" smtClean="0"/>
              <a:t>4-покровное стекло</a:t>
            </a:r>
          </a:p>
          <a:p>
            <a:r>
              <a:rPr lang="ru-RU" sz="1800" dirty="0" smtClean="0"/>
              <a:t>5-соединительный шланг</a:t>
            </a:r>
          </a:p>
          <a:p>
            <a:r>
              <a:rPr lang="ru-RU" sz="1800" dirty="0" smtClean="0"/>
              <a:t>6-шторки</a:t>
            </a:r>
          </a:p>
          <a:p>
            <a:r>
              <a:rPr lang="ru-RU" sz="1800" dirty="0" smtClean="0"/>
              <a:t>7-источник излучения</a:t>
            </a:r>
          </a:p>
          <a:p>
            <a:r>
              <a:rPr lang="ru-RU" sz="1800" dirty="0" smtClean="0"/>
              <a:t>8-затвор</a:t>
            </a:r>
          </a:p>
          <a:p>
            <a:r>
              <a:rPr lang="ru-RU" sz="1800" dirty="0" smtClean="0"/>
              <a:t>9-источник </a:t>
            </a:r>
            <a:r>
              <a:rPr lang="ru-RU" sz="1800" dirty="0" err="1" smtClean="0"/>
              <a:t>неактиничного</a:t>
            </a:r>
            <a:r>
              <a:rPr lang="ru-RU" sz="1800" dirty="0" smtClean="0"/>
              <a:t> излучения</a:t>
            </a:r>
          </a:p>
          <a:p>
            <a:r>
              <a:rPr lang="ru-RU" sz="1800" dirty="0" smtClean="0"/>
              <a:t>10-вакуумный насос</a:t>
            </a:r>
          </a:p>
          <a:p>
            <a:r>
              <a:rPr lang="ru-RU" sz="1800" dirty="0" smtClean="0"/>
              <a:t>11-облучатель</a:t>
            </a:r>
          </a:p>
          <a:p>
            <a:r>
              <a:rPr lang="ru-RU" sz="1800" dirty="0" smtClean="0"/>
              <a:t>12-пульт управления</a:t>
            </a:r>
          </a:p>
          <a:p>
            <a:r>
              <a:rPr lang="ru-RU" sz="1800" dirty="0" smtClean="0"/>
              <a:t>13-корпус установки</a:t>
            </a:r>
          </a:p>
          <a:p>
            <a:r>
              <a:rPr lang="ru-RU" sz="1800" dirty="0" smtClean="0"/>
              <a:t>14-рукоятка</a:t>
            </a:r>
          </a:p>
          <a:p>
            <a:r>
              <a:rPr lang="ru-RU" sz="1800" dirty="0" smtClean="0"/>
              <a:t>15-фиксатор</a:t>
            </a:r>
          </a:p>
          <a:p>
            <a:endParaRPr lang="ru-RU" sz="2400" dirty="0"/>
          </a:p>
        </p:txBody>
      </p:sp>
    </p:spTree>
  </p:cSld>
  <p:clrMapOvr>
    <a:masterClrMapping/>
  </p:clrMapOvr>
  <p:transition>
    <p:comb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Работа со схемами.</a:t>
            </a:r>
          </a:p>
          <a:p>
            <a:r>
              <a:rPr lang="ru-RU" dirty="0" smtClean="0"/>
              <a:t>Фирмы- производители оборудования.</a:t>
            </a:r>
          </a:p>
          <a:p>
            <a:r>
              <a:rPr lang="ru-RU" dirty="0" smtClean="0"/>
              <a:t>Направления совершенствования.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Литература. </a:t>
            </a:r>
            <a:r>
              <a:rPr lang="ru-RU" sz="2400" dirty="0" err="1" smtClean="0"/>
              <a:t>Ю.Н.Самарин.Н.В.Офицерова.Допечатное</a:t>
            </a:r>
            <a:r>
              <a:rPr lang="ru-RU" sz="2400" dirty="0" smtClean="0"/>
              <a:t> оборудование. </a:t>
            </a:r>
            <a:r>
              <a:rPr lang="ru-RU" sz="2400" smtClean="0"/>
              <a:t>Москва.МИПК-2008.Глава </a:t>
            </a:r>
            <a:r>
              <a:rPr lang="ru-RU" sz="2400" dirty="0" smtClean="0"/>
              <a:t>5,стр.108-131.</a:t>
            </a:r>
            <a:endParaRPr lang="ru-RU" sz="2400" dirty="0"/>
          </a:p>
        </p:txBody>
      </p:sp>
    </p:spTree>
  </p:cSld>
  <p:clrMapOvr>
    <a:masterClrMapping/>
  </p:clrMapOvr>
  <p:transition>
    <p:comb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Общие сведения о технологическом процессе.</a:t>
            </a:r>
          </a:p>
          <a:p>
            <a:r>
              <a:rPr lang="ru-RU" sz="2400" dirty="0" smtClean="0"/>
              <a:t>Технические характеристики оборудования.</a:t>
            </a:r>
          </a:p>
          <a:p>
            <a:r>
              <a:rPr lang="ru-RU" sz="2400" dirty="0" smtClean="0"/>
              <a:t>Значение освещённости в работе оборудования.</a:t>
            </a:r>
          </a:p>
          <a:p>
            <a:r>
              <a:rPr lang="ru-RU" sz="2400" dirty="0" smtClean="0"/>
              <a:t>Схемы построения контактно-копировальных установок. Принцип работы.</a:t>
            </a:r>
          </a:p>
          <a:p>
            <a:r>
              <a:rPr lang="ru-RU" sz="2400" dirty="0" smtClean="0"/>
              <a:t>Схемы построения экспонирующих установок. Принцип работы.</a:t>
            </a:r>
            <a:endParaRPr lang="ru-RU" sz="2400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072" y="1772816"/>
            <a:ext cx="3538736" cy="3017490"/>
          </a:xfrm>
        </p:spPr>
        <p:txBody>
          <a:bodyPr>
            <a:noAutofit/>
          </a:bodyPr>
          <a:lstStyle/>
          <a:p>
            <a:r>
              <a:rPr lang="ru-RU" sz="2000" dirty="0" smtClean="0"/>
              <a:t>Рис. 1. Схема перераспределения световой энергии в контактно-копировальной установке за счет дополнительного рефлектора: </a:t>
            </a:r>
            <a:br>
              <a:rPr lang="ru-RU" sz="2000" dirty="0" smtClean="0"/>
            </a:br>
            <a:r>
              <a:rPr lang="ru-RU" sz="2000" dirty="0" smtClean="0"/>
              <a:t>1 — основной рефлектор; 2 — источник света; </a:t>
            </a:r>
            <a:br>
              <a:rPr lang="ru-RU" sz="2000" dirty="0" smtClean="0"/>
            </a:br>
            <a:r>
              <a:rPr lang="ru-RU" sz="2000" dirty="0" smtClean="0"/>
              <a:t>3 — дополнительный рефлектор;</a:t>
            </a:r>
            <a:br>
              <a:rPr lang="ru-RU" sz="2000" dirty="0" smtClean="0"/>
            </a:br>
            <a:r>
              <a:rPr lang="ru-RU" sz="2000" dirty="0" smtClean="0"/>
              <a:t>4 — рама</a:t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4320480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1433314"/>
          </a:xfrm>
        </p:spPr>
        <p:txBody>
          <a:bodyPr>
            <a:normAutofit/>
          </a:bodyPr>
          <a:lstStyle/>
          <a:p>
            <a:pPr algn="ctr"/>
            <a:r>
              <a:rPr lang="ru-RU" sz="3100" dirty="0" smtClean="0"/>
              <a:t>Рис. 2. Конструкция облучателя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988840"/>
            <a:ext cx="7704856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8229600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Рис. 3. Вращающийся затвор копировальной установки</a:t>
            </a:r>
            <a:br>
              <a:rPr lang="ru-RU" sz="2800" dirty="0" smtClean="0"/>
            </a:br>
            <a:r>
              <a:rPr lang="ru-RU" sz="2200" dirty="0" smtClean="0"/>
              <a:t>(цифрами обозначена последовательность процедуры </a:t>
            </a:r>
            <a:r>
              <a:rPr lang="ru-RU" sz="2200" dirty="0" err="1" smtClean="0"/>
              <a:t>экспонирования,обеспечивающая</a:t>
            </a:r>
            <a:r>
              <a:rPr lang="ru-RU" sz="2200" dirty="0" smtClean="0"/>
              <a:t> равномерность освещения)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348880"/>
            <a:ext cx="5317182" cy="3913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39903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Рис. 4. Схема копировальной рамы</a:t>
            </a:r>
            <a:br>
              <a:rPr lang="ru-RU" sz="2400" dirty="0" smtClean="0"/>
            </a:br>
            <a:r>
              <a:rPr lang="ru-RU" sz="2400" dirty="0" smtClean="0"/>
              <a:t>1-резиновый коврик,2-пластина,3-фотоформа,4-покровное стекло,5-вакуумная система,6-облучатель.</a:t>
            </a:r>
            <a:endParaRPr lang="ru-RU" sz="24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492896"/>
            <a:ext cx="6953250" cy="4057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16016" y="1844824"/>
            <a:ext cx="4176464" cy="41044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Рис. 5. Пневматическая схема вакуумной системы контактно-копировальной установки</a:t>
            </a:r>
            <a:br>
              <a:rPr lang="ru-RU" sz="2400" dirty="0" smtClean="0"/>
            </a:br>
            <a:r>
              <a:rPr lang="ru-RU" sz="2400" dirty="0" smtClean="0"/>
              <a:t>1-вакуумный  насос</a:t>
            </a:r>
            <a:br>
              <a:rPr lang="ru-RU" sz="2400" dirty="0" smtClean="0"/>
            </a:br>
            <a:r>
              <a:rPr lang="ru-RU" sz="2400" dirty="0" smtClean="0"/>
              <a:t>2-ресивер</a:t>
            </a:r>
            <a:br>
              <a:rPr lang="ru-RU" sz="2400" dirty="0" smtClean="0"/>
            </a:br>
            <a:r>
              <a:rPr lang="ru-RU" sz="2400" dirty="0" smtClean="0"/>
              <a:t>3.9-реле давления</a:t>
            </a:r>
            <a:br>
              <a:rPr lang="ru-RU" sz="2400" dirty="0" smtClean="0"/>
            </a:br>
            <a:r>
              <a:rPr lang="ru-RU" sz="2400" dirty="0" smtClean="0"/>
              <a:t>4,7,8-электромагнитные краны</a:t>
            </a:r>
            <a:br>
              <a:rPr lang="ru-RU" sz="2400" dirty="0" smtClean="0"/>
            </a:br>
            <a:r>
              <a:rPr lang="ru-RU" sz="2400" dirty="0" smtClean="0"/>
              <a:t>5-вакуумметр</a:t>
            </a:r>
            <a:br>
              <a:rPr lang="ru-RU" sz="2400" dirty="0" smtClean="0"/>
            </a:br>
            <a:r>
              <a:rPr lang="ru-RU" sz="2400" dirty="0" smtClean="0"/>
              <a:t>6-полоса контактной рамы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4664"/>
            <a:ext cx="4320480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802438" y="-1090582"/>
            <a:ext cx="228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84632" lvl="0" algn="ctr">
              <a:spcBef>
                <a:spcPct val="0"/>
              </a:spcBef>
            </a:pPr>
            <a:r>
              <a:rPr lang="ru-RU" sz="2400" dirty="0" smtClean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rgbClr val="FF388C">
                    <a:tint val="83000"/>
                    <a:satMod val="150000"/>
                  </a:srgb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/>
            </a:r>
            <a:br>
              <a:rPr lang="ru-RU" sz="2400" dirty="0" smtClean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rgbClr val="FF388C">
                    <a:tint val="83000"/>
                    <a:satMod val="150000"/>
                  </a:srgb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</a:br>
            <a:endParaRPr lang="ru-RU" sz="2400" dirty="0">
              <a:ln w="6350">
                <a:solidFill>
                  <a:srgbClr val="FF388C">
                    <a:shade val="43000"/>
                  </a:srgbClr>
                </a:solidFill>
              </a:ln>
              <a:solidFill>
                <a:srgbClr val="FF388C">
                  <a:tint val="83000"/>
                  <a:satMod val="150000"/>
                </a:srgb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+mj-ea"/>
              <a:cs typeface="+mj-cs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Рис.6. Принципиальные схемы контактно-копировальных установок с верхним расположением облучателя: </a:t>
            </a:r>
            <a:br>
              <a:rPr lang="ru-RU" sz="2400" dirty="0" smtClean="0"/>
            </a:br>
            <a:r>
              <a:rPr lang="ru-RU" sz="2400" dirty="0" smtClean="0"/>
              <a:t>1 — облучатель; 2 — копировальная рама; 3 — вакуумный насос; 4 — пульт управления; </a:t>
            </a:r>
            <a:br>
              <a:rPr lang="ru-RU" sz="2400" dirty="0" smtClean="0"/>
            </a:br>
            <a:r>
              <a:rPr lang="ru-RU" sz="2400" dirty="0" smtClean="0"/>
              <a:t>5 — выдвижные ящики; 6 — занавес для защиты от УФ-излучения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564904"/>
            <a:ext cx="7704856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/>
              <a:t>Рис. 7. Схема контактно-копировальной установки с двумя рамами: 1 — облучатель; 2 — вакуумный насос; 3 — пульт управления; 4 — направляющая; 5 — рама</a:t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882775"/>
            <a:ext cx="5382344" cy="4786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175</TotalTime>
  <Words>217</Words>
  <Application>Microsoft Office PowerPoint</Application>
  <PresentationFormat>Экран (4:3)</PresentationFormat>
  <Paragraphs>44</Paragraphs>
  <Slides>12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Лекция 5. Контактно-копировальные и экспонирующие установки.</vt:lpstr>
      <vt:lpstr>План.</vt:lpstr>
      <vt:lpstr>Рис. 1. Схема перераспределения световой энергии в контактно-копировальной установке за счет дополнительного рефлектора:  1 — основной рефлектор; 2 — источник света;  3 — дополнительный рефлектор; 4 — рама </vt:lpstr>
      <vt:lpstr>Рис. 2. Конструкция облучателя </vt:lpstr>
      <vt:lpstr>Рис. 3. Вращающийся затвор копировальной установки (цифрами обозначена последовательность процедуры экспонирования,обеспечивающая равномерность освещения) </vt:lpstr>
      <vt:lpstr>Рис. 4. Схема копировальной рамы 1-резиновый коврик,2-пластина,3-фотоформа,4-покровное стекло,5-вакуумная система,6-облучатель.</vt:lpstr>
      <vt:lpstr>         Рис. 5. Пневматическая схема вакуумной системы контактно-копировальной установки 1-вакуумный  насос 2-ресивер 3.9-реле давления 4,7,8-электромагнитные краны 5-вакуумметр 6-полоса контактной рамы    </vt:lpstr>
      <vt:lpstr>Рис.6. Принципиальные схемы контактно-копировальных установок с верхним расположением облучателя:  1 — облучатель; 2 — копировальная рама; 3 — вакуумный насос; 4 — пульт управления;  5 — выдвижные ящики; 6 — занавес для защиты от УФ-излучения </vt:lpstr>
      <vt:lpstr>Рис. 7. Схема контактно-копировальной установки с двумя рамами: 1 — облучатель; 2 — вакуумный насос; 3 — пульт управления; 4 — направляющая; 5 — рама </vt:lpstr>
      <vt:lpstr>Рис. 8. Конструкция контактно-копировальной установки с верхним расположением облучателя </vt:lpstr>
      <vt:lpstr>Конструкция контактно-копировальной установки с верхним расположением  облучателя.</vt:lpstr>
      <vt:lpstr>Самостоятельная работа.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Ксения</dc:creator>
  <cp:lastModifiedBy>Quare7ma</cp:lastModifiedBy>
  <cp:revision>21</cp:revision>
  <dcterms:created xsi:type="dcterms:W3CDTF">2010-10-15T15:49:53Z</dcterms:created>
  <dcterms:modified xsi:type="dcterms:W3CDTF">2011-04-19T15:23:28Z</dcterms:modified>
</cp:coreProperties>
</file>