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89" d="100"/>
          <a:sy n="89" d="100"/>
        </p:scale>
        <p:origin x="-16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11E080-1996-469A-8CBF-3CCB8B0C23D5}" type="datetimeFigureOut">
              <a:rPr lang="ru-RU" smtClean="0"/>
              <a:pPr/>
              <a:t>19.02.2013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E1B9C4-099B-418C-A504-4471CAC9BAC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4E1B9C4-099B-418C-A504-4471CAC9BACA}" type="slidenum">
              <a:rPr lang="ru-RU" smtClean="0"/>
              <a:pPr/>
              <a:t>18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19.02.2013</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19.02.2013</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19.02.2013</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19.02.2013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19.02.2013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19.02.2013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19.02.2013</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smtClean="0">
                <a:solidFill>
                  <a:schemeClr val="bg1"/>
                </a:solidFill>
              </a:rPr>
              <a:t>Лекция 3. </a:t>
            </a:r>
            <a:r>
              <a:rPr lang="ru-RU" dirty="0" err="1" smtClean="0">
                <a:solidFill>
                  <a:schemeClr val="bg1"/>
                </a:solidFill>
              </a:rPr>
              <a:t>Фотовыводные</a:t>
            </a:r>
            <a:r>
              <a:rPr lang="ru-RU" dirty="0" smtClean="0">
                <a:solidFill>
                  <a:schemeClr val="bg1"/>
                </a:solidFill>
              </a:rPr>
              <a:t> устройства</a:t>
            </a:r>
            <a:endParaRPr lang="ru-RU" dirty="0">
              <a:solidFill>
                <a:schemeClr val="bg1"/>
              </a:solidFill>
            </a:endParaRPr>
          </a:p>
        </p:txBody>
      </p:sp>
      <p:sp>
        <p:nvSpPr>
          <p:cNvPr id="3" name="Подзаголовок 2"/>
          <p:cNvSpPr>
            <a:spLocks noGrp="1"/>
          </p:cNvSpPr>
          <p:nvPr>
            <p:ph type="subTitle" idx="1"/>
          </p:nvPr>
        </p:nvSpPr>
        <p:spPr>
          <a:xfrm>
            <a:off x="3214678" y="4214818"/>
            <a:ext cx="5114778" cy="1101248"/>
          </a:xfrm>
        </p:spPr>
        <p:txBody>
          <a:bodyPr>
            <a:normAutofit fontScale="85000" lnSpcReduction="20000"/>
          </a:bodyPr>
          <a:lstStyle/>
          <a:p>
            <a:r>
              <a:rPr lang="ru-RU" sz="3500" b="1" i="1" dirty="0" smtClean="0">
                <a:solidFill>
                  <a:schemeClr val="tx1"/>
                </a:solidFill>
              </a:rPr>
              <a:t>Цель</a:t>
            </a:r>
            <a:r>
              <a:rPr lang="ru-RU" b="1" i="1" dirty="0" smtClean="0">
                <a:solidFill>
                  <a:schemeClr val="tx1"/>
                </a:solidFill>
              </a:rPr>
              <a:t>: изучить  технологический процесс , принцип действия и разновидности  </a:t>
            </a:r>
            <a:r>
              <a:rPr lang="ru-RU" b="1" i="1" dirty="0" err="1" smtClean="0">
                <a:solidFill>
                  <a:schemeClr val="tx1"/>
                </a:solidFill>
              </a:rPr>
              <a:t>фотовыводных</a:t>
            </a:r>
            <a:r>
              <a:rPr lang="ru-RU" b="1" i="1" dirty="0" smtClean="0">
                <a:solidFill>
                  <a:schemeClr val="tx1"/>
                </a:solidFill>
              </a:rPr>
              <a:t> устройств.</a:t>
            </a:r>
            <a:endParaRPr lang="ru-RU" b="1" i="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00000"/>
                </a:solidFill>
              </a:rPr>
              <a:t>Назначение</a:t>
            </a:r>
            <a:endParaRPr lang="ru-RU" dirty="0">
              <a:solidFill>
                <a:srgbClr val="C00000"/>
              </a:solidFill>
            </a:endParaRPr>
          </a:p>
        </p:txBody>
      </p:sp>
      <p:sp>
        <p:nvSpPr>
          <p:cNvPr id="3" name="Содержимое 2"/>
          <p:cNvSpPr>
            <a:spLocks noGrp="1"/>
          </p:cNvSpPr>
          <p:nvPr>
            <p:ph idx="1"/>
          </p:nvPr>
        </p:nvSpPr>
        <p:spPr/>
        <p:txBody>
          <a:bodyPr>
            <a:normAutofit fontScale="70000" lnSpcReduction="20000"/>
          </a:bodyPr>
          <a:lstStyle/>
          <a:p>
            <a:r>
              <a:rPr lang="ru-RU" b="1" dirty="0" smtClean="0"/>
              <a:t>Лазеры </a:t>
            </a:r>
            <a:r>
              <a:rPr lang="ru-RU" dirty="0" smtClean="0"/>
              <a:t>в выводных устройствах служат источниками света. Они отличаются высокой </a:t>
            </a:r>
            <a:r>
              <a:rPr lang="ru-RU" dirty="0" err="1" smtClean="0"/>
              <a:t>монохроматичностью</a:t>
            </a:r>
            <a:r>
              <a:rPr lang="ru-RU" dirty="0" smtClean="0"/>
              <a:t> и когерентностью излучения, малой расходимостью пучка, большой интенсивностью световой энергии в пучке. Эти особенности лазеров позволяют сфокусировать световой пучок в пятно очень малых размеров с высокой плотностью энергии. </a:t>
            </a:r>
          </a:p>
          <a:p>
            <a:r>
              <a:rPr lang="ru-RU" b="1" dirty="0" smtClean="0"/>
              <a:t>Модулятор </a:t>
            </a:r>
            <a:r>
              <a:rPr lang="ru-RU" dirty="0" smtClean="0"/>
              <a:t>предназначен для управления интенсивностью лазерного луча по принципу «да — нет». В лазерных выводных устройствах применяются электрооптические ( </a:t>
            </a:r>
            <a:r>
              <a:rPr lang="ru-RU" i="1" dirty="0" smtClean="0"/>
              <a:t>ЭОМ </a:t>
            </a:r>
            <a:r>
              <a:rPr lang="ru-RU" dirty="0" smtClean="0"/>
              <a:t>) и акустооптические ( </a:t>
            </a:r>
            <a:r>
              <a:rPr lang="ru-RU" i="1" dirty="0" smtClean="0"/>
              <a:t>АОМ </a:t>
            </a:r>
            <a:r>
              <a:rPr lang="ru-RU" dirty="0" smtClean="0"/>
              <a:t>) модуляторы. </a:t>
            </a:r>
          </a:p>
          <a:p>
            <a:r>
              <a:rPr lang="ru-RU" b="1" dirty="0" smtClean="0"/>
              <a:t>Дефлектор </a:t>
            </a:r>
            <a:r>
              <a:rPr lang="ru-RU" dirty="0" smtClean="0"/>
              <a:t>является устройством, преобразующим модулированный световой пучок в одномерный растр. Двумерное изображение при этом создается медленной (по оси </a:t>
            </a:r>
            <a:r>
              <a:rPr lang="ru-RU" i="1" dirty="0" smtClean="0"/>
              <a:t>Y </a:t>
            </a:r>
            <a:r>
              <a:rPr lang="ru-RU" dirty="0" smtClean="0"/>
              <a:t>) разверткой, как правило, за счет равномерного перемещения светочувствительного или термочувствительного материала ортогонально (или почти ортогонально) к линии быстрой одномерной развертки (по оси </a:t>
            </a:r>
            <a:r>
              <a:rPr lang="ru-RU" i="1" dirty="0" smtClean="0"/>
              <a:t>X </a:t>
            </a:r>
            <a:r>
              <a:rPr lang="ru-RU" dirty="0" smtClean="0"/>
              <a:t>). Основными параметрами дефлектора являются максимальный угол отклонения, разрешающая способность и частота сканирования. </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1143000"/>
          </a:xfrm>
        </p:spPr>
        <p:txBody>
          <a:bodyPr>
            <a:noAutofit/>
          </a:bodyPr>
          <a:lstStyle/>
          <a:p>
            <a:r>
              <a:rPr lang="ru-RU" sz="2800" b="1" dirty="0" smtClean="0">
                <a:solidFill>
                  <a:srgbClr val="C00000"/>
                </a:solidFill>
              </a:rPr>
              <a:t>Основные технические параметры</a:t>
            </a:r>
            <a:endParaRPr lang="ru-RU" sz="2800" b="1" dirty="0">
              <a:solidFill>
                <a:srgbClr val="C00000"/>
              </a:solidFill>
            </a:endParaRPr>
          </a:p>
        </p:txBody>
      </p:sp>
      <p:sp>
        <p:nvSpPr>
          <p:cNvPr id="3" name="Содержимое 2"/>
          <p:cNvSpPr>
            <a:spLocks noGrp="1"/>
          </p:cNvSpPr>
          <p:nvPr>
            <p:ph idx="1"/>
          </p:nvPr>
        </p:nvSpPr>
        <p:spPr>
          <a:xfrm>
            <a:off x="500034" y="1214422"/>
            <a:ext cx="7239000" cy="4846320"/>
          </a:xfrm>
        </p:spPr>
        <p:txBody>
          <a:bodyPr>
            <a:noAutofit/>
          </a:bodyPr>
          <a:lstStyle/>
          <a:p>
            <a:r>
              <a:rPr lang="ru-RU" sz="1200" b="1" dirty="0" smtClean="0"/>
              <a:t>Фокусирующие объективы и телескопические системы. </a:t>
            </a:r>
            <a:r>
              <a:rPr lang="ru-RU" sz="1200" dirty="0" smtClean="0"/>
              <a:t>Основной характеристикой ЛСУ, определяющей качество получаемого изображения, является </a:t>
            </a:r>
            <a:r>
              <a:rPr lang="ru-RU" sz="1200" b="1" dirty="0" smtClean="0"/>
              <a:t>разрешающая способность</a:t>
            </a:r>
            <a:r>
              <a:rPr lang="ru-RU" sz="1200" dirty="0" smtClean="0"/>
              <a:t>, которая оценивается </a:t>
            </a:r>
            <a:r>
              <a:rPr lang="ru-RU" sz="1200" b="1" dirty="0" smtClean="0"/>
              <a:t>числом элементов разрешения N</a:t>
            </a:r>
            <a:r>
              <a:rPr lang="ru-RU" sz="1200" dirty="0" smtClean="0"/>
              <a:t>, то есть числом различимых направлений луча, укладывающихся в пределах максимального угла .</a:t>
            </a:r>
          </a:p>
          <a:p>
            <a:r>
              <a:rPr lang="ru-RU" sz="1200" b="1" dirty="0" smtClean="0"/>
              <a:t>Размер пятна</a:t>
            </a:r>
            <a:r>
              <a:rPr lang="ru-RU" sz="1200" dirty="0" smtClean="0"/>
              <a:t>, сфокусированного на экспонируемом материале, зависит от расходимости лазерного пучка. Так, например, газовые лазеры могут обеспечить минимальную расходимость.</a:t>
            </a:r>
          </a:p>
          <a:p>
            <a:r>
              <a:rPr lang="ru-RU" sz="1200" b="1" dirty="0" smtClean="0"/>
              <a:t>Светофильтры. </a:t>
            </a:r>
            <a:r>
              <a:rPr lang="ru-RU" sz="1200" dirty="0" smtClean="0"/>
              <a:t>Для регулирования мощности лазерного луча при настройке ЛСУ в соответствии со светочувствительной характеристикой применяемого материала используют нейтральные (серые) светофильтры. </a:t>
            </a:r>
          </a:p>
          <a:p>
            <a:r>
              <a:rPr lang="ru-RU" sz="1200" b="1" dirty="0" smtClean="0"/>
              <a:t>Диафрагмы. </a:t>
            </a:r>
            <a:r>
              <a:rPr lang="ru-RU" sz="1200" dirty="0" smtClean="0"/>
              <a:t>Для изменения диаметра лазерного луча с целью получения микроточки разного диаметра при записи изображения с различными </a:t>
            </a:r>
            <a:r>
              <a:rPr lang="ru-RU" sz="1200" dirty="0" err="1" smtClean="0"/>
              <a:t>линиатурами</a:t>
            </a:r>
            <a:r>
              <a:rPr lang="ru-RU" sz="1200" dirty="0" smtClean="0"/>
              <a:t> растра используются диафрагмы. </a:t>
            </a:r>
          </a:p>
          <a:p>
            <a:r>
              <a:rPr lang="ru-RU" sz="1200" b="1" dirty="0" smtClean="0"/>
              <a:t>Системы синхронизации. </a:t>
            </a:r>
            <a:r>
              <a:rPr lang="ru-RU" sz="1200" dirty="0" smtClean="0"/>
              <a:t>При сканировании необходимо осуществлять синхронизацию положения лазерного луча в плоскости изображения с электрическими сигналами, управляющими интенсивностью света. </a:t>
            </a:r>
          </a:p>
          <a:p>
            <a:r>
              <a:rPr lang="ru-RU" sz="1200" b="1" dirty="0" smtClean="0"/>
              <a:t>Системы коррекции. </a:t>
            </a:r>
            <a:r>
              <a:rPr lang="ru-RU" sz="1200" dirty="0" smtClean="0"/>
              <a:t>Для поддержания межстрочного расстояния с высокой точностью в сканирующих устройствах необходимо применять исключительно прецизионные дефлекторы, очень сложные в изготовлении. Кроме того, как бы точно ни был изготовлен дефлектор, при его эксплуатации изнашиваются опоры вращения вала, что приводит к неизбежному биению оси вращения дефлектора. Для обеспечения нечувствительности процесса сканирования к угловым ошибкам дефлекторов (то есть к малым отклонениям зеркальных граней дефлекторов от заданного положения) применяются специальные системы коррекции, изменяющие пространственное положение луча и компенсирующие угловые ошибки дефлектора. </a:t>
            </a:r>
          </a:p>
          <a:p>
            <a:r>
              <a:rPr lang="ru-RU" sz="1200" b="1" dirty="0" smtClean="0"/>
              <a:t>Механизм транспортирования материала </a:t>
            </a:r>
            <a:r>
              <a:rPr lang="ru-RU" sz="1200" dirty="0" smtClean="0"/>
              <a:t>служит для размещения фотоматериала или формных пластин в положение, при котором осуществляется запись изображения. </a:t>
            </a:r>
            <a:endParaRPr lang="ru-RU"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C00000"/>
                </a:solidFill>
              </a:rPr>
              <a:t>Основные характеристики лазерных выводных устройств </a:t>
            </a:r>
            <a:endParaRPr lang="ru-RU" sz="3200" b="1" dirty="0">
              <a:solidFill>
                <a:srgbClr val="C00000"/>
              </a:solidFill>
            </a:endParaRPr>
          </a:p>
        </p:txBody>
      </p:sp>
      <p:sp>
        <p:nvSpPr>
          <p:cNvPr id="3" name="Содержимое 2"/>
          <p:cNvSpPr>
            <a:spLocks noGrp="1"/>
          </p:cNvSpPr>
          <p:nvPr>
            <p:ph idx="1"/>
          </p:nvPr>
        </p:nvSpPr>
        <p:spPr/>
        <p:txBody>
          <a:bodyPr>
            <a:normAutofit fontScale="40000" lnSpcReduction="20000"/>
          </a:bodyPr>
          <a:lstStyle/>
          <a:p>
            <a:r>
              <a:rPr lang="ru-RU" b="1" dirty="0" smtClean="0"/>
              <a:t>Формат. </a:t>
            </a:r>
            <a:r>
              <a:rPr lang="ru-RU" dirty="0" smtClean="0"/>
              <a:t>Различают максимальный формат и формат экспонирования лазерного выводного устройства. Формат лазерных устройств, изготавливающих формы, должен соответствовать формату печатной машины или перекрывать его. Формат </a:t>
            </a:r>
            <a:r>
              <a:rPr lang="ru-RU" dirty="0" err="1" smtClean="0"/>
              <a:t>фотовыводных</a:t>
            </a:r>
            <a:r>
              <a:rPr lang="ru-RU" dirty="0" smtClean="0"/>
              <a:t> устройств может быть меньше формата печатной машины. В этом случае выполняют ручной монтаж фотоформ. </a:t>
            </a:r>
          </a:p>
          <a:p>
            <a:r>
              <a:rPr lang="ru-RU" b="1" dirty="0" smtClean="0"/>
              <a:t>Разрешение и размер точки. </a:t>
            </a:r>
            <a:r>
              <a:rPr lang="ru-RU" dirty="0" smtClean="0"/>
              <a:t>Под разрешением (разрешающей способностью) понимается количество точек, воспроизводимых лазерным лучом, на единицу длины (обычно на дюйм) экспонируемого материала: </a:t>
            </a:r>
          </a:p>
          <a:p>
            <a:r>
              <a:rPr lang="ru-RU" dirty="0" smtClean="0"/>
              <a:t>R = 1/</a:t>
            </a:r>
            <a:r>
              <a:rPr lang="ru-RU" dirty="0" err="1" smtClean="0"/>
              <a:t>r</a:t>
            </a:r>
            <a:r>
              <a:rPr lang="ru-RU" dirty="0" smtClean="0"/>
              <a:t> </a:t>
            </a:r>
            <a:r>
              <a:rPr lang="ru-RU" dirty="0" err="1" smtClean="0"/>
              <a:t>dpi</a:t>
            </a:r>
            <a:r>
              <a:rPr lang="ru-RU" dirty="0" smtClean="0"/>
              <a:t> (точки на дюйм). </a:t>
            </a:r>
          </a:p>
          <a:p>
            <a:r>
              <a:rPr lang="ru-RU" dirty="0" smtClean="0"/>
              <a:t>Поскольку запись лазерным лучом связана с синхронизацией движения либо экспонируемого материала, либо развертки луча, разрешающая способность обычно не может плавно изменяться. Все лазерные выводные устройства имеют несколько фиксированных значений разрешающей способности. Эти фиксированные значения производители устройств делают приблизительно одинаковыми, поскольку они должны удовлетворять требованиям теории растрирования. Вот наиболее часто встречающиеся значения: 1270, 1693, 2032, 2540, 3387, 4064, 5080 </a:t>
            </a:r>
            <a:r>
              <a:rPr lang="ru-RU" dirty="0" err="1" smtClean="0"/>
              <a:t>dpi</a:t>
            </a:r>
            <a:r>
              <a:rPr lang="ru-RU" dirty="0" smtClean="0"/>
              <a:t>. Используются и другие значения разрешения, например 1200, 1372, 2400, 2438 и т.д. Разрешение во многом определяется конструкцией сканирующей и оптической систем, применяемым лазером и программным обеспечением. Применение специальных алгоритмов растрирования и различных программно-аппаратных усовершенствований во многих случаях позволяет обеспечить достаточно хорошее качество при разрешении 2400 </a:t>
            </a:r>
            <a:r>
              <a:rPr lang="ru-RU" dirty="0" err="1" smtClean="0"/>
              <a:t>dpi</a:t>
            </a:r>
            <a:r>
              <a:rPr lang="ru-RU" dirty="0" smtClean="0"/>
              <a:t>. </a:t>
            </a:r>
          </a:p>
          <a:p>
            <a:r>
              <a:rPr lang="ru-RU" dirty="0" smtClean="0"/>
              <a:t>В идеальном случае диаметр точки (пятна) и разрешение должны быть связаны соотношением </a:t>
            </a:r>
            <a:r>
              <a:rPr lang="ru-RU" dirty="0" err="1" smtClean="0"/>
              <a:t>d</a:t>
            </a:r>
            <a:r>
              <a:rPr lang="ru-RU" dirty="0" smtClean="0"/>
              <a:t> = 25400/R (диаметр пятна </a:t>
            </a:r>
            <a:r>
              <a:rPr lang="ru-RU" dirty="0" err="1" smtClean="0"/>
              <a:t>d</a:t>
            </a:r>
            <a:r>
              <a:rPr lang="ru-RU" dirty="0" smtClean="0"/>
              <a:t> выражен в микрометрах, а разрешение R — в точках на дюйм). Если это условие выполняется, то выводное устройство называют линейным. </a:t>
            </a:r>
          </a:p>
          <a:p>
            <a:r>
              <a:rPr lang="ru-RU" dirty="0" smtClean="0"/>
              <a:t>Большинство выводных устройств могут выполнять запись точками нескольких размеров. Однако несмотря на то, что размер точки изменяется при изменении разрешения, он не всегда соответствует идеально требуемому. Более дешевые и простые выводные устройства, например ФНА ролевого типа, имеют всего один или два размера точки. </a:t>
            </a:r>
          </a:p>
          <a:p>
            <a:r>
              <a:rPr lang="ru-RU" b="1" dirty="0" err="1" smtClean="0"/>
              <a:t>Линиатура</a:t>
            </a:r>
            <a:r>
              <a:rPr lang="ru-RU" b="1" dirty="0" smtClean="0"/>
              <a:t> растра. </a:t>
            </a:r>
            <a:r>
              <a:rPr lang="ru-RU" dirty="0" smtClean="0"/>
              <a:t>Этот параметр в большинстве случаев характеризует не само выводное устройство, а растровый процессор. Значение </a:t>
            </a:r>
            <a:r>
              <a:rPr lang="ru-RU" dirty="0" err="1" smtClean="0"/>
              <a:t>линиатуры</a:t>
            </a:r>
            <a:r>
              <a:rPr lang="ru-RU" dirty="0" smtClean="0"/>
              <a:t>, как правило, связано с разрешением следующим соотношением: </a:t>
            </a:r>
          </a:p>
          <a:p>
            <a:r>
              <a:rPr lang="ru-RU" dirty="0" err="1" smtClean="0"/>
              <a:t>Lin=R</a:t>
            </a:r>
            <a:r>
              <a:rPr lang="ru-RU" dirty="0" smtClean="0"/>
              <a:t>/16lpi.</a:t>
            </a:r>
          </a:p>
          <a:p>
            <a:r>
              <a:rPr lang="ru-RU" dirty="0" smtClean="0"/>
              <a:t>Исключения возможны в случае чрезмерного увеличения </a:t>
            </a:r>
            <a:r>
              <a:rPr lang="ru-RU" dirty="0" err="1" smtClean="0"/>
              <a:t>линиатуры</a:t>
            </a:r>
            <a:r>
              <a:rPr lang="ru-RU" dirty="0" smtClean="0"/>
              <a:t> за счет использования «запланированной нелинейности» или при ограничении допустимой </a:t>
            </a:r>
            <a:r>
              <a:rPr lang="ru-RU" dirty="0" err="1" smtClean="0"/>
              <a:t>линиатуры</a:t>
            </a:r>
            <a:r>
              <a:rPr lang="ru-RU" dirty="0" smtClean="0"/>
              <a:t>. </a:t>
            </a:r>
          </a:p>
          <a:p>
            <a:r>
              <a:rPr lang="ru-RU" b="1" dirty="0" smtClean="0"/>
              <a:t>Повторяемость. </a:t>
            </a:r>
            <a:r>
              <a:rPr lang="ru-RU" dirty="0" smtClean="0"/>
              <a:t>Повторяемость характеризуют максимальной величиной </a:t>
            </a:r>
            <a:r>
              <a:rPr lang="ru-RU" dirty="0" err="1" smtClean="0"/>
              <a:t>несовмещения</a:t>
            </a:r>
            <a:r>
              <a:rPr lang="ru-RU" dirty="0" smtClean="0"/>
              <a:t> точек по формату на определенном количестве подряд выведенных фотоформ или печатных форм. Повторяемость большинства барабанных устройств равна ±5 мкм, а для устройств </a:t>
            </a:r>
            <a:r>
              <a:rPr lang="ru-RU" dirty="0" err="1" smtClean="0"/>
              <a:t>плоскост-ного</a:t>
            </a:r>
            <a:r>
              <a:rPr lang="ru-RU" dirty="0" smtClean="0"/>
              <a:t> типа этот параметр находится в пределах 25-40 мкм.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sz="2200" b="1" dirty="0" smtClean="0">
                <a:solidFill>
                  <a:srgbClr val="C00000"/>
                </a:solidFill>
              </a:rPr>
              <a:t>Лазерное выводное устройство плоскостного типа: а — </a:t>
            </a:r>
            <a:r>
              <a:rPr lang="ru-RU" sz="2200" b="1" dirty="0" err="1" smtClean="0">
                <a:solidFill>
                  <a:srgbClr val="C00000"/>
                </a:solidFill>
              </a:rPr>
              <a:t>фотовыводное</a:t>
            </a:r>
            <a:r>
              <a:rPr lang="ru-RU" sz="2200" b="1" dirty="0" smtClean="0">
                <a:solidFill>
                  <a:srgbClr val="C00000"/>
                </a:solidFill>
              </a:rPr>
              <a:t>; б — </a:t>
            </a:r>
            <a:r>
              <a:rPr lang="ru-RU" sz="2200" b="1" dirty="0" err="1" smtClean="0">
                <a:solidFill>
                  <a:srgbClr val="C00000"/>
                </a:solidFill>
              </a:rPr>
              <a:t>формовыводное</a:t>
            </a:r>
            <a:r>
              <a:rPr lang="ru-RU" sz="2200" b="1" dirty="0" smtClean="0">
                <a:solidFill>
                  <a:srgbClr val="C00000"/>
                </a:solidFill>
              </a:rPr>
              <a:t> </a:t>
            </a:r>
            <a:r>
              <a:rPr lang="ru-RU" sz="2200" dirty="0" smtClean="0"/>
              <a:t> </a:t>
            </a:r>
            <a:br>
              <a:rPr lang="ru-RU" sz="2200" dirty="0" smtClean="0"/>
            </a:br>
            <a:endParaRPr lang="ru-RU" sz="2200" dirty="0"/>
          </a:p>
        </p:txBody>
      </p:sp>
      <p:pic>
        <p:nvPicPr>
          <p:cNvPr id="5122" name="Picture 2"/>
          <p:cNvPicPr>
            <a:picLocks noGrp="1" noChangeAspect="1" noChangeArrowheads="1"/>
          </p:cNvPicPr>
          <p:nvPr>
            <p:ph idx="1"/>
          </p:nvPr>
        </p:nvPicPr>
        <p:blipFill>
          <a:blip r:embed="rId2"/>
          <a:stretch>
            <a:fillRect/>
          </a:stretch>
        </p:blipFill>
        <p:spPr bwMode="auto">
          <a:xfrm>
            <a:off x="629034" y="1857364"/>
            <a:ext cx="7066710" cy="392909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sz="2700" b="1" dirty="0" smtClean="0">
                <a:solidFill>
                  <a:srgbClr val="C00000"/>
                </a:solidFill>
              </a:rPr>
              <a:t>Лазерное выводное устройство с  внутренним барабаном: а — </a:t>
            </a:r>
            <a:r>
              <a:rPr lang="ru-RU" sz="2700" b="1" dirty="0" err="1" smtClean="0">
                <a:solidFill>
                  <a:srgbClr val="C00000"/>
                </a:solidFill>
              </a:rPr>
              <a:t>фотовыводное</a:t>
            </a:r>
            <a:r>
              <a:rPr lang="ru-RU" sz="2700" b="1" dirty="0" smtClean="0">
                <a:solidFill>
                  <a:srgbClr val="C00000"/>
                </a:solidFill>
              </a:rPr>
              <a:t>; б — </a:t>
            </a:r>
            <a:r>
              <a:rPr lang="ru-RU" sz="2700" b="1" dirty="0" err="1" smtClean="0">
                <a:solidFill>
                  <a:srgbClr val="C00000"/>
                </a:solidFill>
              </a:rPr>
              <a:t>формовыводное</a:t>
            </a:r>
            <a:endParaRPr lang="ru-RU" dirty="0"/>
          </a:p>
        </p:txBody>
      </p:sp>
      <p:pic>
        <p:nvPicPr>
          <p:cNvPr id="6146" name="Picture 2"/>
          <p:cNvPicPr>
            <a:picLocks noGrp="1" noChangeAspect="1" noChangeArrowheads="1"/>
          </p:cNvPicPr>
          <p:nvPr>
            <p:ph idx="1"/>
          </p:nvPr>
        </p:nvPicPr>
        <p:blipFill>
          <a:blip r:embed="rId2"/>
          <a:stretch>
            <a:fillRect/>
          </a:stretch>
        </p:blipFill>
        <p:spPr bwMode="auto">
          <a:xfrm>
            <a:off x="389922" y="1571612"/>
            <a:ext cx="7008002" cy="3728257"/>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smtClean="0">
                <a:solidFill>
                  <a:srgbClr val="C00000"/>
                </a:solidFill>
              </a:rPr>
              <a:t/>
            </a:r>
            <a:br>
              <a:rPr lang="ru-RU" sz="2700" b="1" dirty="0" smtClean="0">
                <a:solidFill>
                  <a:srgbClr val="C00000"/>
                </a:solidFill>
              </a:rPr>
            </a:br>
            <a:r>
              <a:rPr lang="ru-RU" sz="2700" b="1" dirty="0" smtClean="0">
                <a:solidFill>
                  <a:srgbClr val="C00000"/>
                </a:solidFill>
              </a:rPr>
              <a:t/>
            </a:r>
            <a:br>
              <a:rPr lang="ru-RU" sz="2700" b="1" dirty="0" smtClean="0">
                <a:solidFill>
                  <a:srgbClr val="C00000"/>
                </a:solidFill>
              </a:rPr>
            </a:br>
            <a:r>
              <a:rPr lang="ru-RU" sz="2700" b="1" dirty="0" smtClean="0">
                <a:solidFill>
                  <a:srgbClr val="C00000"/>
                </a:solidFill>
              </a:rPr>
              <a:t/>
            </a:r>
            <a:br>
              <a:rPr lang="ru-RU" sz="2700" b="1" dirty="0" smtClean="0">
                <a:solidFill>
                  <a:srgbClr val="C00000"/>
                </a:solidFill>
              </a:rPr>
            </a:br>
            <a:r>
              <a:rPr lang="ru-RU" dirty="0" smtClean="0"/>
              <a:t/>
            </a:r>
            <a:br>
              <a:rPr lang="ru-RU" dirty="0" smtClean="0"/>
            </a:br>
            <a:r>
              <a:rPr lang="ru-RU" sz="2700" dirty="0" smtClean="0">
                <a:solidFill>
                  <a:srgbClr val="C00000"/>
                </a:solidFill>
              </a:rPr>
              <a:t>Лазерное выводное устройство с внешним барабаном</a:t>
            </a:r>
            <a:r>
              <a:rPr lang="ru-RU" dirty="0" smtClean="0"/>
              <a:t/>
            </a:r>
            <a:br>
              <a:rPr lang="ru-RU" dirty="0" smtClean="0"/>
            </a:br>
            <a:endParaRPr lang="ru-RU" dirty="0"/>
          </a:p>
        </p:txBody>
      </p:sp>
      <p:pic>
        <p:nvPicPr>
          <p:cNvPr id="7170" name="Picture 2"/>
          <p:cNvPicPr>
            <a:picLocks noGrp="1" noChangeAspect="1" noChangeArrowheads="1"/>
          </p:cNvPicPr>
          <p:nvPr>
            <p:ph idx="1"/>
          </p:nvPr>
        </p:nvPicPr>
        <p:blipFill>
          <a:blip r:embed="rId2"/>
          <a:stretch>
            <a:fillRect/>
          </a:stretch>
        </p:blipFill>
        <p:spPr bwMode="auto">
          <a:xfrm>
            <a:off x="2071670" y="1214422"/>
            <a:ext cx="4500594" cy="4440586"/>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solidFill>
                  <a:srgbClr val="C00000"/>
                </a:solidFill>
              </a:rPr>
              <a:t>Диаграмма распределения по типу схемы построения устройств: а — </a:t>
            </a:r>
            <a:r>
              <a:rPr lang="ru-RU" sz="2400" dirty="0" err="1" smtClean="0">
                <a:solidFill>
                  <a:srgbClr val="C00000"/>
                </a:solidFill>
              </a:rPr>
              <a:t>фотовыводных</a:t>
            </a:r>
            <a:r>
              <a:rPr lang="ru-RU" sz="2400" dirty="0" smtClean="0">
                <a:solidFill>
                  <a:srgbClr val="C00000"/>
                </a:solidFill>
              </a:rPr>
              <a:t>; б — </a:t>
            </a:r>
            <a:r>
              <a:rPr lang="ru-RU" sz="2400" dirty="0" err="1" smtClean="0">
                <a:solidFill>
                  <a:srgbClr val="C00000"/>
                </a:solidFill>
              </a:rPr>
              <a:t>формовыводных</a:t>
            </a:r>
            <a:endParaRPr lang="ru-RU" sz="2400" dirty="0">
              <a:solidFill>
                <a:srgbClr val="C00000"/>
              </a:solidFill>
            </a:endParaRPr>
          </a:p>
        </p:txBody>
      </p:sp>
      <p:pic>
        <p:nvPicPr>
          <p:cNvPr id="8194" name="Picture 2"/>
          <p:cNvPicPr>
            <a:picLocks noGrp="1" noChangeAspect="1" noChangeArrowheads="1"/>
          </p:cNvPicPr>
          <p:nvPr>
            <p:ph idx="1"/>
          </p:nvPr>
        </p:nvPicPr>
        <p:blipFill>
          <a:blip r:embed="rId2"/>
          <a:stretch>
            <a:fillRect/>
          </a:stretch>
        </p:blipFill>
        <p:spPr bwMode="auto">
          <a:xfrm>
            <a:off x="742950" y="2604294"/>
            <a:ext cx="6667500" cy="28575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i="1" dirty="0" smtClean="0"/>
              <a:t/>
            </a:r>
            <a:br>
              <a:rPr lang="ru-RU" sz="2700" i="1" dirty="0" smtClean="0"/>
            </a:br>
            <a:r>
              <a:rPr lang="ru-RU" sz="2700" i="1" dirty="0" smtClean="0"/>
              <a:t/>
            </a:r>
            <a:br>
              <a:rPr lang="ru-RU" sz="2700" i="1" dirty="0" smtClean="0"/>
            </a:br>
            <a:r>
              <a:rPr lang="ru-RU" b="1" dirty="0" smtClean="0">
                <a:solidFill>
                  <a:srgbClr val="C00000"/>
                </a:solidFill>
              </a:rPr>
              <a:t> </a:t>
            </a:r>
            <a:br>
              <a:rPr lang="ru-RU" b="1" dirty="0" smtClean="0">
                <a:solidFill>
                  <a:srgbClr val="C00000"/>
                </a:solidFill>
              </a:rPr>
            </a:br>
            <a:r>
              <a:rPr lang="ru-RU" dirty="0" smtClean="0">
                <a:solidFill>
                  <a:srgbClr val="C00000"/>
                </a:solidFill>
              </a:rPr>
              <a:t/>
            </a:r>
            <a:br>
              <a:rPr lang="ru-RU" dirty="0" smtClean="0">
                <a:solidFill>
                  <a:srgbClr val="C00000"/>
                </a:solidFill>
              </a:rPr>
            </a:br>
            <a:r>
              <a:rPr lang="ru-RU" dirty="0" smtClean="0">
                <a:solidFill>
                  <a:srgbClr val="C00000"/>
                </a:solidFill>
              </a:rPr>
              <a:t/>
            </a:r>
            <a:br>
              <a:rPr lang="ru-RU" dirty="0" smtClean="0">
                <a:solidFill>
                  <a:srgbClr val="C00000"/>
                </a:solidFill>
              </a:rPr>
            </a:br>
            <a:r>
              <a:rPr lang="ru-RU" dirty="0" smtClean="0">
                <a:solidFill>
                  <a:srgbClr val="C00000"/>
                </a:solidFill>
              </a:rPr>
              <a:t/>
            </a:r>
            <a:br>
              <a:rPr lang="ru-RU" dirty="0" smtClean="0">
                <a:solidFill>
                  <a:srgbClr val="C00000"/>
                </a:solidFill>
              </a:rPr>
            </a:br>
            <a:r>
              <a:rPr lang="ru-RU" dirty="0" smtClean="0">
                <a:solidFill>
                  <a:srgbClr val="C00000"/>
                </a:solidFill>
              </a:rPr>
              <a:t/>
            </a:r>
            <a:br>
              <a:rPr lang="ru-RU" dirty="0" smtClean="0">
                <a:solidFill>
                  <a:srgbClr val="C00000"/>
                </a:solidFill>
              </a:rPr>
            </a:br>
            <a:r>
              <a:rPr lang="ru-RU" dirty="0" smtClean="0">
                <a:solidFill>
                  <a:srgbClr val="C00000"/>
                </a:solidFill>
              </a:rPr>
              <a:t/>
            </a:r>
            <a:br>
              <a:rPr lang="ru-RU" dirty="0" smtClean="0">
                <a:solidFill>
                  <a:srgbClr val="C00000"/>
                </a:solidFill>
              </a:rPr>
            </a:br>
            <a:r>
              <a:rPr lang="ru-RU" dirty="0" smtClean="0">
                <a:solidFill>
                  <a:srgbClr val="C00000"/>
                </a:solidFill>
              </a:rPr>
              <a:t/>
            </a:r>
            <a:br>
              <a:rPr lang="ru-RU" dirty="0" smtClean="0">
                <a:solidFill>
                  <a:srgbClr val="C00000"/>
                </a:solidFill>
              </a:rPr>
            </a:br>
            <a:r>
              <a:rPr lang="ru-RU" sz="2700" b="1" dirty="0" smtClean="0">
                <a:solidFill>
                  <a:srgbClr val="C00000"/>
                </a:solidFill>
              </a:rPr>
              <a:t>Диаграмма </a:t>
            </a:r>
            <a:r>
              <a:rPr lang="ru-RU" sz="2700" b="1" dirty="0" err="1" smtClean="0">
                <a:solidFill>
                  <a:srgbClr val="C00000"/>
                </a:solidFill>
              </a:rPr>
              <a:t>распределенияпо</a:t>
            </a:r>
            <a:r>
              <a:rPr lang="ru-RU" sz="2700" b="1" dirty="0" smtClean="0">
                <a:solidFill>
                  <a:srgbClr val="C00000"/>
                </a:solidFill>
              </a:rPr>
              <a:t> типу используемого лазера </a:t>
            </a:r>
            <a:r>
              <a:rPr lang="ru-RU" sz="2700" b="1" dirty="0" err="1" smtClean="0">
                <a:solidFill>
                  <a:srgbClr val="C00000"/>
                </a:solidFill>
              </a:rPr>
              <a:t>устройств:а-фотовыводных,б-формовыводных</a:t>
            </a:r>
            <a:endParaRPr lang="ru-RU" dirty="0"/>
          </a:p>
        </p:txBody>
      </p:sp>
      <p:pic>
        <p:nvPicPr>
          <p:cNvPr id="9218" name="Picture 2"/>
          <p:cNvPicPr>
            <a:picLocks noGrp="1" noChangeAspect="1" noChangeArrowheads="1"/>
          </p:cNvPicPr>
          <p:nvPr>
            <p:ph idx="1"/>
          </p:nvPr>
        </p:nvPicPr>
        <p:blipFill>
          <a:blip r:embed="rId2"/>
          <a:srcRect/>
          <a:stretch>
            <a:fillRect/>
          </a:stretch>
        </p:blipFill>
        <p:spPr bwMode="auto">
          <a:xfrm>
            <a:off x="70208" y="1412330"/>
            <a:ext cx="8645196" cy="398914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rgbClr val="C00000"/>
                </a:solidFill>
              </a:rPr>
              <a:t>Самостоятельная работа</a:t>
            </a:r>
            <a:endParaRPr lang="ru-RU" sz="3600" b="1" dirty="0">
              <a:solidFill>
                <a:srgbClr val="C00000"/>
              </a:solidFill>
            </a:endParaRPr>
          </a:p>
        </p:txBody>
      </p:sp>
      <p:sp>
        <p:nvSpPr>
          <p:cNvPr id="3" name="Содержимое 2"/>
          <p:cNvSpPr>
            <a:spLocks noGrp="1"/>
          </p:cNvSpPr>
          <p:nvPr>
            <p:ph idx="1"/>
          </p:nvPr>
        </p:nvSpPr>
        <p:spPr/>
        <p:txBody>
          <a:bodyPr>
            <a:normAutofit/>
          </a:bodyPr>
          <a:lstStyle/>
          <a:p>
            <a:pPr>
              <a:buFont typeface="Wingdings" pitchFamily="2" charset="2"/>
              <a:buChar char="Ø"/>
            </a:pPr>
            <a:r>
              <a:rPr lang="ru-RU" dirty="0" smtClean="0"/>
              <a:t>Работа со схемами</a:t>
            </a:r>
          </a:p>
          <a:p>
            <a:pPr>
              <a:buFont typeface="Wingdings" pitchFamily="2" charset="2"/>
              <a:buChar char="Ø"/>
            </a:pPr>
            <a:r>
              <a:rPr lang="ru-RU" dirty="0" smtClean="0"/>
              <a:t>Фирмы производители ФВУ</a:t>
            </a:r>
          </a:p>
          <a:p>
            <a:pPr>
              <a:buFont typeface="Wingdings" pitchFamily="2" charset="2"/>
              <a:buChar char="Ø"/>
            </a:pPr>
            <a:r>
              <a:rPr lang="ru-RU" dirty="0" smtClean="0"/>
              <a:t>Сравнительная характеристика различных типов ФВУ</a:t>
            </a:r>
          </a:p>
          <a:p>
            <a:pPr>
              <a:buFont typeface="Wingdings" pitchFamily="2" charset="2"/>
              <a:buChar char="Ø"/>
            </a:pPr>
            <a:r>
              <a:rPr lang="ru-RU" dirty="0" smtClean="0"/>
              <a:t>Направления совершенствования ФВУ</a:t>
            </a:r>
          </a:p>
          <a:p>
            <a:pPr>
              <a:buFont typeface="Wingdings" pitchFamily="2" charset="2"/>
              <a:buChar char="Ø"/>
            </a:pPr>
            <a:endParaRPr lang="ru-RU" dirty="0" smtClean="0"/>
          </a:p>
          <a:p>
            <a:pPr>
              <a:buFont typeface="Wingdings" pitchFamily="2" charset="2"/>
              <a:buChar char="Ø"/>
            </a:pPr>
            <a:endParaRPr lang="ru-RU" dirty="0" smtClean="0"/>
          </a:p>
          <a:p>
            <a:pPr>
              <a:buFont typeface="Wingdings" pitchFamily="2" charset="2"/>
              <a:buChar char="Ø"/>
            </a:pPr>
            <a:r>
              <a:rPr lang="ru-RU" dirty="0" smtClean="0"/>
              <a:t>Литература: </a:t>
            </a:r>
            <a:r>
              <a:rPr lang="ru-RU" sz="2600" dirty="0" err="1" smtClean="0"/>
              <a:t>Ю.Н.Самарин,Н.В.Офицерова</a:t>
            </a:r>
            <a:endParaRPr lang="ru-RU" sz="2600" dirty="0" smtClean="0"/>
          </a:p>
          <a:p>
            <a:pPr>
              <a:buNone/>
            </a:pPr>
            <a:r>
              <a:rPr lang="ru-RU" sz="2600" dirty="0" smtClean="0"/>
              <a:t>Допечатное оборудование- Москва :МИПК 2008,гл. з,</a:t>
            </a:r>
            <a:r>
              <a:rPr lang="ru-RU" sz="2200" dirty="0" smtClean="0"/>
              <a:t>стр.56</a:t>
            </a:r>
            <a:r>
              <a:rPr lang="ru-RU" sz="2600" dirty="0" smtClean="0"/>
              <a:t>-</a:t>
            </a:r>
            <a:r>
              <a:rPr lang="ru-RU" sz="2200" dirty="0" smtClean="0"/>
              <a:t>74</a:t>
            </a:r>
            <a:endParaRPr lang="ru-RU"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00000"/>
                </a:solidFill>
              </a:rPr>
              <a:t>Знания и умения:</a:t>
            </a:r>
            <a:endParaRPr lang="ru-RU" dirty="0">
              <a:solidFill>
                <a:srgbClr val="C00000"/>
              </a:solidFill>
            </a:endParaRPr>
          </a:p>
        </p:txBody>
      </p:sp>
      <p:sp>
        <p:nvSpPr>
          <p:cNvPr id="3" name="Содержимое 2"/>
          <p:cNvSpPr>
            <a:spLocks noGrp="1"/>
          </p:cNvSpPr>
          <p:nvPr>
            <p:ph idx="1"/>
          </p:nvPr>
        </p:nvSpPr>
        <p:spPr/>
        <p:txBody>
          <a:bodyPr/>
          <a:lstStyle/>
          <a:p>
            <a:pPr>
              <a:buFont typeface="Wingdings" pitchFamily="2" charset="2"/>
              <a:buChar char="Ø"/>
            </a:pPr>
            <a:r>
              <a:rPr lang="ru-RU" dirty="0" smtClean="0"/>
              <a:t>Иметь представление о технологическом процессе</a:t>
            </a:r>
          </a:p>
          <a:p>
            <a:pPr>
              <a:buFont typeface="Wingdings" pitchFamily="2" charset="2"/>
              <a:buChar char="Ø"/>
            </a:pPr>
            <a:r>
              <a:rPr lang="ru-RU" dirty="0" smtClean="0"/>
              <a:t>Знать технические характеристики оборудования</a:t>
            </a:r>
          </a:p>
          <a:p>
            <a:pPr>
              <a:buFont typeface="Wingdings" pitchFamily="2" charset="2"/>
              <a:buChar char="Ø"/>
            </a:pPr>
            <a:r>
              <a:rPr lang="ru-RU" dirty="0" smtClean="0"/>
              <a:t>Знать варианты построения </a:t>
            </a:r>
            <a:r>
              <a:rPr lang="ru-RU" dirty="0" err="1" smtClean="0"/>
              <a:t>фотовыводных</a:t>
            </a:r>
            <a:r>
              <a:rPr lang="ru-RU" dirty="0" smtClean="0"/>
              <a:t> устройств</a:t>
            </a:r>
          </a:p>
          <a:p>
            <a:pPr>
              <a:buFont typeface="Wingdings" pitchFamily="2" charset="2"/>
              <a:buChar char="Ø"/>
            </a:pPr>
            <a:r>
              <a:rPr lang="ru-RU" dirty="0" smtClean="0"/>
              <a:t>Уметь выбрать оборудование в соответствие с технологическим процессом</a:t>
            </a:r>
          </a:p>
          <a:p>
            <a:pPr>
              <a:buFont typeface="Wingdings" pitchFamily="2" charset="2"/>
              <a:buChar char="Ø"/>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00000"/>
                </a:solidFill>
              </a:rPr>
              <a:t>План</a:t>
            </a:r>
            <a:endParaRPr lang="ru-RU" dirty="0">
              <a:solidFill>
                <a:srgbClr val="C00000"/>
              </a:solidFill>
            </a:endParaRPr>
          </a:p>
        </p:txBody>
      </p:sp>
      <p:sp>
        <p:nvSpPr>
          <p:cNvPr id="3" name="Содержимое 2"/>
          <p:cNvSpPr>
            <a:spLocks noGrp="1"/>
          </p:cNvSpPr>
          <p:nvPr>
            <p:ph idx="1"/>
          </p:nvPr>
        </p:nvSpPr>
        <p:spPr/>
        <p:txBody>
          <a:bodyPr/>
          <a:lstStyle/>
          <a:p>
            <a:pPr>
              <a:buNone/>
            </a:pPr>
            <a:r>
              <a:rPr lang="ru-RU" dirty="0" smtClean="0"/>
              <a:t>1.Общие сведения о технологическом процессе.</a:t>
            </a:r>
          </a:p>
          <a:p>
            <a:pPr>
              <a:buNone/>
            </a:pPr>
            <a:r>
              <a:rPr lang="ru-RU" dirty="0" smtClean="0"/>
              <a:t>2.Техническая характеристика оборудования.</a:t>
            </a:r>
          </a:p>
          <a:p>
            <a:pPr>
              <a:buNone/>
            </a:pPr>
            <a:r>
              <a:rPr lang="ru-RU" dirty="0" smtClean="0"/>
              <a:t>3.Формирование изображения на фотоплёнке.</a:t>
            </a:r>
          </a:p>
          <a:p>
            <a:pPr>
              <a:buNone/>
            </a:pPr>
            <a:r>
              <a:rPr lang="ru-RU" dirty="0" smtClean="0"/>
              <a:t>4.Структура и принцип работы лазерных </a:t>
            </a:r>
            <a:r>
              <a:rPr lang="ru-RU" dirty="0" err="1" smtClean="0"/>
              <a:t>фотовыводных</a:t>
            </a:r>
            <a:r>
              <a:rPr lang="ru-RU" dirty="0" smtClean="0"/>
              <a:t> устройств.</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err="1" smtClean="0">
                <a:solidFill>
                  <a:srgbClr val="C00000"/>
                </a:solidFill>
              </a:rPr>
              <a:t>Фотовыводные</a:t>
            </a:r>
            <a:r>
              <a:rPr lang="ru-RU" sz="2400" b="1" dirty="0" smtClean="0">
                <a:solidFill>
                  <a:srgbClr val="C00000"/>
                </a:solidFill>
              </a:rPr>
              <a:t>  устройства  барабанного  типа   (с размещением фотопленки  поверх  и  внутри барабана)</a:t>
            </a:r>
            <a:endParaRPr lang="ru-RU" sz="2400" b="1" dirty="0">
              <a:solidFill>
                <a:srgbClr val="C00000"/>
              </a:solidFill>
            </a:endParaRPr>
          </a:p>
        </p:txBody>
      </p:sp>
      <p:pic>
        <p:nvPicPr>
          <p:cNvPr id="1026" name="Picture 2"/>
          <p:cNvPicPr>
            <a:picLocks noGrp="1" noChangeAspect="1" noChangeArrowheads="1"/>
          </p:cNvPicPr>
          <p:nvPr>
            <p:ph idx="1"/>
          </p:nvPr>
        </p:nvPicPr>
        <p:blipFill>
          <a:blip r:embed="rId2"/>
          <a:stretch>
            <a:fillRect/>
          </a:stretch>
        </p:blipFill>
        <p:spPr bwMode="auto">
          <a:xfrm>
            <a:off x="3024187" y="1942306"/>
            <a:ext cx="2105025" cy="418147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dirty="0" smtClean="0">
                <a:solidFill>
                  <a:srgbClr val="C00000"/>
                </a:solidFill>
              </a:rPr>
              <a:t>Техническая схема </a:t>
            </a:r>
            <a:r>
              <a:rPr lang="ru-RU" sz="2400" dirty="0" err="1" smtClean="0">
                <a:solidFill>
                  <a:srgbClr val="C00000"/>
                </a:solidFill>
              </a:rPr>
              <a:t>фотовыводного</a:t>
            </a:r>
            <a:r>
              <a:rPr lang="ru-RU" sz="2400" dirty="0" smtClean="0">
                <a:solidFill>
                  <a:srgbClr val="C00000"/>
                </a:solidFill>
              </a:rPr>
              <a:t> устройства для записи на </a:t>
            </a:r>
            <a:r>
              <a:rPr lang="ru-RU" sz="2400" dirty="0" err="1" smtClean="0">
                <a:solidFill>
                  <a:srgbClr val="C00000"/>
                </a:solidFill>
              </a:rPr>
              <a:t>фо</a:t>
            </a:r>
            <a:r>
              <a:rPr lang="ru-RU" sz="2400" dirty="0" smtClean="0">
                <a:solidFill>
                  <a:srgbClr val="C00000"/>
                </a:solidFill>
              </a:rPr>
              <a:t> </a:t>
            </a:r>
            <a:r>
              <a:rPr lang="ru-RU" sz="2400" dirty="0" err="1" smtClean="0">
                <a:solidFill>
                  <a:srgbClr val="C00000"/>
                </a:solidFill>
              </a:rPr>
              <a:t>топленку</a:t>
            </a:r>
            <a:r>
              <a:rPr lang="ru-RU" sz="2400" dirty="0" smtClean="0">
                <a:solidFill>
                  <a:srgbClr val="C00000"/>
                </a:solidFill>
              </a:rPr>
              <a:t>, размещаемую внутри барабана (</a:t>
            </a:r>
            <a:r>
              <a:rPr lang="ru-RU" sz="2400" dirty="0" err="1" smtClean="0">
                <a:solidFill>
                  <a:srgbClr val="C00000"/>
                </a:solidFill>
              </a:rPr>
              <a:t>Scangraphic</a:t>
            </a:r>
            <a:r>
              <a:rPr lang="ru-RU" sz="2400" dirty="0" smtClean="0">
                <a:solidFill>
                  <a:srgbClr val="C00000"/>
                </a:solidFill>
              </a:rPr>
              <a:t>)</a:t>
            </a:r>
            <a:endParaRPr lang="ru-RU" sz="2400" dirty="0">
              <a:solidFill>
                <a:srgbClr val="C00000"/>
              </a:solidFill>
            </a:endParaRPr>
          </a:p>
        </p:txBody>
      </p:sp>
      <p:pic>
        <p:nvPicPr>
          <p:cNvPr id="2050" name="Picture 2"/>
          <p:cNvPicPr>
            <a:picLocks noGrp="1" noChangeAspect="1" noChangeArrowheads="1"/>
          </p:cNvPicPr>
          <p:nvPr>
            <p:ph idx="1"/>
          </p:nvPr>
        </p:nvPicPr>
        <p:blipFill>
          <a:blip r:embed="rId2"/>
          <a:stretch>
            <a:fillRect/>
          </a:stretch>
        </p:blipFill>
        <p:spPr bwMode="auto">
          <a:xfrm>
            <a:off x="1857356" y="1580784"/>
            <a:ext cx="4755160" cy="444993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1143000"/>
          </a:xfrm>
        </p:spPr>
        <p:txBody>
          <a:bodyPr>
            <a:normAutofit/>
          </a:bodyPr>
          <a:lstStyle/>
          <a:p>
            <a:r>
              <a:rPr lang="ru-RU" sz="2400" b="1" dirty="0" err="1" smtClean="0">
                <a:solidFill>
                  <a:srgbClr val="C00000"/>
                </a:solidFill>
              </a:rPr>
              <a:t>Фотовыводные</a:t>
            </a:r>
            <a:r>
              <a:rPr lang="ru-RU" sz="2400" b="1" dirty="0" smtClean="0">
                <a:solidFill>
                  <a:srgbClr val="C00000"/>
                </a:solidFill>
              </a:rPr>
              <a:t> устройства с протяжкой фотоматериала (ФВУ </a:t>
            </a:r>
            <a:r>
              <a:rPr lang="ru-RU" sz="2400" b="1" dirty="0" err="1" smtClean="0">
                <a:solidFill>
                  <a:srgbClr val="C00000"/>
                </a:solidFill>
              </a:rPr>
              <a:t>капстанового</a:t>
            </a:r>
            <a:r>
              <a:rPr lang="ru-RU" sz="2400" b="1" dirty="0" smtClean="0">
                <a:solidFill>
                  <a:srgbClr val="C00000"/>
                </a:solidFill>
              </a:rPr>
              <a:t> типа)</a:t>
            </a:r>
            <a:endParaRPr lang="ru-RU" sz="2400" b="1" dirty="0">
              <a:solidFill>
                <a:srgbClr val="C00000"/>
              </a:solidFill>
            </a:endParaRPr>
          </a:p>
        </p:txBody>
      </p:sp>
      <p:pic>
        <p:nvPicPr>
          <p:cNvPr id="3074" name="Picture 2"/>
          <p:cNvPicPr>
            <a:picLocks noGrp="1" noChangeAspect="1" noChangeArrowheads="1"/>
          </p:cNvPicPr>
          <p:nvPr>
            <p:ph idx="1"/>
          </p:nvPr>
        </p:nvPicPr>
        <p:blipFill>
          <a:blip r:embed="rId2"/>
          <a:stretch>
            <a:fillRect/>
          </a:stretch>
        </p:blipFill>
        <p:spPr bwMode="auto">
          <a:xfrm>
            <a:off x="1428728" y="1421346"/>
            <a:ext cx="4425734" cy="4365108"/>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solidFill>
                  <a:srgbClr val="C00000"/>
                </a:solidFill>
              </a:rPr>
              <a:t/>
            </a:r>
            <a:br>
              <a:rPr lang="ru-RU" sz="2400" b="1" dirty="0" smtClean="0">
                <a:solidFill>
                  <a:srgbClr val="C00000"/>
                </a:solidFill>
              </a:rPr>
            </a:br>
            <a:r>
              <a:rPr lang="ru-RU" sz="2400" b="1" dirty="0" smtClean="0">
                <a:solidFill>
                  <a:srgbClr val="C00000"/>
                </a:solidFill>
              </a:rPr>
              <a:t>Рис. 1. Структурная схема лазерного выводного устройства</a:t>
            </a:r>
            <a:br>
              <a:rPr lang="ru-RU" sz="2400" b="1" dirty="0" smtClean="0">
                <a:solidFill>
                  <a:srgbClr val="C00000"/>
                </a:solidFill>
              </a:rPr>
            </a:br>
            <a:r>
              <a:rPr lang="ru-RU" sz="2400" b="1" dirty="0" smtClean="0">
                <a:solidFill>
                  <a:srgbClr val="C00000"/>
                </a:solidFill>
              </a:rPr>
              <a:t> </a:t>
            </a:r>
            <a:br>
              <a:rPr lang="ru-RU" sz="2400" b="1" dirty="0" smtClean="0">
                <a:solidFill>
                  <a:srgbClr val="C00000"/>
                </a:solidFill>
              </a:rPr>
            </a:br>
            <a:endParaRPr lang="ru-RU" sz="2400" b="1" dirty="0">
              <a:solidFill>
                <a:srgbClr val="C00000"/>
              </a:solidFill>
            </a:endParaRPr>
          </a:p>
        </p:txBody>
      </p:sp>
      <p:pic>
        <p:nvPicPr>
          <p:cNvPr id="4098" name="Picture 2"/>
          <p:cNvPicPr>
            <a:picLocks noGrp="1" noChangeAspect="1" noChangeArrowheads="1"/>
          </p:cNvPicPr>
          <p:nvPr>
            <p:ph idx="1"/>
          </p:nvPr>
        </p:nvPicPr>
        <p:blipFill>
          <a:blip r:embed="rId2"/>
          <a:srcRect/>
          <a:stretch>
            <a:fillRect/>
          </a:stretch>
        </p:blipFill>
        <p:spPr bwMode="auto">
          <a:xfrm>
            <a:off x="214282" y="1875080"/>
            <a:ext cx="7964943" cy="3695733"/>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solidFill>
                  <a:srgbClr val="C00000"/>
                </a:solidFill>
              </a:rPr>
              <a:t>Управляющее устройство</a:t>
            </a:r>
            <a:endParaRPr lang="ru-RU" sz="3200" dirty="0">
              <a:solidFill>
                <a:srgbClr val="C00000"/>
              </a:solidFill>
            </a:endParaRPr>
          </a:p>
        </p:txBody>
      </p:sp>
      <p:sp>
        <p:nvSpPr>
          <p:cNvPr id="3" name="Содержимое 2"/>
          <p:cNvSpPr>
            <a:spLocks noGrp="1"/>
          </p:cNvSpPr>
          <p:nvPr>
            <p:ph idx="1"/>
          </p:nvPr>
        </p:nvSpPr>
        <p:spPr/>
        <p:txBody>
          <a:bodyPr>
            <a:normAutofit fontScale="92500" lnSpcReduction="20000"/>
          </a:bodyPr>
          <a:lstStyle/>
          <a:p>
            <a:pPr>
              <a:buNone/>
            </a:pPr>
            <a:r>
              <a:rPr lang="ru-RU" b="1" dirty="0" smtClean="0"/>
              <a:t>Управляющее устройство </a:t>
            </a:r>
            <a:r>
              <a:rPr lang="ru-RU" dirty="0" smtClean="0"/>
              <a:t>состоит из интерфейса </a:t>
            </a:r>
            <a:r>
              <a:rPr lang="ru-RU" b="1" dirty="0" smtClean="0"/>
              <a:t>( </a:t>
            </a:r>
            <a:r>
              <a:rPr lang="ru-RU" b="1" i="1" dirty="0" smtClean="0"/>
              <a:t>И </a:t>
            </a:r>
            <a:r>
              <a:rPr lang="ru-RU" b="1" dirty="0" smtClean="0"/>
              <a:t>), </a:t>
            </a:r>
            <a:r>
              <a:rPr lang="ru-RU" dirty="0" smtClean="0"/>
              <a:t>осуществляющего прием цифровых данных матрицы экспонирования от растрового процессора системы допечатной подготовки изданий; основного контроллера </a:t>
            </a:r>
            <a:r>
              <a:rPr lang="ru-RU" b="1" dirty="0" smtClean="0"/>
              <a:t>( </a:t>
            </a:r>
            <a:r>
              <a:rPr lang="ru-RU" b="1" i="1" dirty="0" smtClean="0"/>
              <a:t>К </a:t>
            </a:r>
            <a:r>
              <a:rPr lang="ru-RU" b="1" dirty="0" smtClean="0"/>
              <a:t>), </a:t>
            </a:r>
            <a:r>
              <a:rPr lang="ru-RU" dirty="0" smtClean="0"/>
              <a:t>организующего работу всех электронных и электромеханических узлов автомата; блока памяти </a:t>
            </a:r>
            <a:r>
              <a:rPr lang="ru-RU" b="1" dirty="0" smtClean="0"/>
              <a:t>( </a:t>
            </a:r>
            <a:r>
              <a:rPr lang="ru-RU" b="1" i="1" dirty="0" smtClean="0"/>
              <a:t>БП </a:t>
            </a:r>
            <a:r>
              <a:rPr lang="ru-RU" b="1" dirty="0" smtClean="0"/>
              <a:t>) </a:t>
            </a:r>
            <a:r>
              <a:rPr lang="ru-RU" dirty="0" smtClean="0"/>
              <a:t>для хранения данных настройки лазерного выводного устройства на -определенный режим работы и промежуточного хранения информации об изображении в процессе его записи; блока управления </a:t>
            </a:r>
            <a:r>
              <a:rPr lang="ru-RU" b="1" dirty="0" smtClean="0"/>
              <a:t>( </a:t>
            </a:r>
            <a:r>
              <a:rPr lang="ru-RU" b="1" i="1" dirty="0" smtClean="0"/>
              <a:t>БУ </a:t>
            </a:r>
            <a:r>
              <a:rPr lang="ru-RU" b="1" dirty="0" smtClean="0"/>
              <a:t>), </a:t>
            </a:r>
            <a:r>
              <a:rPr lang="ru-RU" dirty="0" smtClean="0"/>
              <a:t>который непосредственно вырабатывает сигналы управления исполнительными механизмами и системами. </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C00000"/>
                </a:solidFill>
              </a:rPr>
              <a:t>Лазерное сканирующее устройство</a:t>
            </a:r>
            <a:endParaRPr lang="ru-RU" dirty="0">
              <a:solidFill>
                <a:srgbClr val="C00000"/>
              </a:solidFill>
            </a:endParaRPr>
          </a:p>
        </p:txBody>
      </p:sp>
      <p:sp>
        <p:nvSpPr>
          <p:cNvPr id="3" name="Содержимое 2"/>
          <p:cNvSpPr>
            <a:spLocks noGrp="1"/>
          </p:cNvSpPr>
          <p:nvPr>
            <p:ph idx="1"/>
          </p:nvPr>
        </p:nvSpPr>
        <p:spPr/>
        <p:txBody>
          <a:bodyPr>
            <a:normAutofit fontScale="92500"/>
          </a:bodyPr>
          <a:lstStyle/>
          <a:p>
            <a:pPr>
              <a:buNone/>
            </a:pPr>
            <a:r>
              <a:rPr lang="ru-RU" b="1" dirty="0" smtClean="0"/>
              <a:t>        Лазерное сканирующее устройство (ЛСУ) </a:t>
            </a:r>
            <a:r>
              <a:rPr lang="ru-RU" dirty="0" smtClean="0"/>
              <a:t>представляет собой сложный комплекс оптико-механических узлов, объединенных электронными блоками управления. В общем случае лазерное сканирующее устройство состоит из лазера </a:t>
            </a:r>
            <a:r>
              <a:rPr lang="ru-RU" b="1" dirty="0" smtClean="0"/>
              <a:t>( </a:t>
            </a:r>
            <a:r>
              <a:rPr lang="ru-RU" b="1" i="1" dirty="0" smtClean="0"/>
              <a:t>Л </a:t>
            </a:r>
            <a:r>
              <a:rPr lang="ru-RU" b="1" dirty="0" smtClean="0"/>
              <a:t>) </a:t>
            </a:r>
            <a:r>
              <a:rPr lang="ru-RU" dirty="0" smtClean="0"/>
              <a:t>с блоком питания, модулятора </a:t>
            </a:r>
            <a:r>
              <a:rPr lang="ru-RU" b="1" dirty="0" smtClean="0"/>
              <a:t>( </a:t>
            </a:r>
            <a:r>
              <a:rPr lang="ru-RU" b="1" i="1" dirty="0" smtClean="0"/>
              <a:t>М </a:t>
            </a:r>
            <a:r>
              <a:rPr lang="ru-RU" b="1" dirty="0" smtClean="0"/>
              <a:t>) </a:t>
            </a:r>
            <a:r>
              <a:rPr lang="ru-RU" dirty="0" smtClean="0"/>
              <a:t>лазерного излучения, телескопа </a:t>
            </a:r>
            <a:r>
              <a:rPr lang="ru-RU" b="1" dirty="0" smtClean="0"/>
              <a:t>( </a:t>
            </a:r>
            <a:r>
              <a:rPr lang="ru-RU" b="1" i="1" dirty="0" smtClean="0"/>
              <a:t>Т </a:t>
            </a:r>
            <a:r>
              <a:rPr lang="ru-RU" b="1" dirty="0" smtClean="0"/>
              <a:t>), </a:t>
            </a:r>
            <a:r>
              <a:rPr lang="ru-RU" dirty="0" smtClean="0"/>
              <a:t>дефлектора </a:t>
            </a:r>
            <a:r>
              <a:rPr lang="ru-RU" b="1" dirty="0" smtClean="0"/>
              <a:t>( </a:t>
            </a:r>
            <a:r>
              <a:rPr lang="ru-RU" b="1" i="1" dirty="0" smtClean="0"/>
              <a:t>Д </a:t>
            </a:r>
            <a:r>
              <a:rPr lang="ru-RU" b="1" dirty="0" smtClean="0"/>
              <a:t>), </a:t>
            </a:r>
            <a:r>
              <a:rPr lang="ru-RU" dirty="0" smtClean="0"/>
              <a:t>фокусирующего объектива </a:t>
            </a:r>
            <a:r>
              <a:rPr lang="ru-RU" b="1" dirty="0" smtClean="0"/>
              <a:t>( </a:t>
            </a:r>
            <a:r>
              <a:rPr lang="ru-RU" b="1" i="1" dirty="0" smtClean="0"/>
              <a:t>ФО </a:t>
            </a:r>
            <a:r>
              <a:rPr lang="ru-RU" b="1" dirty="0" smtClean="0"/>
              <a:t>), </a:t>
            </a:r>
            <a:r>
              <a:rPr lang="ru-RU" dirty="0" smtClean="0"/>
              <a:t>механизма транспортирования материала </a:t>
            </a:r>
            <a:r>
              <a:rPr lang="ru-RU" b="1" dirty="0" smtClean="0"/>
              <a:t>( </a:t>
            </a:r>
            <a:r>
              <a:rPr lang="ru-RU" b="1" i="1" dirty="0" smtClean="0"/>
              <a:t>МТМ </a:t>
            </a:r>
            <a:r>
              <a:rPr lang="ru-RU" b="1" dirty="0" smtClean="0"/>
              <a:t>), </a:t>
            </a:r>
            <a:r>
              <a:rPr lang="ru-RU" dirty="0" smtClean="0"/>
              <a:t>систем синхронизации процесса сканирования </a:t>
            </a:r>
            <a:r>
              <a:rPr lang="ru-RU" b="1" dirty="0" smtClean="0"/>
              <a:t>( </a:t>
            </a:r>
            <a:r>
              <a:rPr lang="ru-RU" b="1" i="1" dirty="0" smtClean="0"/>
              <a:t>СС </a:t>
            </a:r>
            <a:r>
              <a:rPr lang="ru-RU" b="1" dirty="0" smtClean="0"/>
              <a:t>) </a:t>
            </a:r>
            <a:r>
              <a:rPr lang="ru-RU" dirty="0" smtClean="0"/>
              <a:t>и коррекции пространственного положения лазерного луча </a:t>
            </a:r>
            <a:r>
              <a:rPr lang="ru-RU" b="1" dirty="0" smtClean="0"/>
              <a:t>( </a:t>
            </a:r>
            <a:r>
              <a:rPr lang="ru-RU" b="1" i="1" dirty="0" smtClean="0"/>
              <a:t>СК )</a:t>
            </a:r>
            <a:endParaRPr lang="ru-RU"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88</TotalTime>
  <Words>1096</Words>
  <PresentationFormat>Экран (4:3)</PresentationFormat>
  <Paragraphs>58</Paragraphs>
  <Slides>18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Изящная</vt:lpstr>
      <vt:lpstr>Лекция 3. Фотовыводные устройства</vt:lpstr>
      <vt:lpstr>Знания и умения:</vt:lpstr>
      <vt:lpstr>План</vt:lpstr>
      <vt:lpstr>Фотовыводные  устройства  барабанного  типа   (с размещением фотопленки  поверх  и  внутри барабана)</vt:lpstr>
      <vt:lpstr>Техническая схема фотовыводного устройства для записи на фо топленку, размещаемую внутри барабана (Scangraphic)</vt:lpstr>
      <vt:lpstr>Фотовыводные устройства с протяжкой фотоматериала (ФВУ капстанового типа)</vt:lpstr>
      <vt:lpstr> Рис. 1. Структурная схема лазерного выводного устройства   </vt:lpstr>
      <vt:lpstr>Управляющее устройство</vt:lpstr>
      <vt:lpstr>Лазерное сканирующее устройство</vt:lpstr>
      <vt:lpstr>Назначение</vt:lpstr>
      <vt:lpstr>Основные технические параметры</vt:lpstr>
      <vt:lpstr>Основные характеристики лазерных выводных устройств </vt:lpstr>
      <vt:lpstr>    Лазерное выводное устройство плоскостного типа: а — фотовыводное; б — формовыводное   </vt:lpstr>
      <vt:lpstr>        Лазерное выводное устройство с  внутренним барабаном: а — фотовыводное; б — формовыводное</vt:lpstr>
      <vt:lpstr>    Лазерное выводное устройство с внешним барабаном </vt:lpstr>
      <vt:lpstr>Диаграмма распределения по типу схемы построения устройств: а — фотовыводных; б — формовыводных</vt:lpstr>
      <vt:lpstr>          Диаграмма распределенияпо типу используемого лазера устройств:а-фотовыводных,б-формовыводных</vt:lpstr>
      <vt:lpstr>Самостоятельная работа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3. Фотовыводные устройства</dc:title>
  <cp:lastModifiedBy>1</cp:lastModifiedBy>
  <cp:revision>12</cp:revision>
  <dcterms:modified xsi:type="dcterms:W3CDTF">2013-02-19T10:22:11Z</dcterms:modified>
</cp:coreProperties>
</file>