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Этапы </a:t>
            </a:r>
            <a:r>
              <a:rPr lang="ru-RU" b="1" dirty="0" smtClean="0"/>
              <a:t>процесса заключительной обработки блока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Путем </a:t>
            </a:r>
            <a:r>
              <a:rPr lang="ru-RU" dirty="0" err="1" smtClean="0"/>
              <a:t>кругления</a:t>
            </a:r>
            <a:r>
              <a:rPr lang="ru-RU" dirty="0" smtClean="0"/>
              <a:t> и отгибки фальцев:</a:t>
            </a:r>
          </a:p>
          <a:p>
            <a:r>
              <a:rPr lang="ru-RU" dirty="0" smtClean="0"/>
              <a:t>делается пригодным для процесса сборки (блока с крышкой) образующийся при скреплении сформированный корешок блока;</a:t>
            </a:r>
          </a:p>
          <a:p>
            <a:r>
              <a:rPr lang="ru-RU" dirty="0" smtClean="0"/>
              <a:t>улучшается стабильность формы блока (корешок блока после пользования книгой возвращается к заранее определенной форме);</a:t>
            </a:r>
          </a:p>
          <a:p>
            <a:r>
              <a:rPr lang="ru-RU" dirty="0" smtClean="0"/>
              <a:t>повышается прочность скрепления;</a:t>
            </a:r>
          </a:p>
          <a:p>
            <a:r>
              <a:rPr lang="ru-RU" dirty="0" smtClean="0"/>
              <a:t>улучшается раскрываемость книги.</a:t>
            </a:r>
          </a:p>
          <a:p>
            <a:r>
              <a:rPr lang="ru-RU" dirty="0" smtClean="0"/>
              <a:t>Отогнутые края укладываются в сгибы переплетной крышки, благодаря чему скреплению обеспечивается дополнительная стабильность. Высота отгиба краев корешка должна соответствовать толщине сторонки переплетной крышки. Оптимальная высота сегмента </a:t>
            </a:r>
            <a:r>
              <a:rPr lang="ru-RU" dirty="0" err="1" smtClean="0"/>
              <a:t>кругления</a:t>
            </a:r>
            <a:r>
              <a:rPr lang="ru-RU" dirty="0" smtClean="0"/>
              <a:t> составляет (0,15—0,2) </a:t>
            </a:r>
            <a:r>
              <a:rPr lang="ru-RU" dirty="0" err="1" smtClean="0"/>
              <a:t>х</a:t>
            </a:r>
            <a:r>
              <a:rPr lang="ru-RU" dirty="0" smtClean="0"/>
              <a:t> толщина блока.</a:t>
            </a:r>
          </a:p>
          <a:p>
            <a:r>
              <a:rPr lang="ru-RU" dirty="0" smtClean="0"/>
              <a:t>Для машинного </a:t>
            </a:r>
            <a:r>
              <a:rPr lang="ru-RU" dirty="0" err="1" smtClean="0"/>
              <a:t>кругления</a:t>
            </a:r>
            <a:r>
              <a:rPr lang="ru-RU" dirty="0" smtClean="0"/>
              <a:t> используется валковый принцип </a:t>
            </a:r>
            <a:r>
              <a:rPr lang="ru-RU" dirty="0" err="1" smtClean="0"/>
              <a:t>кругления</a:t>
            </a:r>
            <a:r>
              <a:rPr lang="ru-RU" dirty="0" smtClean="0"/>
              <a:t> </a:t>
            </a:r>
            <a:r>
              <a:rPr lang="ru-RU" dirty="0" smtClean="0"/>
              <a:t>. </a:t>
            </a:r>
            <a:r>
              <a:rPr lang="ru-RU" dirty="0" smtClean="0"/>
              <a:t>При </a:t>
            </a:r>
            <a:r>
              <a:rPr lang="ru-RU" dirty="0" err="1" smtClean="0"/>
              <a:t>круглении</a:t>
            </a:r>
            <a:r>
              <a:rPr lang="ru-RU" dirty="0" smtClean="0"/>
              <a:t> два вращающихся валика сжимают блок и подают его одновременно вверх, в результате прокатки получается </a:t>
            </a:r>
            <a:r>
              <a:rPr lang="ru-RU" dirty="0" err="1" smtClean="0"/>
              <a:t>кругление</a:t>
            </a:r>
            <a:r>
              <a:rPr lang="ru-RU" dirty="0" smtClean="0"/>
              <a:t>. Для отгибки фальцев используется качающийся профильный инструмент, который выполняет "сгиб" корешкового поля тетрадей. В обрабатывающей машине </a:t>
            </a:r>
            <a:r>
              <a:rPr lang="ru-RU" dirty="0" smtClean="0"/>
              <a:t> </a:t>
            </a:r>
            <a:r>
              <a:rPr lang="ru-RU" dirty="0" smtClean="0"/>
              <a:t>в ряд включены необходимые станции.</a:t>
            </a:r>
          </a:p>
          <a:p>
            <a:r>
              <a:rPr lang="ru-RU" dirty="0" err="1" smtClean="0"/>
              <a:t>Кругление</a:t>
            </a:r>
            <a:r>
              <a:rPr lang="ru-RU" dirty="0" smtClean="0"/>
              <a:t> блоков с </a:t>
            </a:r>
            <a:r>
              <a:rPr lang="ru-RU" dirty="0" err="1" smtClean="0"/>
              <a:t>бесшвейным</a:t>
            </a:r>
            <a:r>
              <a:rPr lang="ru-RU" dirty="0" smtClean="0"/>
              <a:t> скреплением проблематично, так как клей противодействует силам формования. Поэтому клей должен быть путем нагрева (до 40—60 °С) или добавлением воды (набухание клея) приведен в пластичное состояние.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Построение </a:t>
            </a:r>
            <a:r>
              <a:rPr lang="ru-RU" b="0" dirty="0" err="1" smtClean="0"/>
              <a:t>круглильно-кашировальной</a:t>
            </a:r>
            <a:r>
              <a:rPr lang="ru-RU" b="0" dirty="0" smtClean="0"/>
              <a:t> машины (</a:t>
            </a:r>
            <a:r>
              <a:rPr lang="en-US" b="0" dirty="0" err="1" smtClean="0"/>
              <a:t>Kolbus</a:t>
            </a:r>
            <a:r>
              <a:rPr lang="en-US" b="0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4818" name="Picture 2" descr="http://www.ukr-print.net/themes/poli/images/posle_pech/2/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1933" y="781396"/>
            <a:ext cx="7577719" cy="31476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Приклейка </a:t>
            </a:r>
            <a:r>
              <a:rPr lang="ru-RU" dirty="0" err="1" smtClean="0"/>
              <a:t>каптальной</a:t>
            </a:r>
            <a:r>
              <a:rPr lang="ru-RU" dirty="0" smtClean="0"/>
              <a:t> ленты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err="1" smtClean="0"/>
              <a:t>Каптальные</a:t>
            </a:r>
            <a:r>
              <a:rPr lang="ru-RU" dirty="0" smtClean="0"/>
              <a:t> </a:t>
            </a:r>
            <a:r>
              <a:rPr lang="ru-RU" dirty="0" smtClean="0"/>
              <a:t>ленты — это декоративные ленты на верхних и нижних краях корешка книжного блока. На одном краю блока цветные тканевые ленты имеют ширину 1 см. При машинной обработке узкие ленты трудно поместить точно на корешках книг. Поэтому их приклейка объединяется в машинах с приклейкой корешковых материалов на корешок блока 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Приклейка корешковых материалов служит для укрепления корешка блока. </a:t>
            </a:r>
            <a:r>
              <a:rPr lang="ru-RU" dirty="0" err="1" smtClean="0"/>
              <a:t>Каптальная</a:t>
            </a:r>
            <a:r>
              <a:rPr lang="ru-RU" dirty="0" smtClean="0"/>
              <a:t> лента приклеивается к расположенной выше полоске бумаги для заклейки корешка. Полоски обрезаются; они размещаются на корешке блока с клеевым слоем. Оборудование для наклейки каптала — преимущественно элементы поточных линий (</a:t>
            </a:r>
            <a:r>
              <a:rPr lang="ru-RU" dirty="0" err="1" smtClean="0"/>
              <a:t>линий</a:t>
            </a:r>
            <a:r>
              <a:rPr lang="ru-RU" dirty="0" smtClean="0"/>
              <a:t> для изготовления книг).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Принцип машинной приклейки каптала ( </a:t>
            </a:r>
            <a:r>
              <a:rPr lang="ru-RU" b="0" dirty="0" err="1" smtClean="0"/>
              <a:t>Kolbus</a:t>
            </a:r>
            <a:r>
              <a:rPr lang="ru-RU" b="0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6866" name="Picture 2" descr="http://www.ukr-print.net/themes/poli/images/posle_pech/2/8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428604"/>
            <a:ext cx="4286280" cy="4664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Процесс оформления в поточных линиях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</a:t>
            </a:r>
            <a:r>
              <a:rPr lang="ru-RU" dirty="0" smtClean="0"/>
              <a:t>традиционном брошюровочно-переплетном предприятии последовательность этапов процесса выбирается таким образом, чтобы при надлежаще организованной работе обеспечивалось оптимальное качество продукции 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При построении поточных линий для процессов оформления печатного издания должны учитываться такие этапы, которые существенны для преобладающей доли заказов. Это — </a:t>
            </a:r>
            <a:r>
              <a:rPr lang="ru-RU" dirty="0" err="1" smtClean="0"/>
              <a:t>кругление</a:t>
            </a:r>
            <a:r>
              <a:rPr lang="ru-RU" dirty="0" smtClean="0"/>
              <a:t>, отгибка фальцев, наклейка каптала и оклейка корешка блоков, вставка блока в крышку и формирование </a:t>
            </a:r>
            <a:r>
              <a:rPr lang="ru-RU" smtClean="0"/>
              <a:t>книги </a:t>
            </a:r>
            <a:r>
              <a:rPr lang="ru-RU" smtClean="0"/>
              <a:t>. </a:t>
            </a:r>
            <a:r>
              <a:rPr lang="ru-RU" dirty="0" smtClean="0"/>
              <a:t>Редко используемые ступени процесса осуществляются автономно перед поточной линией. При этом закраска обрезов (также при снижении качества) проводится перед </a:t>
            </a:r>
            <a:r>
              <a:rPr lang="ru-RU" dirty="0" err="1" smtClean="0"/>
              <a:t>круглением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Окраска </a:t>
            </a:r>
            <a:r>
              <a:rPr lang="ru-RU" dirty="0" smtClean="0"/>
              <a:t>обреза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Первоначально </a:t>
            </a:r>
            <a:r>
              <a:rPr lang="ru-RU" dirty="0" smtClean="0"/>
              <a:t>обрезные канты книжных блоков с целью повышения эстетического воздействия и для защиты от климатических воздействий покрывали </a:t>
            </a:r>
            <a:r>
              <a:rPr lang="ru-RU" b="1" dirty="0" smtClean="0"/>
              <a:t>сусальным </a:t>
            </a:r>
            <a:r>
              <a:rPr lang="ru-RU" dirty="0" smtClean="0"/>
              <a:t>(листовым</a:t>
            </a:r>
            <a:r>
              <a:rPr lang="ru-RU" b="1" dirty="0" smtClean="0"/>
              <a:t>) золотом</a:t>
            </a:r>
            <a:r>
              <a:rPr lang="ru-RU" dirty="0" smtClean="0"/>
              <a:t>. Между тем цветной обрез в промышленном брошюровочно-переплетном производстве является исключительно оформительским элементом. </a:t>
            </a:r>
            <a:r>
              <a:rPr lang="ru-RU" b="1" dirty="0" smtClean="0"/>
              <a:t>Преимущественно</a:t>
            </a:r>
            <a:r>
              <a:rPr lang="ru-RU" dirty="0" smtClean="0"/>
              <a:t> выполняется только закраска </a:t>
            </a:r>
            <a:r>
              <a:rPr lang="ru-RU" b="1" dirty="0" smtClean="0"/>
              <a:t>верхнего</a:t>
            </a:r>
            <a:r>
              <a:rPr lang="ru-RU" dirty="0" smtClean="0"/>
              <a:t> обреза. Распространенными вариантами оформления обреза являются:</a:t>
            </a:r>
          </a:p>
          <a:p>
            <a:r>
              <a:rPr lang="ru-RU" b="1" dirty="0" smtClean="0"/>
              <a:t>металлизированный</a:t>
            </a:r>
            <a:r>
              <a:rPr lang="ru-RU" dirty="0" smtClean="0"/>
              <a:t> обрез,</a:t>
            </a:r>
          </a:p>
          <a:p>
            <a:r>
              <a:rPr lang="ru-RU" b="1" dirty="0" smtClean="0"/>
              <a:t>закрытый красочный </a:t>
            </a:r>
            <a:r>
              <a:rPr lang="ru-RU" dirty="0" smtClean="0"/>
              <a:t>обрез.</a:t>
            </a:r>
          </a:p>
          <a:p>
            <a:r>
              <a:rPr lang="ru-RU" dirty="0" smtClean="0"/>
              <a:t>Для металлизированных обрезов применяются окраски под золото, серебро или алюминий (в соединениях с окрашенным лаком). Машины для изготовления металлизированных обрезов работают с многослойными рулонными пленками — фольгой. Составными частями </a:t>
            </a:r>
            <a:r>
              <a:rPr lang="ru-RU" b="1" dirty="0" smtClean="0"/>
              <a:t>фольги</a:t>
            </a:r>
            <a:r>
              <a:rPr lang="ru-RU" dirty="0" smtClean="0"/>
              <a:t> являются основа, активируемый теплом разделительный слой, лаковый или металлизированный слой, а также термопластический клеевой (</a:t>
            </a:r>
            <a:r>
              <a:rPr lang="ru-RU" dirty="0" err="1" smtClean="0"/>
              <a:t>адгезионный</a:t>
            </a:r>
            <a:r>
              <a:rPr lang="ru-RU" dirty="0" smtClean="0"/>
              <a:t>) слой. Фольга укладывается на поверхность обреза и под действием тепла и давления переходит на него. Разделительный слой из воска обеспечивает возможность отделения материала-основы. После окончания процесса нанесения обрез должен раскрываться.</a:t>
            </a:r>
          </a:p>
          <a:p>
            <a:r>
              <a:rPr lang="ru-RU" dirty="0" smtClean="0"/>
              <a:t>Закрытый красочный обрез имеется примерно у 10—15% книг с твердыми переплетами и 2</a:t>
            </a:r>
            <a:r>
              <a:rPr lang="ru-RU" dirty="0" smtClean="0"/>
              <a:t>1</a:t>
            </a:r>
            <a:r>
              <a:rPr lang="ru-RU" dirty="0" smtClean="0"/>
              <a:t>% </a:t>
            </a:r>
            <a:r>
              <a:rPr lang="ru-RU" dirty="0" err="1" smtClean="0"/>
              <a:t>многотетрадных</a:t>
            </a:r>
            <a:r>
              <a:rPr lang="ru-RU" dirty="0" smtClean="0"/>
              <a:t> брошюр. В них используются </a:t>
            </a:r>
            <a:r>
              <a:rPr lang="ru-RU" b="1" dirty="0" smtClean="0"/>
              <a:t>краск</a:t>
            </a:r>
            <a:r>
              <a:rPr lang="ru-RU" dirty="0" smtClean="0"/>
              <a:t>и на основе тонко перетертых минеральных пигментов с клеевым связующим. Эти краски осаждаются, если их не перемешивать. Поэтому в устройства для их нанесения встроена мешалка.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Машина для закраски корешков, верхний обрез (</a:t>
            </a:r>
            <a:r>
              <a:rPr lang="ru-RU" b="0" dirty="0" err="1" smtClean="0"/>
              <a:t>Kolbus</a:t>
            </a:r>
            <a:r>
              <a:rPr lang="ru-RU" b="0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www.ukr-print.net/themes/poli/images/posle_pech/2/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9987" y="1357298"/>
            <a:ext cx="8382059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Вставка </a:t>
            </a:r>
            <a:r>
              <a:rPr lang="ru-RU" dirty="0" smtClean="0"/>
              <a:t>ленточки-закладки (</a:t>
            </a:r>
            <a:r>
              <a:rPr lang="ru-RU" dirty="0" err="1" smtClean="0"/>
              <a:t>ляссе</a:t>
            </a:r>
            <a:r>
              <a:rPr lang="ru-RU" dirty="0" smtClean="0"/>
              <a:t>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Ленточки-закладки</a:t>
            </a:r>
            <a:r>
              <a:rPr lang="ru-RU" dirty="0" smtClean="0"/>
              <a:t>, или </a:t>
            </a:r>
            <a:r>
              <a:rPr lang="ru-RU" dirty="0" err="1" smtClean="0"/>
              <a:t>ляссе</a:t>
            </a:r>
            <a:r>
              <a:rPr lang="ru-RU" dirty="0" smtClean="0"/>
              <a:t>, являются редко применяемыми оформительскими элементами в промышленных переплетах (преимущественно в художественной литературе или специальных книгах). Ленточка закладка должна в блоке иметь такую длину, которую можно было бы провести по диагонали на подлежащей выделению </a:t>
            </a:r>
            <a:r>
              <a:rPr lang="ru-RU" dirty="0" smtClean="0"/>
              <a:t>странице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>Ленточка-закладка в книжном блоке</a:t>
            </a:r>
            <a:br>
              <a:rPr lang="ru-RU" b="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8674" name="Picture 2" descr="http://www.ukr-print.net/themes/poli/images/posle_pech/2/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8427" y="440314"/>
            <a:ext cx="6542635" cy="3988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Схема машины для вкладывания ленточки-закладки (</a:t>
            </a:r>
            <a:r>
              <a:rPr lang="ru-RU" b="0" dirty="0" err="1" smtClean="0"/>
              <a:t>Kolbus</a:t>
            </a:r>
            <a:r>
              <a:rPr lang="ru-RU" b="0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Picture 2" descr="http://www.ukr-print.net/themes/poli/images/posle_pech/2/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3276" y="755373"/>
            <a:ext cx="8262127" cy="37451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Ленточки-закладки вводятся в разделителе блока книговставочной машины (максимально 4 ленточки). При перемещении ленточки вставляются в блок. Затем выполняются следующие элементарные операции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r>
              <a:rPr lang="ru-RU" dirty="0" smtClean="0"/>
              <a:t>разделение блока;</a:t>
            </a:r>
          </a:p>
          <a:p>
            <a:r>
              <a:rPr lang="ru-RU" dirty="0" smtClean="0"/>
              <a:t>вставка свободного конца ленточки-закладки в нижний обрез блока; раздутые в сторону концы лент перемещаются ножом-разделителем в нижний обрез;</a:t>
            </a:r>
          </a:p>
          <a:p>
            <a:r>
              <a:rPr lang="ru-RU" dirty="0" smtClean="0"/>
              <a:t>приклейка верхнего обреза ленточки-закладки </a:t>
            </a:r>
            <a:r>
              <a:rPr lang="ru-RU" dirty="0" err="1" smtClean="0"/>
              <a:t>термоклеем</a:t>
            </a:r>
            <a:r>
              <a:rPr lang="ru-RU" dirty="0" smtClean="0"/>
              <a:t> </a:t>
            </a:r>
            <a:r>
              <a:rPr lang="ru-RU" dirty="0" smtClean="0"/>
              <a:t>к корешкам блоков.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Кругление</a:t>
            </a:r>
            <a:r>
              <a:rPr lang="ru-RU" dirty="0" smtClean="0"/>
              <a:t> </a:t>
            </a:r>
            <a:r>
              <a:rPr lang="ru-RU" dirty="0" smtClean="0"/>
              <a:t>и обжим корешка блока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 descr="http://www.ukr-print.net/themes/poli/images/posle_pech/2/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401" y="785794"/>
            <a:ext cx="8595821" cy="3817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</a:t>
            </a:r>
            <a:r>
              <a:rPr lang="ru-RU" dirty="0" err="1" smtClean="0"/>
              <a:t>кругления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4" name="Picture 2" descr="http://www.ukr-print.net/themes/poli/images/posle_pech/2/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749" y="1186105"/>
            <a:ext cx="8483572" cy="36716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</TotalTime>
  <Words>702</Words>
  <PresentationFormat>Экран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 Этапы процесса заключительной обработки блока </vt:lpstr>
      <vt:lpstr>Окраска обреза</vt:lpstr>
      <vt:lpstr>Машина для закраски корешков, верхний обрез (Kolbus)</vt:lpstr>
      <vt:lpstr>  Вставка ленточки-закладки (ляссе) </vt:lpstr>
      <vt:lpstr> Ленточка-закладка в книжном блоке  </vt:lpstr>
      <vt:lpstr>Схема машины для вкладывания ленточки-закладки (Kolbus)</vt:lpstr>
      <vt:lpstr>Слайд 7</vt:lpstr>
      <vt:lpstr>  Кругление и обжим корешка блока </vt:lpstr>
      <vt:lpstr>Принципы кругления</vt:lpstr>
      <vt:lpstr>Слайд 10</vt:lpstr>
      <vt:lpstr>Построение круглильно-кашировальной машины (Kolbus)</vt:lpstr>
      <vt:lpstr>Приклейка каптальной ленты</vt:lpstr>
      <vt:lpstr>Принцип машинной приклейки каптала ( Kolbus)</vt:lpstr>
      <vt:lpstr>Процесс оформления в поточных линиях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Этапы процесса заключительной обработки блока </dc:title>
  <cp:lastModifiedBy>Pig</cp:lastModifiedBy>
  <cp:revision>3</cp:revision>
  <dcterms:modified xsi:type="dcterms:W3CDTF">2012-05-03T06:28:09Z</dcterms:modified>
</cp:coreProperties>
</file>