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100" d="100"/>
          <a:sy n="100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96BDA9-665C-40C9-9A3B-03EA6E989949}" type="datetimeFigureOut">
              <a:rPr lang="ru-RU" smtClean="0"/>
              <a:pPr/>
              <a:t>19.03.2012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3ABF5F-9A1E-42BB-8A9F-DB47DA4FA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Налог на прибыль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789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Доходы </a:t>
            </a:r>
            <a:r>
              <a:rPr lang="ru-RU" b="1" i="1" u="sng" dirty="0"/>
              <a:t>от реализации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/>
              <a:t>Сама величина доходов определяется на основании первичных документов по реализации товаров, </a:t>
            </a:r>
            <a:r>
              <a:rPr lang="ru-RU" dirty="0" smtClean="0"/>
              <a:t>работ</a:t>
            </a:r>
            <a:r>
              <a:rPr lang="ru-RU" dirty="0"/>
              <a:t>, и из них исключаются суммы косвенных налогов (НДС, </a:t>
            </a:r>
            <a:r>
              <a:rPr lang="ru-RU" dirty="0" smtClean="0"/>
              <a:t>акцизы</a:t>
            </a:r>
            <a:r>
              <a:rPr lang="ru-RU" dirty="0"/>
              <a:t>), предъявленных налогоплательщиком покупателю товаров и выделенных 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счетах-фактурах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xmlns="" val="306633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/>
              <a:t>Внереализационными </a:t>
            </a:r>
            <a:r>
              <a:rPr lang="ru-RU" b="1" i="1" u="sng" dirty="0"/>
              <a:t>доходами</a:t>
            </a:r>
            <a:r>
              <a:rPr lang="ru-RU" b="1" dirty="0"/>
              <a:t> </a:t>
            </a:r>
            <a:r>
              <a:rPr lang="ru-RU" dirty="0"/>
              <a:t>признаются доходы, не свя­занные непосредственно с основной деятельностью по производс­тву и реализации продукции, работ и услуг. Среди них доходы: от долевого участия в других организациях, от операций по </a:t>
            </a:r>
            <a:r>
              <a:rPr lang="ru-RU" dirty="0" smtClean="0"/>
              <a:t>куплей продажей </a:t>
            </a:r>
            <a:r>
              <a:rPr lang="ru-RU" dirty="0"/>
              <a:t>иностранной валюты 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2554">
            <a:off x="4690809" y="1083910"/>
            <a:ext cx="3696553" cy="3696553"/>
          </a:xfrm>
        </p:spPr>
      </p:pic>
    </p:spTree>
    <p:extLst>
      <p:ext uri="{BB962C8B-B14F-4D97-AF65-F5344CB8AC3E}">
        <p14:creationId xmlns:p14="http://schemas.microsoft.com/office/powerpoint/2010/main" xmlns="" val="184256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 </a:t>
            </a:r>
            <a:r>
              <a:rPr lang="ru-RU" b="1" i="1" u="sng" dirty="0"/>
              <a:t>Доходы, не учитываемые при определении налоговой базы.</a:t>
            </a:r>
            <a:endParaRPr lang="ru-RU" b="1" u="sng" dirty="0"/>
          </a:p>
          <a:p>
            <a:r>
              <a:rPr lang="ru-RU" dirty="0"/>
              <a:t>Ряд поступивших сумм, имущество и вовсе не учитываются при определении налоговой базы. Они увеличивают активы организа­ции без соответствующего увеличения налоговой базы. Среди них следующие виды доходов:</a:t>
            </a:r>
          </a:p>
          <a:p>
            <a:r>
              <a:rPr lang="ru-RU" dirty="0"/>
              <a:t>имущество, </a:t>
            </a:r>
            <a:r>
              <a:rPr lang="ru-RU" dirty="0" smtClean="0"/>
              <a:t> </a:t>
            </a:r>
            <a:r>
              <a:rPr lang="ru-RU" dirty="0"/>
              <a:t>имущественные права, полученные в форме залога или задатка в качестве обеспечения обязательств;</a:t>
            </a:r>
          </a:p>
          <a:p>
            <a:r>
              <a:rPr lang="ru-RU" dirty="0"/>
              <a:t>имущество, полученное в виде взносов в уставный капитал </a:t>
            </a:r>
            <a:r>
              <a:rPr lang="ru-RU" dirty="0" smtClean="0"/>
              <a:t>организации</a:t>
            </a:r>
            <a:r>
              <a:rPr lang="ru-RU" dirty="0"/>
              <a:t>;</a:t>
            </a:r>
          </a:p>
          <a:p>
            <a:r>
              <a:rPr lang="ru-RU" dirty="0"/>
              <a:t>имущество, полученное обратно при выходе из хозяйственно­го общества или товарищества, но в пределах первоначального</a:t>
            </a:r>
          </a:p>
          <a:p>
            <a:r>
              <a:rPr lang="ru-RU" dirty="0"/>
              <a:t>взноса;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2116">
            <a:off x="4828574" y="1018404"/>
            <a:ext cx="3456384" cy="4110812"/>
          </a:xfrm>
        </p:spPr>
      </p:pic>
    </p:spTree>
    <p:extLst>
      <p:ext uri="{BB962C8B-B14F-4D97-AF65-F5344CB8AC3E}">
        <p14:creationId xmlns:p14="http://schemas.microsoft.com/office/powerpoint/2010/main" xmlns="" val="270187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100" b="1" dirty="0" smtClean="0"/>
          </a:p>
          <a:p>
            <a:pPr marL="0" indent="0">
              <a:buNone/>
            </a:pPr>
            <a:r>
              <a:rPr lang="ru-RU" sz="2000" b="1" dirty="0" smtClean="0"/>
              <a:t>Расходы </a:t>
            </a:r>
            <a:r>
              <a:rPr lang="ru-RU" sz="2000" b="1" dirty="0"/>
              <a:t>организации, не учитываемые в целях налогообложения</a:t>
            </a:r>
            <a:endParaRPr lang="ru-RU" sz="2000" dirty="0"/>
          </a:p>
          <a:p>
            <a:pPr lvl="0"/>
            <a:endParaRPr lang="ru-RU" sz="1000" dirty="0" smtClean="0"/>
          </a:p>
          <a:p>
            <a:pPr lvl="0"/>
            <a:r>
              <a:rPr lang="ru-RU" sz="1600" dirty="0" smtClean="0"/>
              <a:t>выбытие </a:t>
            </a:r>
            <a:r>
              <a:rPr lang="ru-RU" sz="1600" dirty="0"/>
              <a:t>активов в качестве взносов в уставный капитал, либо простое товарищество;</a:t>
            </a:r>
          </a:p>
          <a:p>
            <a:pPr lvl="0"/>
            <a:r>
              <a:rPr lang="ru-RU" sz="1600" dirty="0"/>
              <a:t>возврат займов, залогов;</a:t>
            </a:r>
          </a:p>
          <a:p>
            <a:pPr lvl="0"/>
            <a:r>
              <a:rPr lang="ru-RU" sz="1600" dirty="0"/>
              <a:t>безвозмездная передача имущества;</a:t>
            </a:r>
          </a:p>
          <a:p>
            <a:pPr lvl="0"/>
            <a:r>
              <a:rPr lang="ru-RU" sz="1600" dirty="0"/>
              <a:t>выплата самого налога на прибыль и ряда налогов, таких как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492896"/>
            <a:ext cx="3837104" cy="2036956"/>
          </a:xfrm>
        </p:spPr>
      </p:pic>
    </p:spTree>
    <p:extLst>
      <p:ext uri="{BB962C8B-B14F-4D97-AF65-F5344CB8AC3E}">
        <p14:creationId xmlns:p14="http://schemas.microsoft.com/office/powerpoint/2010/main" xmlns="" val="210671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980728"/>
            <a:ext cx="3931920" cy="438912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800" dirty="0"/>
              <a:t>платежи за сверхнормативные выбросы загрязняющих веществ и т.п.; </a:t>
            </a:r>
          </a:p>
          <a:p>
            <a:pPr lvl="0"/>
            <a:r>
              <a:rPr lang="ru-RU" sz="2800" dirty="0"/>
              <a:t>расходы, направленные на личное потребление работников организации;</a:t>
            </a:r>
          </a:p>
          <a:p>
            <a:pPr lvl="0"/>
            <a:r>
              <a:rPr lang="ru-RU" sz="2800" dirty="0"/>
              <a:t>компенсационные выплаты работникам организации по про­изведенным сверхнормативным производственным расходам;</a:t>
            </a:r>
          </a:p>
          <a:p>
            <a:pPr lvl="0"/>
            <a:r>
              <a:rPr lang="ru-RU" sz="2800" dirty="0"/>
              <a:t>расходы на не оправдавшие себя НИОКР и разработки место­рождений;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556792"/>
            <a:ext cx="3552395" cy="2664296"/>
          </a:xfrm>
        </p:spPr>
      </p:pic>
    </p:spTree>
    <p:extLst>
      <p:ext uri="{BB962C8B-B14F-4D97-AF65-F5344CB8AC3E}">
        <p14:creationId xmlns:p14="http://schemas.microsoft.com/office/powerpoint/2010/main" xmlns="" val="422370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3931920" cy="438912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400" dirty="0"/>
              <a:t>на ряд возникших отрицательных курсовых разниц и убытков;</a:t>
            </a:r>
          </a:p>
          <a:p>
            <a:pPr lvl="0"/>
            <a:r>
              <a:rPr lang="ru-RU" sz="2400" dirty="0"/>
              <a:t>отчислений во всевозможные внешние фонды , 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smtClean="0"/>
              <a:t>снижения </a:t>
            </a:r>
            <a:r>
              <a:rPr lang="ru-RU" sz="2400" dirty="0"/>
              <a:t>риска работы с ценными бумагами;</a:t>
            </a:r>
          </a:p>
          <a:p>
            <a:pPr lvl="0"/>
            <a:r>
              <a:rPr lang="ru-RU" sz="2400" dirty="0"/>
              <a:t>расходы по приобретению и созданию основных средств орга­низации;</a:t>
            </a:r>
          </a:p>
          <a:p>
            <a:pPr lvl="0"/>
            <a:r>
              <a:rPr lang="ru-RU" sz="2400" dirty="0"/>
              <a:t>выплаты внешним организациям, в случае нормированных расходов, к примеру процентов по займам и кредитам;</a:t>
            </a:r>
          </a:p>
          <a:p>
            <a:pPr lvl="0"/>
            <a:r>
              <a:rPr lang="ru-RU" sz="2400" dirty="0"/>
              <a:t>в виде распределяемого дохода или дивидендов.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492896"/>
            <a:ext cx="3930650" cy="2949040"/>
          </a:xfrm>
        </p:spPr>
      </p:pic>
    </p:spTree>
    <p:extLst>
      <p:ext uri="{BB962C8B-B14F-4D97-AF65-F5344CB8AC3E}">
        <p14:creationId xmlns:p14="http://schemas.microsoft.com/office/powerpoint/2010/main" xmlns="" val="89778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692696"/>
            <a:ext cx="2714644" cy="332334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914904" cy="511322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Список литературы:</a:t>
            </a:r>
          </a:p>
          <a:p>
            <a:pPr>
              <a:defRPr/>
            </a:pPr>
            <a:r>
              <a:rPr lang="ru-RU" sz="2800" dirty="0" smtClean="0"/>
              <a:t>Налоговый кодекс РФ, части первая и вторая</a:t>
            </a:r>
          </a:p>
          <a:p>
            <a:pPr>
              <a:defRPr/>
            </a:pPr>
            <a:r>
              <a:rPr lang="ru-RU" sz="2800" dirty="0" smtClean="0"/>
              <a:t>Беликов С.Ф. Налоги и налогообложение. 2009 г.</a:t>
            </a:r>
          </a:p>
          <a:p>
            <a:pPr>
              <a:defRPr/>
            </a:pPr>
            <a:r>
              <a:rPr lang="ru-RU" sz="2800" dirty="0" smtClean="0"/>
              <a:t>Захарьин В.Р. Налоги и налогообложение. Учебное пособие. 2010 г.</a:t>
            </a:r>
          </a:p>
          <a:p>
            <a:pPr>
              <a:defRPr/>
            </a:pPr>
            <a:r>
              <a:rPr lang="ru-RU" sz="2800" dirty="0" smtClean="0"/>
              <a:t>Кашин В.А. Налоги и налогообложение. Учебное пособие . 2010 г.</a:t>
            </a:r>
          </a:p>
          <a:p>
            <a:pPr>
              <a:defRPr/>
            </a:pPr>
            <a:r>
              <a:rPr lang="ru-RU" sz="2800" dirty="0" smtClean="0"/>
              <a:t>Качур О.В. Налоги и налогообложение. Учебное пособие .2010 г.</a:t>
            </a:r>
          </a:p>
          <a:p>
            <a:pPr>
              <a:defRPr/>
            </a:pPr>
            <a:r>
              <a:rPr lang="ru-RU" sz="2800" dirty="0" err="1" smtClean="0"/>
              <a:t>Худолеев</a:t>
            </a:r>
            <a:r>
              <a:rPr lang="ru-RU" sz="2800" dirty="0" smtClean="0"/>
              <a:t> В.В. Налоги и налогообложение.  Учебное пособие 2010 г.</a:t>
            </a:r>
          </a:p>
          <a:p>
            <a:pPr>
              <a:defRPr/>
            </a:pPr>
            <a:r>
              <a:rPr lang="ru-RU" sz="2800" dirty="0" smtClean="0"/>
              <a:t>Чиненов М.В. О  Российской налоговой системе. Журнал «Все о налогах».2009 г.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26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9059" y="1148628"/>
            <a:ext cx="3931920" cy="2951018"/>
          </a:xfrm>
        </p:spPr>
      </p:pic>
    </p:spTree>
    <p:extLst>
      <p:ext uri="{BB962C8B-B14F-4D97-AF65-F5344CB8AC3E}">
        <p14:creationId xmlns:p14="http://schemas.microsoft.com/office/powerpoint/2010/main" xmlns="" val="387525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algn="ctr"/>
            <a:r>
              <a:rPr lang="ru-RU" sz="3600" dirty="0" smtClean="0"/>
              <a:t>План занятия: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Плательщики налога</a:t>
            </a:r>
          </a:p>
          <a:p>
            <a:pPr algn="just"/>
            <a:r>
              <a:rPr lang="ru-RU" dirty="0" smtClean="0"/>
              <a:t>Классификация расходов</a:t>
            </a:r>
          </a:p>
          <a:p>
            <a:pPr algn="just"/>
            <a:r>
              <a:rPr lang="ru-RU" dirty="0" smtClean="0"/>
              <a:t>Амортизация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00174"/>
            <a:ext cx="8183880" cy="714380"/>
          </a:xfrm>
        </p:spPr>
        <p:txBody>
          <a:bodyPr/>
          <a:lstStyle/>
          <a:p>
            <a:r>
              <a:rPr lang="ru-RU" dirty="0" smtClean="0"/>
              <a:t>Изучить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</a:t>
            </a:r>
            <a:r>
              <a:rPr lang="ru-RU" dirty="0" smtClean="0"/>
              <a:t> на прибыль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/>
          <a:lstStyle/>
          <a:p>
            <a:pPr algn="ctr"/>
            <a:r>
              <a:rPr lang="ru-RU" dirty="0" smtClean="0"/>
              <a:t>Цель занятия :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357430"/>
            <a:ext cx="7674076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836712"/>
            <a:ext cx="7427168" cy="3701008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Налог 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прибыль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— прямой налог,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взымаемый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 прибыли организации (предприятия, банка, страховой компании и т. д.). Прибыль для целей данного налога, как правило, определяется как доход от деятельности компании за минусом суммы установленных вычетов и скидок.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33056"/>
            <a:ext cx="2708920" cy="2073250"/>
          </a:xfrm>
        </p:spPr>
      </p:pic>
    </p:spTree>
    <p:extLst>
      <p:ext uri="{BB962C8B-B14F-4D97-AF65-F5344CB8AC3E}">
        <p14:creationId xmlns:p14="http://schemas.microsoft.com/office/powerpoint/2010/main" xmlns="" val="245154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841624" cy="4698848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Налоговым периодом </a:t>
            </a:r>
            <a:r>
              <a:rPr lang="ru-RU" dirty="0"/>
              <a:t>по налогу на прибыль является календарный год. </a:t>
            </a:r>
            <a:endParaRPr lang="ru-RU" dirty="0" smtClean="0"/>
          </a:p>
          <a:p>
            <a:endParaRPr lang="ru-RU" b="1" u="sng" dirty="0"/>
          </a:p>
          <a:p>
            <a:r>
              <a:rPr lang="ru-RU" b="1" u="sng" dirty="0" smtClean="0"/>
              <a:t>Отчетными </a:t>
            </a:r>
            <a:r>
              <a:rPr lang="ru-RU" b="1" u="sng" dirty="0"/>
              <a:t>периодами </a:t>
            </a:r>
            <a:r>
              <a:rPr lang="ru-RU" dirty="0"/>
              <a:t>являются первый квартал, полугодие и девять месяцев календарного года. Отчетными периодами для налогоплательщиков, исчисляющих ежемесячные авансовые платежи исходя из фактически полученной прибыли, признаются месяц, два месяца, три месяца и т. 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980728"/>
            <a:ext cx="3930650" cy="4002655"/>
          </a:xfrm>
        </p:spPr>
      </p:pic>
    </p:spTree>
    <p:extLst>
      <p:ext uri="{BB962C8B-B14F-4D97-AF65-F5344CB8AC3E}">
        <p14:creationId xmlns:p14="http://schemas.microsoft.com/office/powerpoint/2010/main" xmlns="" val="580122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" y="1413006"/>
            <a:ext cx="3193554" cy="31681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620688"/>
            <a:ext cx="4979376" cy="4298784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u="sng" dirty="0"/>
              <a:t>Плательщиками</a:t>
            </a:r>
            <a:r>
              <a:rPr lang="ru-RU" sz="3300" dirty="0"/>
              <a:t> налога на прибыль признаются все </a:t>
            </a:r>
            <a:r>
              <a:rPr lang="ru-RU" sz="3300" dirty="0" smtClean="0"/>
              <a:t>предприятия</a:t>
            </a:r>
            <a:r>
              <a:rPr lang="ru-RU" sz="3300" dirty="0"/>
              <a:t>, организации, являющиеся по Российскому </a:t>
            </a:r>
            <a:r>
              <a:rPr lang="ru-RU" sz="3300" dirty="0" smtClean="0"/>
              <a:t>законодательству </a:t>
            </a:r>
            <a:r>
              <a:rPr lang="ru-RU" sz="3300" dirty="0"/>
              <a:t>юридическими лицами и имеющие прибыль от </a:t>
            </a:r>
            <a:r>
              <a:rPr lang="ru-RU" sz="3300" dirty="0" smtClean="0"/>
              <a:t>осуществления </a:t>
            </a:r>
            <a:r>
              <a:rPr lang="ru-RU" sz="3300" dirty="0"/>
              <a:t>в России предпринимательской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63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202904"/>
          </a:xfrm>
        </p:spPr>
        <p:txBody>
          <a:bodyPr>
            <a:noAutofit/>
          </a:bodyPr>
          <a:lstStyle/>
          <a:p>
            <a:r>
              <a:rPr lang="ru-RU" sz="1400" dirty="0"/>
              <a:t>Объектом налогообложения по налогу на прибыль </a:t>
            </a:r>
            <a:r>
              <a:rPr lang="ru-RU" sz="1400" dirty="0" smtClean="0"/>
              <a:t>организаций </a:t>
            </a:r>
            <a:r>
              <a:rPr lang="ru-RU" sz="1400" dirty="0"/>
              <a:t>признается прибыль, полученная налогоплательщиком. Для определения налогооблагаемой прибыли из полученных </a:t>
            </a:r>
            <a:r>
              <a:rPr lang="ru-RU" sz="1400" dirty="0" smtClean="0"/>
              <a:t>организацией </a:t>
            </a:r>
            <a:r>
              <a:rPr lang="ru-RU" sz="1400" dirty="0"/>
              <a:t>доходов необходимо вычесть расходы, непосредственно связанные с получением этих доходов. </a:t>
            </a:r>
            <a:endParaRPr lang="ru-RU" sz="1200" dirty="0"/>
          </a:p>
          <a:p>
            <a:r>
              <a:rPr lang="ru-RU" sz="1400" dirty="0"/>
              <a:t>При этом налоговая база по прибыли, облагаемой по ставке, </a:t>
            </a:r>
            <a:r>
              <a:rPr lang="ru-RU" sz="1400" dirty="0" smtClean="0"/>
              <a:t>отличной </a:t>
            </a:r>
            <a:r>
              <a:rPr lang="ru-RU" sz="1400" dirty="0"/>
              <a:t>от </a:t>
            </a:r>
            <a:r>
              <a:rPr lang="ru-RU" sz="1400" dirty="0" smtClean="0"/>
              <a:t>20 </a:t>
            </a:r>
            <a:r>
              <a:rPr lang="ru-RU" sz="1400" dirty="0"/>
              <a:t>% (стандартной), определяется налогоплательщиком отдельно. Таким образом, налогоплательщик вменяется ведение раздельного учета доходов и расходов по разным видам деятельности.</a:t>
            </a:r>
          </a:p>
          <a:p>
            <a:endParaRPr lang="ru-RU" sz="1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785926"/>
            <a:ext cx="3930650" cy="3840677"/>
          </a:xfrm>
        </p:spPr>
      </p:pic>
    </p:spTree>
    <p:extLst>
      <p:ext uri="{BB962C8B-B14F-4D97-AF65-F5344CB8AC3E}">
        <p14:creationId xmlns:p14="http://schemas.microsoft.com/office/powerpoint/2010/main" xmlns="" val="348621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04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Налоговые ставки</a:t>
            </a:r>
            <a:r>
              <a:rPr lang="ru-RU" dirty="0"/>
              <a:t> </a:t>
            </a:r>
          </a:p>
          <a:p>
            <a:r>
              <a:rPr lang="ru-RU" sz="2400" dirty="0"/>
              <a:t>Ставка налога на прибыль организации едина для всех типов организаций </a:t>
            </a:r>
            <a:r>
              <a:rPr lang="ru-RU" sz="2400" dirty="0" smtClean="0"/>
              <a:t>—20 %</a:t>
            </a:r>
          </a:p>
          <a:p>
            <a:pPr marL="0" indent="0">
              <a:buNone/>
            </a:pPr>
            <a:r>
              <a:rPr lang="ru-RU" sz="2400" dirty="0" smtClean="0"/>
              <a:t>В Федеральный бюджет -2%</a:t>
            </a:r>
          </a:p>
          <a:p>
            <a:pPr marL="0" indent="0">
              <a:buNone/>
            </a:pPr>
            <a:r>
              <a:rPr lang="ru-RU" sz="2400" dirty="0" smtClean="0"/>
              <a:t>В Региональный </a:t>
            </a:r>
            <a:r>
              <a:rPr lang="ru-RU" sz="2400" dirty="0" smtClean="0"/>
              <a:t>бюджет-18</a:t>
            </a:r>
            <a:r>
              <a:rPr lang="ru-RU" sz="2400" dirty="0" smtClean="0"/>
              <a:t>%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xmlns="" val="285569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Порядок определения и классификация доходов</a:t>
            </a:r>
            <a:r>
              <a:rPr lang="ru-RU" dirty="0"/>
              <a:t> </a:t>
            </a:r>
            <a:r>
              <a:rPr lang="ru-RU" b="1" dirty="0"/>
              <a:t>организации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Все возникающие доходы организации классифицируют на: </a:t>
            </a:r>
          </a:p>
          <a:p>
            <a:pPr lvl="0"/>
            <a:r>
              <a:rPr lang="ru-RU" dirty="0"/>
              <a:t>доходы от реализации товаров (работ, услуг);</a:t>
            </a:r>
          </a:p>
          <a:p>
            <a:pPr lvl="0"/>
            <a:r>
              <a:rPr lang="ru-RU" dirty="0"/>
              <a:t>внереализационные доходы;</a:t>
            </a:r>
          </a:p>
          <a:p>
            <a:pPr lvl="0"/>
            <a:r>
              <a:rPr lang="ru-RU" dirty="0"/>
              <a:t>доходы, не учитываемые при определении налоговой базы.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50" y="1249438"/>
            <a:ext cx="3930650" cy="2951011"/>
          </a:xfrm>
        </p:spPr>
      </p:pic>
    </p:spTree>
    <p:extLst>
      <p:ext uri="{BB962C8B-B14F-4D97-AF65-F5344CB8AC3E}">
        <p14:creationId xmlns:p14="http://schemas.microsoft.com/office/powerpoint/2010/main" xmlns="" val="44369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00000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208</TotalTime>
  <Words>611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Налог на прибыль</vt:lpstr>
      <vt:lpstr>Слайд 2</vt:lpstr>
      <vt:lpstr>Изучить налог на прибыль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Кафедра</cp:lastModifiedBy>
  <cp:revision>16</cp:revision>
  <dcterms:created xsi:type="dcterms:W3CDTF">2012-02-23T18:07:22Z</dcterms:created>
  <dcterms:modified xsi:type="dcterms:W3CDTF">2012-03-18T23:28:07Z</dcterms:modified>
</cp:coreProperties>
</file>