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80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87C-38D7-488B-AF9C-09595AEFF9B6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CE74-DA12-4529-886A-CD24A6C8F9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87C-38D7-488B-AF9C-09595AEFF9B6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CE74-DA12-4529-886A-CD24A6C8F9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87C-38D7-488B-AF9C-09595AEFF9B6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CE74-DA12-4529-886A-CD24A6C8F9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87C-38D7-488B-AF9C-09595AEFF9B6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CE74-DA12-4529-886A-CD24A6C8F9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87C-38D7-488B-AF9C-09595AEFF9B6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CE74-DA12-4529-886A-CD24A6C8F9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87C-38D7-488B-AF9C-09595AEFF9B6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CE74-DA12-4529-886A-CD24A6C8F9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87C-38D7-488B-AF9C-09595AEFF9B6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CE74-DA12-4529-886A-CD24A6C8F9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87C-38D7-488B-AF9C-09595AEFF9B6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CE74-DA12-4529-886A-CD24A6C8F9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87C-38D7-488B-AF9C-09595AEFF9B6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CE74-DA12-4529-886A-CD24A6C8F9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87C-38D7-488B-AF9C-09595AEFF9B6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CE74-DA12-4529-886A-CD24A6C8F9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87C-38D7-488B-AF9C-09595AEFF9B6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CE74-DA12-4529-886A-CD24A6C8F9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4387C-38D7-488B-AF9C-09595AEFF9B6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FCE74-DA12-4529-886A-CD24A6C8F91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2664295"/>
          </a:xfrm>
        </p:spPr>
        <p:txBody>
          <a:bodyPr>
            <a:normAutofit/>
          </a:bodyPr>
          <a:lstStyle/>
          <a:p>
            <a:r>
              <a:rPr lang="ru-RU" sz="5400" b="1" dirty="0">
                <a:solidFill>
                  <a:schemeClr val="accent6">
                    <a:lumMod val="50000"/>
                  </a:schemeClr>
                </a:solidFill>
              </a:rPr>
              <a:t>Налог на имущество организаций</a:t>
            </a:r>
            <a:endParaRPr lang="ru-RU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157192"/>
            <a:ext cx="7772400" cy="1224136"/>
          </a:xfrm>
        </p:spPr>
        <p:txBody>
          <a:bodyPr>
            <a:normAutofit fontScale="90000"/>
          </a:bodyPr>
          <a:lstStyle/>
          <a:p>
            <a:r>
              <a:rPr lang="ru-RU" b="0" i="1" u="sng" dirty="0">
                <a:solidFill>
                  <a:schemeClr val="accent6">
                    <a:lumMod val="50000"/>
                  </a:schemeClr>
                </a:solidFill>
              </a:rPr>
              <a:t>Общая характеристика налога на имущество организаций 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60648"/>
            <a:ext cx="7772400" cy="5040560"/>
          </a:xfrm>
        </p:spPr>
        <p:txBody>
          <a:bodyPr>
            <a:normAutofit fontScale="92500" lnSpcReduction="20000"/>
          </a:bodyPr>
          <a:lstStyle/>
          <a:p>
            <a:r>
              <a:rPr lang="ru-RU" sz="2200" dirty="0">
                <a:solidFill>
                  <a:schemeClr val="accent6">
                    <a:lumMod val="50000"/>
                  </a:schemeClr>
                </a:solidFill>
              </a:rPr>
              <a:t>Налог на имущество организаций относится к региональным налогам и является стабильным источником доходов бюджетов Российской Федерации.</a:t>
            </a:r>
          </a:p>
          <a:p>
            <a:r>
              <a:rPr lang="ru-RU" sz="2200" dirty="0">
                <a:solidFill>
                  <a:schemeClr val="accent6">
                    <a:lumMod val="50000"/>
                  </a:schemeClr>
                </a:solidFill>
              </a:rPr>
              <a:t>Объектами налогообложения для российских организаций признается движимое и недвижимое имущество (в том числе имущество, переданное во временное владение, в пользование, распоряжение, доверительное управление, внесенное в совместную деятельность или полученное по концессионному соглашению), учитываемое на балансе в качестве объектов основных средств в порядке, установленном для ведения бухгалтерского учета.</a:t>
            </a:r>
          </a:p>
          <a:p>
            <a:r>
              <a:rPr lang="ru-RU" sz="2200" dirty="0">
                <a:solidFill>
                  <a:schemeClr val="accent6">
                    <a:lumMod val="50000"/>
                  </a:schemeClr>
                </a:solidFill>
              </a:rPr>
              <a:t>Налоговая база определяется как среднегодовая стоимость имущества, признаваемого объектом налогообложения. Налоговая база определяется налогоплательщиками самостоятельно.</a:t>
            </a:r>
          </a:p>
          <a:p>
            <a:r>
              <a:rPr lang="ru-RU" sz="2200" dirty="0">
                <a:solidFill>
                  <a:schemeClr val="accent6">
                    <a:lumMod val="50000"/>
                  </a:schemeClr>
                </a:solidFill>
              </a:rPr>
              <a:t>Налоговые ставки устанавливаются законами субъектов Российской Федерации и не могут превышать 2,2 процента.</a:t>
            </a:r>
          </a:p>
          <a:p>
            <a:r>
              <a:rPr lang="ru-RU" sz="2200" dirty="0">
                <a:solidFill>
                  <a:schemeClr val="accent6">
                    <a:lumMod val="50000"/>
                  </a:schemeClr>
                </a:solidFill>
              </a:rPr>
              <a:t>Допускается установление дифференцированных налоговых ставок в зависимости от категорий налогоплательщиков и (или) имущества, признаваемого объектом налогообложения.</a:t>
            </a:r>
          </a:p>
          <a:p>
            <a:endParaRPr lang="ru-RU" dirty="0"/>
          </a:p>
        </p:txBody>
      </p:sp>
    </p:spTree>
  </p:cSld>
  <p:clrMapOvr>
    <a:masterClrMapping/>
  </p:clrMapOvr>
  <p:transition advTm="31469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016223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Определение налога на имущество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242582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Налог на имущество организации – это форма обложения налогом стоимости имущества, находящегося в собственности налогоплательщика-юридического лица.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Tm="6625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>
                <a:solidFill>
                  <a:schemeClr val="accent6">
                    <a:lumMod val="50000"/>
                  </a:schemeClr>
                </a:solidFill>
              </a:rPr>
              <a:t>Плательщики </a:t>
            </a:r>
            <a:r>
              <a:rPr lang="ru-RU" u="sng" dirty="0" smtClean="0">
                <a:solidFill>
                  <a:schemeClr val="accent6">
                    <a:lumMod val="50000"/>
                  </a:schemeClr>
                </a:solidFill>
              </a:rPr>
              <a:t>налога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mne_nravitsya_platit_nalogi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507510" y="1196752"/>
            <a:ext cx="2376264" cy="2376264"/>
          </a:xfrm>
        </p:spPr>
      </p:pic>
      <p:sp>
        <p:nvSpPr>
          <p:cNvPr id="5" name="Прямоугольник 4"/>
          <p:cNvSpPr/>
          <p:nvPr/>
        </p:nvSpPr>
        <p:spPr>
          <a:xfrm>
            <a:off x="827584" y="1196752"/>
            <a:ext cx="60304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196751"/>
            <a:ext cx="619268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   предприятия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учреждения (включая банки и другие кредитные организации) и организации, в том числе с иностранными инвестициями, считающиеся юридическими лицами по законодательству РФ;</a:t>
            </a:r>
          </a:p>
          <a:p>
            <a:pPr>
              <a:buFont typeface="Arial" pitchFamily="34" charset="0"/>
              <a:buChar char="•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 филиалы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и другие аналогичные подразделения указанных предприятий, учреждений и организаций, имеющие отдельный баланс и расчетный (текущий) счет;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  компании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фирмы, любые другие организации (включая полные товарищества), образованные в соответствии с законодательством иностранных государств, международные организации и объединения, а также их обособленные подразделения, имеющие имущество на территории Российской Федерации, континентальном шельфе Российской Федерации и в исключительной экономической зоне Российской Федерации.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 Не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является плательщиком налога на имущество Центральный банк РФ и его учреждения.</a:t>
            </a:r>
          </a:p>
        </p:txBody>
      </p:sp>
    </p:spTree>
  </p:cSld>
  <p:clrMapOvr>
    <a:masterClrMapping/>
  </p:clrMapOvr>
  <p:transition advTm="22204"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Постоянные представительства организаций в РФ</a:t>
            </a:r>
            <a:endParaRPr lang="ru-RU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На основании  п.2 ст.306 НК РФ постоянными представительствами организации в РФ понимаются: филиалы, представительства, бюро, конторы или другие обособленные подразделения. Через которые организации регулярно осуществляют предпринимательскую деятельность на территории  РФ, связанную с :</a:t>
            </a:r>
          </a:p>
          <a:p>
            <a:pPr>
              <a:buFont typeface="+mj-lt"/>
              <a:buAutoNum type="arabicPeriod"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Пользованием недрами и использованием др. природных ресурсов</a:t>
            </a:r>
          </a:p>
          <a:p>
            <a:pPr>
              <a:buFont typeface="+mj-lt"/>
              <a:buAutoNum type="arabicPeriod"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Проведением предусмотренных конторами работ по строительству, установке, монтажу, сборке, наладке, обслуживанию и эксплуатации оборудования в т.ч игровых автоматов</a:t>
            </a:r>
          </a:p>
          <a:p>
            <a:pPr>
              <a:buFont typeface="+mj-lt"/>
              <a:buAutoNum type="arabicPeriod"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Продажей товаров с расположенных на территории РФ и принадлежащих этой организации или арендуемых ею складов</a:t>
            </a:r>
          </a:p>
          <a:p>
            <a:pPr>
              <a:buFont typeface="+mj-lt"/>
              <a:buAutoNum type="arabicPeriod"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Осуществляющих др.работы, оказанием услуг, ведением иной деятельности, за исключением деятельности не ведущей к созданию постоянного представительства.</a:t>
            </a:r>
            <a:endParaRPr lang="ru-RU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ru-RU" u="sng" dirty="0">
                <a:solidFill>
                  <a:schemeClr val="accent6">
                    <a:lumMod val="50000"/>
                  </a:schemeClr>
                </a:solidFill>
              </a:rPr>
              <a:t>Объект налогообложения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946182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3284984"/>
            <a:ext cx="3436902" cy="3316610"/>
          </a:xfrm>
        </p:spPr>
      </p:pic>
      <p:sp>
        <p:nvSpPr>
          <p:cNvPr id="6" name="Прямоугольник 5"/>
          <p:cNvSpPr/>
          <p:nvPr/>
        </p:nvSpPr>
        <p:spPr>
          <a:xfrm>
            <a:off x="3995936" y="1124744"/>
            <a:ext cx="489654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На основании ст.374 НК РФ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бъектом налогообложения по налогу на имущество являютс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я: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для российских организаций- движимое и недвижимое имущество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для иностранных организаций, осуществляющих деятельность в РФ через постоянные представительства – движимое и недвижимое имущество, относящееся к объектам ОС.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для иностранных организаций, не осуществляющих деятельность в РФ через постоянные представительства – находящееся на территории РФ движимое и недвижимое имущество, принадлежащее указанным иностранным организациям на право собственности.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Tm="20328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u="sng" dirty="0">
                <a:solidFill>
                  <a:schemeClr val="accent6">
                    <a:lumMod val="50000"/>
                  </a:schemeClr>
                </a:solidFill>
              </a:rPr>
              <a:t>Порядок учета и уплаты налога в бюджет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25759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940152" y="4005064"/>
            <a:ext cx="2860791" cy="2286794"/>
          </a:xfrm>
        </p:spPr>
      </p:pic>
      <p:sp>
        <p:nvSpPr>
          <p:cNvPr id="5" name="Прямоугольник 4"/>
          <p:cNvSpPr/>
          <p:nvPr/>
        </p:nvSpPr>
        <p:spPr>
          <a:xfrm>
            <a:off x="467544" y="1340768"/>
            <a:ext cx="54726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Сумма налога на имущество организаций исчисляется по итогам налогового периода как произведение соответствующей налоговой ставки и налоговой базы.</a:t>
            </a:r>
          </a:p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Сумма налога, подлежащая уплате в бюджет по итогам налогового периода, рассчитывается как разница между исчисленной суммой налога и суммами авансовых платежей. Авансовые платежи по итогам отчётного периода рассчитываются как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ј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произведения соответствующей налоговой ставки и средней стоимости имущества, определённой за отчётный период.</a:t>
            </a:r>
          </a:p>
        </p:txBody>
      </p:sp>
    </p:spTree>
  </p:cSld>
  <p:clrMapOvr>
    <a:masterClrMapping/>
  </p:clrMapOvr>
  <p:transition advTm="16609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537</Words>
  <Application>Microsoft Office PowerPoint</Application>
  <PresentationFormat>Экран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Налог на имущество организаций</vt:lpstr>
      <vt:lpstr>Общая характеристика налога на имущество организаций </vt:lpstr>
      <vt:lpstr>Определение налога на имущество</vt:lpstr>
      <vt:lpstr>Плательщики налога</vt:lpstr>
      <vt:lpstr>Постоянные представительства организаций в РФ</vt:lpstr>
      <vt:lpstr>Объект налогообложения</vt:lpstr>
      <vt:lpstr>Порядок учета и уплаты налога в бюджет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Налог на имущество организаций</dc:title>
  <dc:creator>Анютка</dc:creator>
  <cp:lastModifiedBy>Анютка</cp:lastModifiedBy>
  <cp:revision>7</cp:revision>
  <dcterms:created xsi:type="dcterms:W3CDTF">2012-03-14T08:09:10Z</dcterms:created>
  <dcterms:modified xsi:type="dcterms:W3CDTF">2012-03-14T08:59:41Z</dcterms:modified>
</cp:coreProperties>
</file>