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65" r:id="rId5"/>
    <p:sldId id="258" r:id="rId6"/>
    <p:sldId id="260" r:id="rId7"/>
    <p:sldId id="264" r:id="rId8"/>
    <p:sldId id="259" r:id="rId9"/>
    <p:sldId id="261" r:id="rId10"/>
    <p:sldId id="262" r:id="rId11"/>
    <p:sldId id="263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7BF4988-CA8D-4F0F-B510-12687C3FB2C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CD3C47-E8B6-4B98-800F-5B001C745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9600" b="1" dirty="0" smtClean="0">
                <a:solidFill>
                  <a:schemeClr val="tx2"/>
                </a:solidFill>
                <a:latin typeface="Arial Narrow" pitchFamily="34" charset="0"/>
              </a:rPr>
              <a:t>«</a:t>
            </a:r>
            <a:r>
              <a:rPr lang="ru-RU" sz="9600" b="1" dirty="0" smtClean="0">
                <a:solidFill>
                  <a:schemeClr val="tx2"/>
                </a:solidFill>
                <a:latin typeface="Arial Narrow" pitchFamily="34" charset="0"/>
              </a:rPr>
              <a:t>Камеральная проверка»</a:t>
            </a:r>
            <a:endParaRPr lang="ru-RU" sz="96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6971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6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При проведении камеральной проверки налоговый орган может истребовать у налогоплательщика дополнительные сведения, объяснения и документы, подтверждающие правильность исчисления и своевременность уплаты налогов. Такое право предоставляют налоговым органам статьи 31, 88 и 93 НК РФ. Истребованы, могут быть хозяйственные договоры, первичные бухгалтерские документы, бухгалтерские регистры (журналы-ордера, ведомости, главная книга и др.), счета-фактуры и т. д.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Налогоплательщик, которому адресовано требование о представлении этих документов, обязан представить их в пятидневный срок в виде заверенных должным образом копий (ст. 93 НК РФ). Отказ от представления требуемых документов или непредставление их в отведенный срок является налоговым правонарушением. Оно влечет ответственность, предусмотренную статьей 126 НК РФ, - штраф в размере 50 руб.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98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Материалы проверки, в ходе которой установлено налоговое правонарушение, рассматривает руководитель налогового органа или его заместитель. Он выносит одно из следующих решений: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- о привлечении налогоплательщика к налоговой ответственности за совершение налогового правонарушения;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- об отказе в привлечении налогоплательщика к ответственности;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- о проведении дополнительных мероприятий налогового контроля.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Решение должно быть вынесено не позднее последнего дня срока, установленного для проведения проверки. Иными словами, не позднее трех месяцев со дня представления налогоплательщиком налоговой декларации и документов, служащих основанием для исчисления и уплаты налога.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01032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Используемая 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sz="2800" dirty="0" smtClean="0"/>
              <a:t>Налоговый кодекс РФ, части первая и вторая</a:t>
            </a:r>
          </a:p>
          <a:p>
            <a:pPr>
              <a:defRPr/>
            </a:pPr>
            <a:r>
              <a:rPr lang="ru-RU" sz="2800" dirty="0" smtClean="0"/>
              <a:t>Беликов С.Ф. Налоги и налогообложение. 2009 г.</a:t>
            </a:r>
          </a:p>
          <a:p>
            <a:pPr>
              <a:defRPr/>
            </a:pPr>
            <a:r>
              <a:rPr lang="ru-RU" sz="2800" dirty="0" smtClean="0"/>
              <a:t>Захарьин В.Р. Налоги и налогообложение. Учебное пособие. 2010 г.</a:t>
            </a:r>
          </a:p>
          <a:p>
            <a:pPr>
              <a:defRPr/>
            </a:pPr>
            <a:r>
              <a:rPr lang="ru-RU" sz="2800" dirty="0" smtClean="0"/>
              <a:t>Кашин В.А. Налоги и налогообложение. Учебное пособие . 2010 г.</a:t>
            </a:r>
          </a:p>
          <a:p>
            <a:pPr>
              <a:defRPr/>
            </a:pPr>
            <a:r>
              <a:rPr lang="ru-RU" sz="2800" dirty="0" smtClean="0"/>
              <a:t>Качур О.В. Налоги и налогообложение. Учебное пособие .2010 г.</a:t>
            </a:r>
          </a:p>
          <a:p>
            <a:pPr>
              <a:defRPr/>
            </a:pPr>
            <a:r>
              <a:rPr lang="ru-RU" sz="2800" dirty="0" err="1" smtClean="0"/>
              <a:t>Худолеев</a:t>
            </a:r>
            <a:r>
              <a:rPr lang="ru-RU" sz="2800" dirty="0" smtClean="0"/>
              <a:t> В.В. Налоги и налогообложение.  Учебное пособие 2010 г.</a:t>
            </a:r>
          </a:p>
          <a:p>
            <a:pPr>
              <a:defRPr/>
            </a:pPr>
            <a:r>
              <a:rPr lang="ru-RU" sz="2800" dirty="0" smtClean="0"/>
              <a:t>Чиненов М.В. О  Российской налоговой системе. Журнал «Все о налогах».2009 г.</a:t>
            </a:r>
          </a:p>
          <a:p>
            <a:pPr>
              <a:defRPr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9600" dirty="0" smtClean="0"/>
          </a:p>
          <a:p>
            <a:pPr marL="0" indent="0" algn="ctr">
              <a:buNone/>
            </a:pPr>
            <a:r>
              <a:rPr lang="ru-RU" sz="11500" b="1" dirty="0" smtClean="0">
                <a:latin typeface="Batang" pitchFamily="18" charset="-127"/>
                <a:ea typeface="Batang" pitchFamily="18" charset="-127"/>
              </a:rPr>
              <a:t>Спасибо за внимание!!!!</a:t>
            </a:r>
            <a:endParaRPr lang="ru-RU" sz="11500" b="1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481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занятия: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Понять сущность камеральной налоговой проверки</a:t>
            </a:r>
          </a:p>
          <a:p>
            <a:r>
              <a:rPr lang="ru-RU" sz="4000" dirty="0" smtClean="0"/>
              <a:t>Изучить порядок проведения камеральной налоговой проверки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900" dirty="0" smtClean="0">
                <a:solidFill>
                  <a:srgbClr val="FF0000"/>
                </a:solidFill>
              </a:rPr>
              <a:t>Целью камеральной проверки </a:t>
            </a:r>
            <a:r>
              <a:rPr lang="ru-RU" dirty="0" smtClean="0"/>
              <a:t>является контроль за соблюдением налогоплательщиками законодательных и иных нормативных правовых актов о налогах и сборах, выявление и предотвращение налоговых правонарушений, взыскание сумм неуплаченных (не полностью уплаченных) налогов по выявленным нарушениям, привлечение виновных лиц к ответственности за совершение налоговых правонарушений, а также подготовка необходимой информации для обеспечения рационального отбора налогоплательщиков для проведения выездных налоговых проверок.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5448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1832009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22768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Камеральные проверки</a:t>
            </a:r>
            <a:r>
              <a:rPr lang="ru-RU" dirty="0" smtClean="0">
                <a:effectLst/>
              </a:rPr>
              <a:t> - это </a:t>
            </a:r>
            <a:r>
              <a:rPr lang="ru-RU" sz="2700" dirty="0" smtClean="0">
                <a:effectLst/>
              </a:rPr>
              <a:t>проверки бухгалтерской от­четности и деклараций, сданных фирмами (предпринима­телями) в налоговые инспекции (без выезда к налогопла­тельщикам). Проводится согласно статьи 88 Налогового Кодекса РФ.</a:t>
            </a:r>
            <a:endParaRPr lang="ru-RU" sz="27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707" y="2786058"/>
            <a:ext cx="6807814" cy="4071942"/>
          </a:xfrm>
        </p:spPr>
      </p:pic>
    </p:spTree>
    <p:extLst>
      <p:ext uri="{BB962C8B-B14F-4D97-AF65-F5344CB8AC3E}">
        <p14:creationId xmlns:p14="http://schemas.microsoft.com/office/powerpoint/2010/main" xmlns="" val="854545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15416"/>
            <a:ext cx="9144000" cy="7173416"/>
          </a:xfrm>
        </p:spPr>
      </p:pic>
    </p:spTree>
    <p:extLst>
      <p:ext uri="{BB962C8B-B14F-4D97-AF65-F5344CB8AC3E}">
        <p14:creationId xmlns:p14="http://schemas.microsoft.com/office/powerpoint/2010/main" xmlns="" val="4294822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5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Камеральная налоговая проверка проводится по месту нахождения налогового органа на основе налоговых деклараций (расчётов) и документов, представленных налогоплательщиком, а также других документов о деятельности налогоплательщика, имеющихся у налогового органа.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Она проводится без какого-либо специального решения руководителя налогового органа в течение трёх месяцев со дня представления налогоплательщиком налоговой отчётности.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При проведении камеральной налоговой проверки сотрудники налоговой инспекции не только проверяют правильность исчисления того или иного налога, но также сопоставляют показатели, отражаемые в разных отчетностях, для выявления возможных ошибок. Также особое внимание уделяется проверке "свежих" показателей, то есть тех, которые были введены в налоговое законодательство за непродолжительное время до проведения проверки.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Если камеральной налоговой проверкой выявлены ошибки или несоответствия в налоговой декларации, об этом сообщается налогоплательщику с требованием представить в течение пяти дней необходимые пояснения или внести соответствующие исправления в установленный срок. ( ст.88 НК РФ)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4596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24936" cy="6552728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800" i="1" dirty="0" smtClean="0">
                <a:solidFill>
                  <a:srgbClr val="FF0000"/>
                </a:solidFill>
              </a:rPr>
              <a:t>Основными этапами камеральной проверки</a:t>
            </a:r>
            <a:r>
              <a:rPr lang="ru-RU" sz="3800" dirty="0" smtClean="0">
                <a:solidFill>
                  <a:srgbClr val="FF0000"/>
                </a:solidFill>
              </a:rPr>
              <a:t> являются:</a:t>
            </a:r>
          </a:p>
          <a:p>
            <a:pPr marL="0" indent="0">
              <a:buNone/>
            </a:pPr>
            <a:endParaRPr lang="ru-RU" sz="3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- проверка правильности исчисления налоговой базы;</a:t>
            </a:r>
          </a:p>
          <a:p>
            <a:pPr marL="0" indent="0">
              <a:buNone/>
            </a:pPr>
            <a:r>
              <a:rPr lang="ru-RU" dirty="0" smtClean="0"/>
              <a:t>- проверка правильности арифметического подсчета данных, отраженных в налоговой декларации, исходя из взаимосвязи показателей строк и граф, предусмотренных ее формой;</a:t>
            </a:r>
          </a:p>
          <a:p>
            <a:pPr marL="0" indent="0">
              <a:buNone/>
            </a:pPr>
            <a:r>
              <a:rPr lang="ru-RU" dirty="0" smtClean="0"/>
              <a:t>- проверка обоснованности заявленных налоговых вычетов;</a:t>
            </a:r>
          </a:p>
          <a:p>
            <a:pPr marL="0" indent="0">
              <a:buNone/>
            </a:pPr>
            <a:r>
              <a:rPr lang="ru-RU" dirty="0" smtClean="0"/>
              <a:t>- проверка правильности примененных налогоплательщиком ставок налога и льгот, их соответствие действующему законодательству.</a:t>
            </a:r>
          </a:p>
          <a:p>
            <a:pPr marL="0" indent="0">
              <a:buNone/>
            </a:pPr>
            <a:r>
              <a:rPr lang="ru-RU" dirty="0" smtClean="0"/>
              <a:t>На этапе проверки правильности исчисления налоговой базы проводится камеральный анализ, включающий:</a:t>
            </a:r>
          </a:p>
          <a:p>
            <a:pPr marL="0" indent="0">
              <a:buNone/>
            </a:pPr>
            <a:r>
              <a:rPr lang="ru-RU" dirty="0" smtClean="0"/>
              <a:t>- проверку логической связи между отдельными отчетными и расчетными показателями, необходимыми для исчисления налоговой базы;</a:t>
            </a:r>
          </a:p>
          <a:p>
            <a:pPr marL="0" indent="0">
              <a:buNone/>
            </a:pPr>
            <a:r>
              <a:rPr lang="ru-RU" dirty="0" smtClean="0"/>
              <a:t>- проверку сопоставимости отчетных показателей с аналогичными показателями предыдущего отчетного периода;</a:t>
            </a:r>
          </a:p>
          <a:p>
            <a:pPr marL="0" indent="0">
              <a:buNone/>
            </a:pPr>
            <a:r>
              <a:rPr lang="ru-RU" dirty="0" smtClean="0"/>
              <a:t>- взаимосвязь показателей бухгалтерской отчетности и налоговых деклараций, а также отдельных показателей деклараций по различным видам налогов;</a:t>
            </a:r>
          </a:p>
          <a:p>
            <a:pPr marL="0" indent="0">
              <a:buNone/>
            </a:pPr>
            <a:r>
              <a:rPr lang="ru-RU" dirty="0" smtClean="0"/>
              <a:t>- оценку данных бухгалтерской отчетности и налоговых деклараций с точки зрения их соответствия имеющимся в налоговом органе данным о финансово-хозяйственной деятельности налогоплательщика, полученным из других источников.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8155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100" y="428604"/>
            <a:ext cx="7786742" cy="7433497"/>
          </a:xfrm>
        </p:spPr>
      </p:pic>
    </p:spTree>
    <p:extLst>
      <p:ext uri="{BB962C8B-B14F-4D97-AF65-F5344CB8AC3E}">
        <p14:creationId xmlns:p14="http://schemas.microsoft.com/office/powerpoint/2010/main" xmlns="" val="18661345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</TotalTime>
  <Words>730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«Камеральная проверка»</vt:lpstr>
      <vt:lpstr>Цель занятия: </vt:lpstr>
      <vt:lpstr>Слайд 3</vt:lpstr>
      <vt:lpstr>Слайд 4</vt:lpstr>
      <vt:lpstr>Камеральные проверки - это проверки бухгалтерской от­четности и деклараций, сданных фирмами (предпринима­телями) в налоговые инспекции (без выезда к налогопла­тельщикам). Проводится согласно статьи 88 Налогового Кодекса РФ.</vt:lpstr>
      <vt:lpstr>Слайд 6</vt:lpstr>
      <vt:lpstr>Слайд 7</vt:lpstr>
      <vt:lpstr>Слайд 8</vt:lpstr>
      <vt:lpstr>Слайд 9</vt:lpstr>
      <vt:lpstr>Слайд 10</vt:lpstr>
      <vt:lpstr>Слайд 11</vt:lpstr>
      <vt:lpstr>Используемая литература: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«Камеральные проверки»</dc:title>
  <dc:creator>ДАША</dc:creator>
  <cp:lastModifiedBy>Кафедра</cp:lastModifiedBy>
  <cp:revision>8</cp:revision>
  <dcterms:created xsi:type="dcterms:W3CDTF">2012-02-14T18:42:17Z</dcterms:created>
  <dcterms:modified xsi:type="dcterms:W3CDTF">2012-02-20T12:39:12Z</dcterms:modified>
</cp:coreProperties>
</file>