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77" d="100"/>
          <a:sy n="77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8C78CDC-B790-49CD-9233-645CAD95B0C0}" type="datetimeFigureOut">
              <a:rPr lang="ru-RU" smtClean="0"/>
              <a:pPr/>
              <a:t>05.12.2011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2060132-B1F2-4FCE-A903-4D288E1AB72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57232"/>
            <a:ext cx="8429684" cy="3857651"/>
          </a:xfrm>
        </p:spPr>
        <p:txBody>
          <a:bodyPr/>
          <a:lstStyle/>
          <a:p>
            <a:r>
              <a:rPr lang="ru-RU" b="1" i="1" dirty="0" smtClean="0">
                <a:ln w="12700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Экономическая сущность налогов</a:t>
            </a:r>
            <a:endParaRPr lang="ru-RU" b="1" i="1" dirty="0">
              <a:ln w="12700">
                <a:solidFill>
                  <a:schemeClr val="bg2">
                    <a:lumMod val="1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 advTm="2000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0"/>
            <a:ext cx="7572428" cy="6248400"/>
          </a:xfrm>
        </p:spPr>
        <p:txBody>
          <a:bodyPr/>
          <a:lstStyle/>
          <a:p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Срок уплаты налога </a:t>
            </a:r>
            <a:r>
              <a:rPr lang="ru-RU" dirty="0" smtClean="0"/>
              <a:t>– это конкретная дата, в течении которой налог обязан фактически внести налог в бюджет соответствующего уровня.</a:t>
            </a:r>
          </a:p>
          <a:p>
            <a:pPr>
              <a:buNone/>
            </a:pPr>
            <a:r>
              <a:rPr lang="ru-RU" dirty="0" smtClean="0"/>
              <a:t>Сроки уплаты налога бывают декадные ( 10 дней), ежемесячные, квартальные, годовые.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0"/>
            <a:ext cx="7500990" cy="6248400"/>
          </a:xfrm>
        </p:spPr>
        <p:txBody>
          <a:bodyPr/>
          <a:lstStyle/>
          <a:p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Косвенные налоги </a:t>
            </a:r>
            <a:r>
              <a:rPr lang="ru-RU" dirty="0" smtClean="0"/>
              <a:t>– включаются в цену товара и оплачиваются потребителем. К ним относятся: НДС, акцизы и таможенные пошлины.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290"/>
            <a:ext cx="7358114" cy="6286544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Экономическая сущность налогов проявляется через его функции:</a:t>
            </a:r>
          </a:p>
          <a:p>
            <a:pPr marL="596646" indent="-514350">
              <a:buFont typeface="+mj-lt"/>
              <a:buAutoNum type="arabicParenR"/>
            </a:pPr>
            <a:r>
              <a:rPr lang="ru-RU" dirty="0" smtClean="0"/>
              <a:t>Фискальная</a:t>
            </a:r>
          </a:p>
          <a:p>
            <a:pPr marL="596646" indent="-514350">
              <a:buFont typeface="+mj-lt"/>
              <a:buAutoNum type="arabicParenR"/>
            </a:pPr>
            <a:r>
              <a:rPr lang="ru-RU" dirty="0" smtClean="0"/>
              <a:t>Стимулирующая</a:t>
            </a:r>
          </a:p>
          <a:p>
            <a:pPr marL="596646" indent="-514350">
              <a:buFont typeface="+mj-lt"/>
              <a:buAutoNum type="arabicParenR"/>
            </a:pPr>
            <a:r>
              <a:rPr lang="ru-RU" dirty="0" smtClean="0"/>
              <a:t>Регулирующая</a:t>
            </a:r>
          </a:p>
          <a:p>
            <a:pPr marL="596646" indent="-514350">
              <a:buFont typeface="+mj-lt"/>
              <a:buAutoNum type="arabicParenR"/>
            </a:pPr>
            <a:r>
              <a:rPr lang="ru-RU" dirty="0" smtClean="0"/>
              <a:t>Распределительная</a:t>
            </a:r>
          </a:p>
          <a:p>
            <a:pPr marL="596646" indent="-514350">
              <a:buFont typeface="+mj-lt"/>
              <a:buAutoNum type="arabicParenR"/>
            </a:pPr>
            <a:r>
              <a:rPr lang="ru-RU" dirty="0" smtClean="0"/>
              <a:t>Контрольная</a:t>
            </a:r>
          </a:p>
          <a:p>
            <a:pPr marL="596646" indent="-514350">
              <a:buFont typeface="+mj-lt"/>
              <a:buAutoNum type="arabicParenR"/>
            </a:pPr>
            <a:r>
              <a:rPr lang="ru-RU" dirty="0" smtClean="0"/>
              <a:t>Дисциплинированная</a:t>
            </a:r>
          </a:p>
          <a:p>
            <a:pPr marL="596646" indent="-514350">
              <a:buNone/>
            </a:pP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214290"/>
            <a:ext cx="7572428" cy="6034110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endParaRPr lang="ru-RU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1)Фискальная</a:t>
            </a:r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/>
              <a:t>– основная функция налога. Главой задачей налога взимание налога является образование государственно денежного фонда для создания материальных условий существования государства и выполнения им своих функций</a:t>
            </a:r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42852"/>
            <a:ext cx="7358114" cy="6286544"/>
          </a:xfrm>
        </p:spPr>
        <p:txBody>
          <a:bodyPr/>
          <a:lstStyle/>
          <a:p>
            <a:pPr marL="596646" indent="-514350">
              <a:buNone/>
            </a:pPr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 marL="596646" indent="-514350"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2)Стимулирующая</a:t>
            </a:r>
            <a:r>
              <a:rPr lang="ru-RU" i="1" dirty="0" smtClean="0"/>
              <a:t> </a:t>
            </a:r>
            <a:r>
              <a:rPr lang="ru-RU" dirty="0" smtClean="0"/>
              <a:t>– реализуется через систему налоговых ставок льготные , налоговых вычетов, кредитов и финансовых акций. Вводя налоги и отношения другие государство стимулирует развитие и определенных производств. </a:t>
            </a:r>
          </a:p>
          <a:p>
            <a:pPr marL="596646" indent="-514350">
              <a:buNone/>
            </a:pP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4110" cy="603411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3) Регулирующая </a:t>
            </a:r>
            <a:r>
              <a:rPr lang="ru-RU" dirty="0" smtClean="0"/>
              <a:t>-  заключается в том, что изменяя налоговой ставки на прибыль государство может создавать или уменьшать дополнительные стимулы капитала вложений, а манипулируя уровнем косвенных налогов может изменить уровень цен.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14290"/>
            <a:ext cx="7715272" cy="603411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4) Распределительная </a:t>
            </a:r>
            <a:r>
              <a:rPr lang="ru-RU" dirty="0" smtClean="0"/>
              <a:t>– заключается в том, что с помощью налогов через бюджет и внебюджетные фонды государство перераспределяет финансовые ресурсы из производственной сферы в социальную.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2852"/>
            <a:ext cx="7494110" cy="6105548"/>
          </a:xfrm>
        </p:spPr>
        <p:txBody>
          <a:bodyPr/>
          <a:lstStyle/>
          <a:p>
            <a:pPr>
              <a:buNone/>
            </a:pPr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5) Контрольная </a:t>
            </a:r>
            <a:r>
              <a:rPr lang="ru-RU" dirty="0" smtClean="0"/>
              <a:t>– проявляется в контроле за проводимый экономикой политикой государства. В условиях конкуренции налоги являются средством независимого контроля за эффективностью финансового хозяйства деятельности.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214290"/>
            <a:ext cx="7500990" cy="6034110"/>
          </a:xfrm>
        </p:spPr>
        <p:txBody>
          <a:bodyPr/>
          <a:lstStyle/>
          <a:p>
            <a:pPr>
              <a:buNone/>
            </a:pPr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6) Дисциплинарная </a:t>
            </a:r>
            <a:r>
              <a:rPr lang="ru-RU" dirty="0" smtClean="0"/>
              <a:t>– одна из целей введения является повышение дисциплины среди незаконно послушных налоговых плательщиков финансированным доход и взимание с него определенный процент когда налога плательщики перестанут уклонятся от налога обложения.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404664"/>
            <a:ext cx="7498080" cy="5843736"/>
          </a:xfrm>
        </p:spPr>
        <p:txBody>
          <a:bodyPr/>
          <a:lstStyle/>
          <a:p>
            <a:r>
              <a:rPr lang="ru-RU" dirty="0" smtClean="0"/>
              <a:t>Элементы налога.</a:t>
            </a:r>
          </a:p>
          <a:p>
            <a:r>
              <a:rPr lang="ru-RU" dirty="0" smtClean="0"/>
              <a:t>Классификация налога.</a:t>
            </a:r>
          </a:p>
          <a:p>
            <a:r>
              <a:rPr lang="ru-RU" dirty="0" smtClean="0"/>
              <a:t>Функции налога.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0"/>
            <a:ext cx="7572428" cy="6248400"/>
          </a:xfrm>
        </p:spPr>
        <p:txBody>
          <a:bodyPr/>
          <a:lstStyle/>
          <a:p>
            <a:pPr>
              <a:buNone/>
            </a:pPr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Налог</a:t>
            </a:r>
            <a:r>
              <a:rPr lang="ru-RU" dirty="0" smtClean="0"/>
              <a:t>-это обязательный индивидуальный платеж, изымаемый с физических и юридических лиц для финансового обеспечения деятельности государства муниципальных образований.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0"/>
            <a:ext cx="7572428" cy="6357958"/>
          </a:xfrm>
        </p:spPr>
        <p:txBody>
          <a:bodyPr>
            <a:normAutofit/>
          </a:bodyPr>
          <a:lstStyle/>
          <a:p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Субъект налога обложения </a:t>
            </a:r>
            <a:r>
              <a:rPr lang="ru-RU" dirty="0" smtClean="0"/>
              <a:t>- это лицо, на которое в соответствии с законом возложена обязанность уплачивать налог.</a:t>
            </a:r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0"/>
            <a:ext cx="7715304" cy="617696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Объект налога обложения </a:t>
            </a:r>
            <a:r>
              <a:rPr lang="ru-RU" dirty="0" smtClean="0"/>
              <a:t>– это предмет, подлежащий налога обложению . Объектами налога обложениями являются прибыль, доход физических лиц, транспортные средства, стоимость реализованных товаров.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0"/>
            <a:ext cx="7500990" cy="6248400"/>
          </a:xfrm>
        </p:spPr>
        <p:txBody>
          <a:bodyPr/>
          <a:lstStyle/>
          <a:p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Налоговая база </a:t>
            </a:r>
            <a:r>
              <a:rPr lang="ru-RU" dirty="0" smtClean="0"/>
              <a:t>– стоимостная, физическая или другая характеристика объекта налога обложения. Она служит для количественного измерения объекта налога обложения и является величиной, с которой не посредственно начисляется налог.</a:t>
            </a:r>
          </a:p>
          <a:p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0"/>
            <a:ext cx="7786742" cy="624840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Налоговая ставка </a:t>
            </a:r>
            <a:r>
              <a:rPr lang="ru-RU" dirty="0" smtClean="0"/>
              <a:t>– это величина налоговых начислений на единицу количественной базы.</a:t>
            </a:r>
          </a:p>
          <a:p>
            <a:pPr>
              <a:buNone/>
            </a:pPr>
            <a:r>
              <a:rPr lang="ru-RU" dirty="0" smtClean="0"/>
              <a:t>Налоговые ставки бывают: твердые процентные.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1)Твердые</a:t>
            </a:r>
            <a:r>
              <a:rPr lang="ru-RU" dirty="0" smtClean="0"/>
              <a:t> – устанавливаются в абсолютной сумме не единицу.</a:t>
            </a:r>
          </a:p>
          <a:p>
            <a:pPr>
              <a:buNone/>
            </a:pPr>
            <a:r>
              <a:rPr lang="ru-RU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2)Процентные</a:t>
            </a:r>
            <a:r>
              <a:rPr lang="ru-RU" dirty="0" smtClean="0"/>
              <a:t> – устанавливаются непосредственно к НБ и могут быть пропорциональные, прогрессивные и регрессивные. 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0"/>
            <a:ext cx="7429552" cy="6248400"/>
          </a:xfrm>
        </p:spPr>
        <p:txBody>
          <a:bodyPr/>
          <a:lstStyle/>
          <a:p>
            <a:endParaRPr lang="ru-RU" i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i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Налоговый период </a:t>
            </a:r>
            <a:r>
              <a:rPr lang="ru-RU" dirty="0" smtClean="0"/>
              <a:t>– календарный год или другой период по окончании которого определяется НБ и исчисляется подлежащие уплате суммы налога.</a:t>
            </a:r>
          </a:p>
          <a:p>
            <a:pPr>
              <a:buNone/>
            </a:pPr>
            <a:r>
              <a:rPr lang="ru-RU" dirty="0" smtClean="0"/>
              <a:t>Для каждого налога установлен свой налоговый период (год, квартал, месяц)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0"/>
            <a:ext cx="7429552" cy="6248400"/>
          </a:xfrm>
        </p:spPr>
        <p:txBody>
          <a:bodyPr/>
          <a:lstStyle/>
          <a:p>
            <a:endParaRPr lang="ru-RU" i="1" dirty="0" smtClean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i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2">
                    <a:lumMod val="50000"/>
                  </a:schemeClr>
                </a:solidFill>
              </a:rPr>
              <a:t>Льготы по налогам </a:t>
            </a:r>
            <a:r>
              <a:rPr lang="ru-RU" dirty="0" smtClean="0"/>
              <a:t>– преимущества, предоставляемые отдельным категориям налоговых плательщиков по сравнению с другими налоговыми плательщиками включая возможность не уплачивать налоги или уплачивать их в меньшем размере.</a:t>
            </a:r>
            <a:endParaRPr lang="ru-RU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227</TotalTime>
  <Words>465</Words>
  <Application>Microsoft Office PowerPoint</Application>
  <PresentationFormat>Экран (4:3)</PresentationFormat>
  <Paragraphs>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Экономическая сущность налогов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Экономическая сущность налогов</dc:title>
  <dc:creator>23</dc:creator>
  <cp:lastModifiedBy>Даська</cp:lastModifiedBy>
  <cp:revision>25</cp:revision>
  <dcterms:created xsi:type="dcterms:W3CDTF">2011-12-04T17:38:29Z</dcterms:created>
  <dcterms:modified xsi:type="dcterms:W3CDTF">2011-12-05T18:57:19Z</dcterms:modified>
</cp:coreProperties>
</file>