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7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2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DAE0BE-5B21-4173-ABF2-5FF42827227F}" type="datetimeFigureOut">
              <a:rPr lang="ru-RU" smtClean="0"/>
              <a:t>19.03.2012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09AFA3-A414-4536-A3C8-7FAD0183057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09AFA3-A414-4536-A3C8-7FAD0183057B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CE36-0835-45DB-B6CB-A57BC687B5D7}" type="datetimeFigureOut">
              <a:rPr lang="ru-RU" smtClean="0"/>
              <a:pPr/>
              <a:t>19.03.2012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1DFB4-408C-4976-8B4A-2C20B3881C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CE36-0835-45DB-B6CB-A57BC687B5D7}" type="datetimeFigureOut">
              <a:rPr lang="ru-RU" smtClean="0"/>
              <a:pPr/>
              <a:t>19.03.2012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1DFB4-408C-4976-8B4A-2C20B3881C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CE36-0835-45DB-B6CB-A57BC687B5D7}" type="datetimeFigureOut">
              <a:rPr lang="ru-RU" smtClean="0"/>
              <a:pPr/>
              <a:t>19.03.2012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1DFB4-408C-4976-8B4A-2C20B3881C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CE36-0835-45DB-B6CB-A57BC687B5D7}" type="datetimeFigureOut">
              <a:rPr lang="ru-RU" smtClean="0"/>
              <a:pPr/>
              <a:t>19.03.2012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1DFB4-408C-4976-8B4A-2C20B3881C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CE36-0835-45DB-B6CB-A57BC687B5D7}" type="datetimeFigureOut">
              <a:rPr lang="ru-RU" smtClean="0"/>
              <a:pPr/>
              <a:t>19.03.2012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1DFB4-408C-4976-8B4A-2C20B3881C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CE36-0835-45DB-B6CB-A57BC687B5D7}" type="datetimeFigureOut">
              <a:rPr lang="ru-RU" smtClean="0"/>
              <a:pPr/>
              <a:t>19.03.2012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1DFB4-408C-4976-8B4A-2C20B3881C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CE36-0835-45DB-B6CB-A57BC687B5D7}" type="datetimeFigureOut">
              <a:rPr lang="ru-RU" smtClean="0"/>
              <a:pPr/>
              <a:t>19.03.2012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1DFB4-408C-4976-8B4A-2C20B3881C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CE36-0835-45DB-B6CB-A57BC687B5D7}" type="datetimeFigureOut">
              <a:rPr lang="ru-RU" smtClean="0"/>
              <a:pPr/>
              <a:t>19.03.2012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A1DFB4-408C-4976-8B4A-2C20B3881C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CE36-0835-45DB-B6CB-A57BC687B5D7}" type="datetimeFigureOut">
              <a:rPr lang="ru-RU" smtClean="0"/>
              <a:pPr/>
              <a:t>19.03.2012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1DFB4-408C-4976-8B4A-2C20B3881C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CE36-0835-45DB-B6CB-A57BC687B5D7}" type="datetimeFigureOut">
              <a:rPr lang="ru-RU" smtClean="0"/>
              <a:pPr/>
              <a:t>19.03.2012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AA1DFB4-408C-4976-8B4A-2C20B3881C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F7ECE36-0835-45DB-B6CB-A57BC687B5D7}" type="datetimeFigureOut">
              <a:rPr lang="ru-RU" smtClean="0"/>
              <a:pPr/>
              <a:t>19.03.2012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1DFB4-408C-4976-8B4A-2C20B3881C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F7ECE36-0835-45DB-B6CB-A57BC687B5D7}" type="datetimeFigureOut">
              <a:rPr lang="ru-RU" smtClean="0"/>
              <a:pPr/>
              <a:t>19.03.2012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AA1DFB4-408C-4976-8B4A-2C20B3881C9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2259682"/>
          </a:xfrm>
        </p:spPr>
        <p:txBody>
          <a:bodyPr/>
          <a:lstStyle/>
          <a:p>
            <a:r>
              <a:rPr lang="ru-RU" dirty="0" smtClean="0"/>
              <a:t>Единый налог на вмененный доход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182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000108"/>
            <a:ext cx="8363272" cy="5857892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Налог на грузовых перевозках зависит от количества машин, базовая доходность 6000р. за автомобиль.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пассажирских перевозок введен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физический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показатель-посадочное место. При этом базовая доходность определена в размере 1500р.с одного посадочного места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учитывая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все места для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сидения,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 считая мест водителя и кондуктора.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Число единиц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физического показателя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вмененщик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подсчитывается ежемесячно.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090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6250706"/>
          </a:xfrm>
        </p:spPr>
        <p:txBody>
          <a:bodyPr>
            <a:normAutofit/>
          </a:bodyPr>
          <a:lstStyle/>
          <a:p>
            <a:pPr algn="l"/>
            <a:r>
              <a:rPr lang="ru-RU" sz="2000" dirty="0" smtClean="0"/>
              <a:t>4. При расчете вмененного дохода используют корректирующие  коэффициенты </a:t>
            </a:r>
            <a:r>
              <a:rPr lang="ru-RU" sz="2000" dirty="0" smtClean="0"/>
              <a:t>К1 </a:t>
            </a:r>
            <a:r>
              <a:rPr lang="ru-RU" sz="2000" dirty="0" smtClean="0"/>
              <a:t>и </a:t>
            </a:r>
            <a:r>
              <a:rPr lang="ru-RU" sz="2000" dirty="0" smtClean="0"/>
              <a:t>К2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dirty="0" smtClean="0"/>
              <a:t> </a:t>
            </a:r>
            <a:r>
              <a:rPr lang="ru-RU" sz="2000" dirty="0" smtClean="0"/>
              <a:t>К1-соответствует </a:t>
            </a:r>
            <a:r>
              <a:rPr lang="ru-RU" sz="2000" dirty="0" smtClean="0"/>
              <a:t>индексу потребительских цен на товары в России.</a:t>
            </a:r>
            <a:br>
              <a:rPr lang="ru-RU" sz="2000" dirty="0" smtClean="0"/>
            </a:br>
            <a:r>
              <a:rPr lang="ru-RU" sz="2000" dirty="0" smtClean="0"/>
              <a:t>Министерство власти вправе устанавливать в отношении каждого вида деятельности </a:t>
            </a:r>
            <a:r>
              <a:rPr lang="ru-RU" sz="2000" dirty="0" smtClean="0"/>
              <a:t>коэф</a:t>
            </a:r>
            <a:r>
              <a:rPr lang="ru-RU" sz="2000" dirty="0" smtClean="0"/>
              <a:t>фициент </a:t>
            </a:r>
            <a:r>
              <a:rPr lang="ru-RU" sz="2000" dirty="0" smtClean="0"/>
              <a:t> </a:t>
            </a:r>
            <a:r>
              <a:rPr lang="ru-RU" sz="2000" dirty="0" smtClean="0"/>
              <a:t>К2,который учитывает совокупность всех особенностей </a:t>
            </a:r>
            <a:r>
              <a:rPr lang="ru-RU" sz="2000" dirty="0" smtClean="0"/>
              <a:t>производства.</a:t>
            </a:r>
            <a:br>
              <a:rPr lang="ru-RU" sz="2000" dirty="0" smtClean="0"/>
            </a:br>
            <a:r>
              <a:rPr lang="ru-RU" sz="2000" dirty="0" smtClean="0"/>
              <a:t> </a:t>
            </a:r>
            <a:r>
              <a:rPr lang="ru-RU" sz="2000" dirty="0" smtClean="0"/>
              <a:t>К</a:t>
            </a:r>
            <a:r>
              <a:rPr lang="ru-RU" sz="2000" dirty="0" smtClean="0"/>
              <a:t>оэффициент  </a:t>
            </a:r>
            <a:r>
              <a:rPr lang="ru-RU" sz="2000" dirty="0" smtClean="0"/>
              <a:t>К2 считают как произведение установленных властями отдельных значений учитывающих такие факторы как ассортимент, сезонность  и режим работы.</a:t>
            </a:r>
            <a:br>
              <a:rPr lang="ru-RU" sz="2000" dirty="0" smtClean="0"/>
            </a:br>
            <a:r>
              <a:rPr lang="ru-RU" sz="2000" dirty="0" smtClean="0"/>
              <a:t> </a:t>
            </a:r>
            <a:r>
              <a:rPr lang="ru-RU" sz="2000" dirty="0" err="1" smtClean="0"/>
              <a:t>Вмененщики</a:t>
            </a:r>
            <a:r>
              <a:rPr lang="ru-RU" sz="2000" dirty="0" smtClean="0"/>
              <a:t> могут самостоятельно скорректировать  К2 в зависимости от фактически проработанного времени. Для этого следует определить отношение количества отработанных дней к календарным за каждый месяц квартала. Потом найти среднее арифметическое данных величин. На полученное число и нужно </a:t>
            </a:r>
            <a:r>
              <a:rPr lang="ru-RU" sz="2000" dirty="0" smtClean="0"/>
              <a:t> умножить  К2 </a:t>
            </a:r>
            <a:r>
              <a:rPr lang="ru-RU" sz="2000" dirty="0" smtClean="0"/>
              <a:t>для временной корректировки.</a:t>
            </a:r>
            <a:br>
              <a:rPr lang="ru-RU" sz="2000" dirty="0" smtClean="0"/>
            </a:br>
            <a:r>
              <a:rPr lang="ru-RU" sz="2000" dirty="0" smtClean="0"/>
              <a:t> Налоговым периодом считается квартал.</a:t>
            </a:r>
            <a:br>
              <a:rPr lang="ru-RU" sz="2000" dirty="0" smtClean="0"/>
            </a:br>
            <a:r>
              <a:rPr lang="ru-RU" sz="2000" dirty="0" smtClean="0"/>
              <a:t> Ставка налога-15%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28372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лександр\Documents\dollar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0042"/>
            <a:ext cx="8872636" cy="607223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715436" cy="6500858"/>
          </a:xfrm>
        </p:spPr>
        <p:txBody>
          <a:bodyPr>
            <a:normAutofit fontScale="90000"/>
          </a:bodyPr>
          <a:lstStyle/>
          <a:p>
            <a:pPr algn="l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Плательщиком ЕНВД разрешено уменьшить вмененный доход на сумму уплачиваемых обязательных пенсионных взносов на сумму </a:t>
            </a:r>
            <a:r>
              <a:rPr lang="ru-RU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больничных, </a:t>
            </a:r>
            <a:r>
              <a:rPr lang="ru-RU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выплачиваемых работников и на сумму фиксированных платежей в ПФ, которые  предприниматели платят за себя.</a:t>
            </a:r>
            <a:br>
              <a:rPr lang="ru-RU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Суммарное снижение вмененного дохода не может </a:t>
            </a:r>
            <a:r>
              <a:rPr lang="ru-RU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превысить50%.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4654560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Если же работник трудится одновременно и в упрощенной и вмененной сфере, то пособие и платежи в ПФ делятся пропорционально доходам рассчитанным нарастающим итогом. Это правило сохраняется в той ситуации, когда предприятие в течение года прекращает упрощенную деятельность и начинает вести вмененный бизнес.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Список литературы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928802"/>
            <a:ext cx="8001056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dirty="0" smtClean="0"/>
              <a:t>Налоговый кодекс РФ, части первая и вторая</a:t>
            </a:r>
          </a:p>
          <a:p>
            <a:pPr>
              <a:defRPr/>
            </a:pPr>
            <a:r>
              <a:rPr lang="ru-RU" sz="2000" dirty="0" smtClean="0"/>
              <a:t>Беликов С.Ф. Налоги и налогообложение. 2009 г.</a:t>
            </a:r>
          </a:p>
          <a:p>
            <a:pPr>
              <a:defRPr/>
            </a:pPr>
            <a:r>
              <a:rPr lang="ru-RU" sz="2000" dirty="0" smtClean="0"/>
              <a:t>Захарьин В.Р. Налоги и налогообложение. Учебное пособие. 2010 г.</a:t>
            </a:r>
          </a:p>
          <a:p>
            <a:pPr>
              <a:defRPr/>
            </a:pPr>
            <a:r>
              <a:rPr lang="ru-RU" sz="2000" dirty="0" smtClean="0"/>
              <a:t>Кашин В.А. Налоги и налогообложение. Учебное пособие . 2010 г.</a:t>
            </a:r>
          </a:p>
          <a:p>
            <a:pPr>
              <a:defRPr/>
            </a:pPr>
            <a:r>
              <a:rPr lang="ru-RU" sz="2000" dirty="0" smtClean="0"/>
              <a:t>Качур О.В. Налоги и налогообложение. Учебное пособие .2010 г.</a:t>
            </a:r>
          </a:p>
          <a:p>
            <a:pPr>
              <a:defRPr/>
            </a:pPr>
            <a:r>
              <a:rPr lang="ru-RU" sz="2000" dirty="0" err="1" smtClean="0"/>
              <a:t>Худолеев</a:t>
            </a:r>
            <a:r>
              <a:rPr lang="ru-RU" sz="2000" dirty="0" smtClean="0"/>
              <a:t> В.В. Налоги и налогообложение.  Учебное пособие 2010 г.</a:t>
            </a:r>
          </a:p>
          <a:p>
            <a:pPr>
              <a:defRPr/>
            </a:pPr>
            <a:r>
              <a:rPr lang="ru-RU" sz="2000" dirty="0" smtClean="0"/>
              <a:t>Чиненов М.В. О  Российской налоговой системе. Журнал «Все о налогах».2009 г.</a:t>
            </a:r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Documents and Settings\cl5\Рабочий стол\ьь ь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928670"/>
            <a:ext cx="6998396" cy="527212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97172"/>
          </a:xfrm>
        </p:spPr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Спасибо за внимание!!!)</a:t>
            </a:r>
            <a:endParaRPr lang="ru-RU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/>
              <a:t>1. Система налогообложения в виде ЕНВД</a:t>
            </a:r>
            <a:br>
              <a:rPr lang="ru-RU" sz="3600" dirty="0" smtClean="0"/>
            </a:br>
            <a:r>
              <a:rPr lang="ru-RU" sz="3600" dirty="0" smtClean="0"/>
              <a:t>2. Виды деятельности для ЕНВД</a:t>
            </a:r>
            <a:br>
              <a:rPr lang="ru-RU" sz="3600" dirty="0" smtClean="0"/>
            </a:br>
            <a:r>
              <a:rPr lang="ru-RU" sz="3600" dirty="0" smtClean="0"/>
              <a:t>3. Порядок расчета налога</a:t>
            </a:r>
            <a:br>
              <a:rPr lang="ru-RU" sz="3600" dirty="0" smtClean="0"/>
            </a:br>
            <a:r>
              <a:rPr lang="ru-RU" sz="3600" dirty="0" smtClean="0"/>
              <a:t>4. Корректирующие коэффициенты</a:t>
            </a:r>
            <a:br>
              <a:rPr lang="ru-RU" sz="3600" dirty="0" smtClean="0"/>
            </a:br>
            <a:r>
              <a:rPr lang="ru-RU" sz="3600" dirty="0" smtClean="0"/>
              <a:t>5. Учет пенсионных взносов и больничных при расчете ЕНВД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344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cl5\Мои документы\Мои рисунки\80404771_imagethumbьиь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290"/>
            <a:ext cx="9001156" cy="664371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4738538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FFC000"/>
                </a:solidFill>
              </a:rPr>
              <a:t>Цель: Изучить </a:t>
            </a:r>
            <a:r>
              <a:rPr lang="ru-RU" sz="4800" dirty="0">
                <a:solidFill>
                  <a:srgbClr val="FFC000"/>
                </a:solidFill>
              </a:rPr>
              <a:t>е</a:t>
            </a:r>
            <a:r>
              <a:rPr lang="ru-RU" sz="4800" dirty="0" smtClean="0">
                <a:solidFill>
                  <a:srgbClr val="FFC000"/>
                </a:solidFill>
              </a:rPr>
              <a:t>диный налог на вмененный доход</a:t>
            </a:r>
            <a:endParaRPr lang="ru-RU" sz="4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576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075240" cy="6106690"/>
          </a:xfrm>
        </p:spPr>
        <p:txBody>
          <a:bodyPr>
            <a:normAutofit/>
          </a:bodyPr>
          <a:lstStyle/>
          <a:p>
            <a:pPr algn="l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ЕНВД уплачивают предприятия или ИП вместо налога на прибыль(или НДФЛ), НДС(за исключением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алога уплачиваемого на таможне при импорте товаров), налога на имущество организаций(или налога на имущество физических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лиц-по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имуществу, которое используется предпринимателем для ведения «вмененной деятельности» и вместо платежей во внебюджетные фонды.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Предприятия или ИП переходят на уплату ЕНВД не  добровольно, а в обязательном порядке, при этом по остальным видам деятельности(если они есть) предприятие должно платить  традиционные налоги или перейти на УСН.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10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6250706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Действующая декларация НК обязывает плательщика ЕНВД регистрироваться в инспекции каждого муниципального района на территории которого он ведет свой бизнес и соответственно неоднократно рассчитать налог. При этом  стать на учет нужно в срок не позднее 5 дней сначала осуществления «вмененной деятельности». Для этого нужно подать заявление по соответствующей форме лично, через уполномоченного представителя или по почте с уведомлением о вручении.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Если деятельность вносит мобильный характер разностная и развозная торговля, реклама на транспорт, автомобильные перевозки пассажиров и грузов, то регистрироваться следует в инспекции по месту нахождения предприятия или месту нахождения ИП.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159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6250706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Виды деятельности которые могут быть переведены на ЕНВД: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/>
              <a:t>1) </a:t>
            </a:r>
            <a:r>
              <a:rPr lang="ru-RU" sz="2000" dirty="0" smtClean="0"/>
              <a:t>оказание </a:t>
            </a:r>
            <a:r>
              <a:rPr lang="ru-RU" sz="2000" dirty="0"/>
              <a:t>бытовых </a:t>
            </a:r>
            <a:r>
              <a:rPr lang="ru-RU" sz="2000" dirty="0" smtClean="0"/>
              <a:t>услуг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Местные законодатели могут устанавливать ЕНВД не по бытовым услугам в целом, а по отдельным из них.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/>
              <a:t>2) </a:t>
            </a:r>
            <a:r>
              <a:rPr lang="ru-RU" sz="2000" dirty="0" smtClean="0"/>
              <a:t>оказание </a:t>
            </a:r>
            <a:r>
              <a:rPr lang="ru-RU" sz="2000" dirty="0"/>
              <a:t>ветеринарных услуг</a:t>
            </a:r>
            <a:r>
              <a:rPr lang="ru-RU" sz="2000" dirty="0" smtClean="0"/>
              <a:t>;</a:t>
            </a:r>
            <a:br>
              <a:rPr lang="ru-RU" sz="2000" dirty="0" smtClean="0"/>
            </a:br>
            <a:r>
              <a:rPr lang="ru-RU" sz="2000" dirty="0"/>
              <a:t>3) </a:t>
            </a:r>
            <a:r>
              <a:rPr lang="ru-RU" sz="2000" dirty="0" smtClean="0"/>
              <a:t>оказание </a:t>
            </a:r>
            <a:r>
              <a:rPr lang="ru-RU" sz="2000" dirty="0"/>
              <a:t>услуг по ремонту, техническому обслуживанию и мойке автотранспортных средств</a:t>
            </a:r>
            <a:r>
              <a:rPr lang="ru-RU" sz="2000" dirty="0" smtClean="0"/>
              <a:t>;</a:t>
            </a:r>
            <a:br>
              <a:rPr lang="ru-RU" sz="2000" dirty="0" smtClean="0"/>
            </a:br>
            <a:r>
              <a:rPr lang="ru-RU" sz="2000" dirty="0"/>
              <a:t>4) </a:t>
            </a:r>
            <a:r>
              <a:rPr lang="ru-RU" sz="2000" dirty="0" smtClean="0"/>
              <a:t>оказание </a:t>
            </a:r>
            <a:r>
              <a:rPr lang="ru-RU" sz="2000" dirty="0"/>
              <a:t>услуг по </a:t>
            </a:r>
            <a:r>
              <a:rPr lang="ru-RU" sz="2000" dirty="0" smtClean="0"/>
              <a:t> хранению </a:t>
            </a:r>
            <a:r>
              <a:rPr lang="ru-RU" sz="2000" dirty="0"/>
              <a:t>автотранспортных средств на платных стоянках 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5) </a:t>
            </a:r>
            <a:r>
              <a:rPr lang="ru-RU" sz="2000" dirty="0" smtClean="0"/>
              <a:t>оказание </a:t>
            </a:r>
            <a:r>
              <a:rPr lang="ru-RU" sz="2000" dirty="0"/>
              <a:t>автотранспортных услуг по перевозке пассажиров и грузов, осуществляемых организациями и индивидуальными предпринимателями, имеющими на праве собственности или ином праве (пользования, владения и (или) распоряжения) не более 20 транспортных средств, предназначенных для оказания таких услуг</a:t>
            </a:r>
            <a:r>
              <a:rPr lang="ru-RU" sz="2000" dirty="0" smtClean="0"/>
              <a:t>;</a:t>
            </a:r>
            <a:br>
              <a:rPr lang="ru-RU" sz="2000" dirty="0" smtClean="0"/>
            </a:br>
            <a:r>
              <a:rPr lang="ru-RU" sz="2000" dirty="0"/>
              <a:t>6) </a:t>
            </a:r>
            <a:r>
              <a:rPr lang="ru-RU" sz="2000" dirty="0" smtClean="0"/>
              <a:t>оказание </a:t>
            </a:r>
            <a:r>
              <a:rPr lang="ru-RU" sz="2000" dirty="0" smtClean="0"/>
              <a:t>услуг розничной </a:t>
            </a:r>
            <a:r>
              <a:rPr lang="ru-RU" sz="2000" dirty="0"/>
              <a:t>торговли, осуществляемой через магазины и павильоны с площадью торгового зала не более 150 квадратных метров по каждому объекту организации торговли</a:t>
            </a:r>
            <a:r>
              <a:rPr lang="ru-RU" sz="2000" dirty="0" smtClean="0"/>
              <a:t>;</a:t>
            </a:r>
            <a:br>
              <a:rPr lang="ru-RU" sz="2000" dirty="0" smtClean="0"/>
            </a:br>
            <a:r>
              <a:rPr lang="ru-RU" sz="2000" dirty="0" smtClean="0"/>
              <a:t>7) </a:t>
            </a:r>
            <a:r>
              <a:rPr lang="ru-RU" sz="2000" dirty="0" smtClean="0"/>
              <a:t>оказание услуг розничной </a:t>
            </a:r>
            <a:r>
              <a:rPr lang="ru-RU" sz="2000" dirty="0" smtClean="0"/>
              <a:t>торговли, осуществляемой через объекты стационарной торговой сети, не имеющей торговых залов, а также объекты нестационарной торговой сети;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057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91264" cy="6322714"/>
          </a:xfrm>
        </p:spPr>
        <p:txBody>
          <a:bodyPr>
            <a:normAutofit/>
          </a:bodyPr>
          <a:lstStyle/>
          <a:p>
            <a:pPr algn="l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считается розничной торговлей для целей ЕНВД  торговля следующими товарами: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газовых баллонах;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грузовыми и спец.автомобилями, прицепами и полуприцепами, автобусами любых типов;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препаратами по льготным (бесплатным рецептам)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/>
              <a:t>8) </a:t>
            </a:r>
            <a:r>
              <a:rPr lang="ru-RU" sz="2000" dirty="0"/>
              <a:t>оказания услуг общественного питания, осуществляемых через объекты организации общественного питания с площадью зала обслуживания посетителей не более 150 квадратных метров по каждому </a:t>
            </a:r>
            <a:r>
              <a:rPr lang="ru-RU" sz="2000" dirty="0" smtClean="0"/>
              <a:t>объекту;</a:t>
            </a:r>
            <a:br>
              <a:rPr lang="ru-RU" sz="2000" dirty="0" smtClean="0"/>
            </a:br>
            <a:r>
              <a:rPr lang="ru-RU" sz="2000" dirty="0"/>
              <a:t>9) оказания услуг общественного питания, осуществляемых через объекты организации общественного питания, не имеющие зала обслуживания посетителей</a:t>
            </a:r>
            <a:r>
              <a:rPr lang="ru-RU" sz="2000" dirty="0" smtClean="0"/>
              <a:t>;</a:t>
            </a:r>
            <a:br>
              <a:rPr lang="ru-RU" sz="2000" dirty="0" smtClean="0"/>
            </a:br>
            <a:r>
              <a:rPr lang="ru-RU" sz="2000" dirty="0" smtClean="0"/>
              <a:t>10) распространение и распространение </a:t>
            </a:r>
            <a:r>
              <a:rPr lang="ru-RU" sz="2000" dirty="0"/>
              <a:t>наружной </a:t>
            </a:r>
            <a:r>
              <a:rPr lang="ru-RU" sz="2000" dirty="0" smtClean="0"/>
              <a:t>рекламы;</a:t>
            </a:r>
            <a:br>
              <a:rPr lang="ru-RU" sz="2000" dirty="0" smtClean="0"/>
            </a:br>
            <a:r>
              <a:rPr lang="ru-RU" sz="2000" dirty="0" smtClean="0"/>
              <a:t>11) распространение и распространение рекламы на автобусах любых типов и трамваев;</a:t>
            </a:r>
            <a:br>
              <a:rPr lang="ru-RU" sz="2000" dirty="0" smtClean="0"/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668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6466730"/>
          </a:xfrm>
        </p:spPr>
        <p:txBody>
          <a:bodyPr>
            <a:normAutofit/>
          </a:bodyPr>
          <a:lstStyle/>
          <a:p>
            <a:pPr algn="l"/>
            <a:r>
              <a:rPr lang="ru-RU" sz="2000" dirty="0"/>
              <a:t>12) </a:t>
            </a:r>
            <a:r>
              <a:rPr lang="ru-RU" sz="2000" dirty="0" smtClean="0"/>
              <a:t>оказание </a:t>
            </a:r>
            <a:r>
              <a:rPr lang="ru-RU" sz="2000" dirty="0"/>
              <a:t>услуг по временному размещению и проживанию организациями и предпринимателями, использующими в каждом объекте предоставления данных услуг общую площадь помещений для временного размещения и проживания не более 500 квадратных метров</a:t>
            </a:r>
            <a:r>
              <a:rPr lang="ru-RU" sz="2000" dirty="0" smtClean="0"/>
              <a:t>;</a:t>
            </a:r>
            <a:br>
              <a:rPr lang="ru-RU" sz="2000" dirty="0" smtClean="0"/>
            </a:br>
            <a:r>
              <a:rPr lang="ru-RU" sz="2000" dirty="0"/>
              <a:t>13) </a:t>
            </a:r>
            <a:r>
              <a:rPr lang="ru-RU" sz="2000" dirty="0" smtClean="0"/>
              <a:t>оказание </a:t>
            </a:r>
            <a:r>
              <a:rPr lang="ru-RU" sz="2000" dirty="0"/>
              <a:t>услуг по передаче во временное владение и (или) в пользование торговых мест, расположенных в объектах стационарной торговой сети, не имеющих торговых залов, объектов нестационарной торговой сети, а также объектов организации общественного питания, не имеющих зала обслуживания посетителей</a:t>
            </a:r>
            <a:r>
              <a:rPr lang="ru-RU" sz="2000" dirty="0" smtClean="0"/>
              <a:t>;</a:t>
            </a:r>
            <a:br>
              <a:rPr lang="ru-RU" sz="2000" dirty="0" smtClean="0"/>
            </a:br>
            <a:r>
              <a:rPr lang="ru-RU" sz="2000" dirty="0"/>
              <a:t>14) </a:t>
            </a:r>
            <a:r>
              <a:rPr lang="ru-RU" sz="2000" dirty="0" smtClean="0"/>
              <a:t>оказание </a:t>
            </a:r>
            <a:r>
              <a:rPr lang="ru-RU" sz="2000" dirty="0"/>
              <a:t>услуг по передаче во временное владение </a:t>
            </a:r>
            <a:r>
              <a:rPr lang="ru-RU" sz="2000" dirty="0" smtClean="0"/>
              <a:t>или </a:t>
            </a:r>
            <a:r>
              <a:rPr lang="ru-RU" sz="2000" dirty="0"/>
              <a:t>в пользование земельных участков для размещения объектов стационарной и нестационарной торговой сети, а также объектов организации общественного питания.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420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6250706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ЕНВД не зависит от экономических показателей предприятия. Его определяют исходя из суммы вмененного дохода. Вмененных доход-это потенциально-возможный доход предприятия, который определяют по следующей  форме: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Вмененный доход = базовая доходность определенного вида деятельности *физ.показатель, характеризующий данный вид деятельности*корректирующий показатель базовой доходности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Для нового вида деятельности по предоставлению в аренду </a:t>
            </a:r>
            <a:r>
              <a:rPr lang="ru-RU" sz="2000" dirty="0" smtClean="0"/>
              <a:t>земельных участков </a:t>
            </a:r>
            <a:r>
              <a:rPr lang="ru-RU" sz="2000" dirty="0" smtClean="0"/>
              <a:t>введены 2 физ.показателя.</a:t>
            </a:r>
            <a:br>
              <a:rPr lang="ru-RU" sz="2000" dirty="0" smtClean="0"/>
            </a:br>
            <a:r>
              <a:rPr lang="ru-RU" sz="2000" dirty="0" smtClean="0"/>
              <a:t>Если площадь участка, который передан в аренду не превышает 10 </a:t>
            </a:r>
            <a:r>
              <a:rPr lang="ru-RU" sz="2000" dirty="0" err="1" smtClean="0"/>
              <a:t>кв.м.,то</a:t>
            </a:r>
            <a:r>
              <a:rPr lang="ru-RU" sz="2000" dirty="0" smtClean="0"/>
              <a:t> вмененный доход нужно определять исходя из количества переданных земельных участков. Базовая доходность  составляет в этом случае 5000руб. за участок. Если арендодатель сдает </a:t>
            </a:r>
            <a:r>
              <a:rPr lang="ru-RU" sz="2000" dirty="0" smtClean="0"/>
              <a:t>земельный участок </a:t>
            </a:r>
            <a:r>
              <a:rPr lang="ru-RU" sz="2000" dirty="0" smtClean="0"/>
              <a:t>большого размера, то налог придется считать уже в зависимости от площади переданных земель. Базовая доходность от каждой деятельности-1000 за 1км.м.</a:t>
            </a:r>
            <a:br>
              <a:rPr lang="ru-RU" sz="2000" dirty="0" smtClean="0"/>
            </a:br>
            <a:r>
              <a:rPr lang="ru-RU" sz="2000" dirty="0" smtClean="0"/>
              <a:t>Базовая доходность установлена в размере 6000руб за одно торговое место, но для этого вида деятельности предусмотрены 2 значения базовой доходности.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070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209</TotalTime>
  <Words>390</Words>
  <Application>Microsoft Office PowerPoint</Application>
  <PresentationFormat>Экран (4:3)</PresentationFormat>
  <Paragraphs>24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Техническая</vt:lpstr>
      <vt:lpstr>Единый налог на вмененный доход</vt:lpstr>
      <vt:lpstr>1. Система налогообложения в виде ЕНВД 2. Виды деятельности для ЕНВД 3. Порядок расчета налога 4. Корректирующие коэффициенты 5. Учет пенсионных взносов и больничных при расчете ЕНВД  </vt:lpstr>
      <vt:lpstr>Цель: Изучить единый налог на вмененный доход</vt:lpstr>
      <vt:lpstr> 1. ЕНВД уплачивают предприятия или ИП вместо налога на прибыль(или НДФЛ), НДС(за исключением налога уплачиваемого на таможне при импорте товаров), налога на имущество организаций(или налога на имущество физических лиц-по имуществу, которое используется предпринимателем для ведения «вмененной деятельности» и вместо платежей во внебюджетные фонды.    Предприятия или ИП переходят на уплату ЕНВД не  добровольно, а в обязательном порядке, при этом по остальным видам деятельности(если они есть) предприятие должно платить  традиционные налоги или перейти на УСН.      </vt:lpstr>
      <vt:lpstr>  Действующая декларация НК обязывает плательщика ЕНВД регистрироваться в инспекции каждого муниципального района на территории которого он ведет свой бизнес и соответственно неоднократно рассчитать налог. При этом  стать на учет нужно в срок не позднее 5 дней сначала осуществления «вмененной деятельности». Для этого нужно подать заявление по соответствующей форме лично, через уполномоченного представителя или по почте с уведомлением о вручении.   Если деятельность вносит мобильный характер разностная и развозная торговля, реклама на транспорт, автомобильные перевозки пассажиров и грузов, то регистрироваться следует в инспекции по месту нахождения предприятия или месту нахождения ИП.</vt:lpstr>
      <vt:lpstr>2. Виды деятельности которые могут быть переведены на ЕНВД: 1) оказание бытовых услуг. Местные законодатели могут устанавливать ЕНВД не по бытовым услугам в целом, а по отдельным из них. 2) оказание ветеринарных услуг; 3) оказание услуг по ремонту, техническому обслуживанию и мойке автотранспортных средств; 4) оказание услуг по  хранению автотранспортных средств на платных стоянках  5) оказание автотранспортных услуг по перевозке пассажиров и грузов, осуществляемых организациями и индивидуальными предпринимателями, имеющими на праве собственности или ином праве (пользования, владения и (или) распоряжения) не более 20 транспортных средств, предназначенных для оказания таких услуг; 6) оказание услуг розничной торговли, осуществляемой через магазины и павильоны с площадью торгового зала не более 150 квадратных метров по каждому объекту организации торговли; 7) оказание услуг розничной торговли, осуществляемой через объекты стационарной торговой сети, не имеющей торговых залов, а также объекты нестационарной торговой сети;</vt:lpstr>
      <vt:lpstr>Не считается розничной торговлей для целей ЕНВД  торговля следующими товарами:  1. газовых баллонах; 2. грузовыми и спец.автомобилями, прицепами и полуприцепами, автобусами любых типов; 3. препаратами по льготным (бесплатным рецептам)  8) оказания услуг общественного питания, осуществляемых через объекты организации общественного питания с площадью зала обслуживания посетителей не более 150 квадратных метров по каждому объекту; 9) оказания услуг общественного питания, осуществляемых через объекты организации общественного питания, не имеющие зала обслуживания посетителей; 10) распространение и распространение наружной рекламы; 11) распространение и распространение рекламы на автобусах любых типов и трамваев;  </vt:lpstr>
      <vt:lpstr>12) оказание услуг по временному размещению и проживанию организациями и предпринимателями, использующими в каждом объекте предоставления данных услуг общую площадь помещений для временного размещения и проживания не более 500 квадратных метров; 13) оказание услуг по передаче во временное владение и (или) в пользование торговых мест, расположенных в объектах стационарной торговой сети, не имеющих торговых залов, объектов нестационарной торговой сети, а также объектов организации общественного питания, не имеющих зала обслуживания посетителей; 14) оказание услуг по передаче во временное владение или в пользование земельных участков для размещения объектов стационарной и нестационарной торговой сети, а также объектов организации общественного питания.</vt:lpstr>
      <vt:lpstr>3. ЕНВД не зависит от экономических показателей предприятия. Его определяют исходя из суммы вмененного дохода. Вмененных доход-это потенциально-возможный доход предприятия, который определяют по следующей  форме: . Вмененный доход = базовая доходность определенного вида деятельности *физ.показатель, характеризующий данный вид деятельности*корректирующий показатель базовой доходности Для нового вида деятельности по предоставлению в аренду земельных участков введены 2 физ.показателя. Если площадь участка, который передан в аренду не превышает 10 кв.м.,то вмененный доход нужно определять исходя из количества переданных земельных участков. Базовая доходность  составляет в этом случае 5000руб. за участок. Если арендодатель сдает земельный участок большого размера, то налог придется считать уже в зависимости от площади переданных земель. Базовая доходность от каждой деятельности-1000 за 1км.м. Базовая доходность установлена в размере 6000руб за одно торговое место, но для этого вида деятельности предусмотрены 2 значения базовой доходности.</vt:lpstr>
      <vt:lpstr>Налог на грузовых перевозках зависит от количества машин, базовая доходность 6000р. за автомобиль. Для пассажирских перевозок введен  физический  показатель-посадочное место. При этом базовая доходность определена в размере 1500р.с одного посадочного места , учитывая все места для сидения,  не считая мест водителя и кондуктора. Число единиц физического показателя «вмененщик» подсчитывается ежемесячно.          </vt:lpstr>
      <vt:lpstr>4. При расчете вмененного дохода используют корректирующие  коэффициенты К1 и К2.  К1-соответствует индексу потребительских цен на товары в России. Министерство власти вправе устанавливать в отношении каждого вида деятельности коэффициент  К2,который учитывает совокупность всех особенностей производства.  Коэффициент  К2 считают как произведение установленных властями отдельных значений учитывающих такие факторы как ассортимент, сезонность  и режим работы.  Вмененщики могут самостоятельно скорректировать  К2 в зависимости от фактически проработанного времени. Для этого следует определить отношение количества отработанных дней к календарным за каждый месяц квартала. Потом найти среднее арифметическое данных величин. На полученное число и нужно  умножить  К2 для временной корректировки.  Налоговым периодом считается квартал.  Ставка налога-15%</vt:lpstr>
      <vt:lpstr>    5.                 Плательщиком ЕНВД разрешено уменьшить вмененный доход на сумму уплачиваемых обязательных пенсионных взносов на сумму больничных, выплачиваемых работников и на сумму фиксированных платежей в ПФ, которые  предприниматели платят за себя.  Суммарное снижение вмененного дохода не может превысить50%..          </vt:lpstr>
      <vt:lpstr>Если же работник трудится одновременно и в упрощенной и вмененной сфере, то пособие и платежи в ПФ делятся пропорционально доходам рассчитанным нарастающим итогом. Это правило сохраняется в той ситуации, когда предприятие в течение года прекращает упрощенную деятельность и начинает вести вмененный бизнес.</vt:lpstr>
      <vt:lpstr>Список литературы</vt:lpstr>
      <vt:lpstr>Спасибо за внимание!!!)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Единый налог на вмененный доход</dc:title>
  <dc:creator>Санек</dc:creator>
  <cp:lastModifiedBy>Кафедра</cp:lastModifiedBy>
  <cp:revision>23</cp:revision>
  <dcterms:created xsi:type="dcterms:W3CDTF">2012-02-20T18:54:40Z</dcterms:created>
  <dcterms:modified xsi:type="dcterms:W3CDTF">2012-03-18T22:49:22Z</dcterms:modified>
</cp:coreProperties>
</file>