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A058E3-7094-4CDD-A42F-047A809C19D7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AB7900-40E8-496E-BBDF-14D0E54DD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929354" cy="2181220"/>
          </a:xfrm>
        </p:spPr>
        <p:txBody>
          <a:bodyPr/>
          <a:lstStyle/>
          <a:p>
            <a:r>
              <a:rPr lang="ru-RU" dirty="0" smtClean="0"/>
              <a:t>Сущность налога на имущество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143248"/>
            <a:ext cx="4397286" cy="149786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Нормативная база налога</a:t>
            </a:r>
          </a:p>
          <a:p>
            <a:pPr marL="457200" indent="-457200">
              <a:buAutoNum type="arabicPeriod"/>
            </a:pPr>
            <a:r>
              <a:rPr lang="ru-RU" dirty="0" smtClean="0"/>
              <a:t>Плательщики налога</a:t>
            </a:r>
          </a:p>
          <a:p>
            <a:pPr marL="457200" indent="-457200">
              <a:buAutoNum type="arabicPeriod"/>
            </a:pPr>
            <a:r>
              <a:rPr lang="ru-RU" dirty="0" smtClean="0"/>
              <a:t>Объект налогообложения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1). Пользование недрами и другими  природными ресурсами</a:t>
            </a:r>
          </a:p>
          <a:p>
            <a:r>
              <a:rPr lang="ru-RU" dirty="0" smtClean="0"/>
              <a:t>2). Проведение предусмотренным контрактами работ по строительству, установке, монтажу, сборе, в т.ч. Игровые автоматы</a:t>
            </a:r>
          </a:p>
          <a:p>
            <a:r>
              <a:rPr lang="ru-RU" dirty="0" smtClean="0"/>
              <a:t>3). Продажа товаров с расположением на территории РФ принадлежащей этой организации или арендуемых его со складов </a:t>
            </a:r>
          </a:p>
          <a:p>
            <a:r>
              <a:rPr lang="ru-RU" dirty="0" smtClean="0"/>
              <a:t>4). Другие работы, услуги, ведение иной деятельности </a:t>
            </a:r>
          </a:p>
        </p:txBody>
      </p:sp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0040"/>
            <a:ext cx="7056338" cy="822944"/>
          </a:xfrm>
        </p:spPr>
        <p:txBody>
          <a:bodyPr/>
          <a:lstStyle/>
          <a:p>
            <a:r>
              <a:rPr lang="ru-RU" dirty="0" smtClean="0"/>
              <a:t>3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3000396" cy="2000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На основании ст. 374 НКРФ, объектом налогообложения на по налогу на имущество является: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1600200"/>
            <a:ext cx="448457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1)Для российских организаций движимое и недвижимое имущество(включая временное владение, пользование, распоряжение)</a:t>
            </a:r>
          </a:p>
          <a:p>
            <a:pPr>
              <a:buNone/>
            </a:pPr>
            <a:r>
              <a:rPr lang="ru-RU" sz="2000" dirty="0" smtClean="0"/>
              <a:t>2)Для иностранных организаций, осуществляется деятельность в РФ через постоянные представительства</a:t>
            </a:r>
          </a:p>
          <a:p>
            <a:pPr>
              <a:buNone/>
            </a:pPr>
            <a:r>
              <a:rPr lang="ru-RU" sz="2000" dirty="0" smtClean="0"/>
              <a:t>3) Для иностранных организаций, не осуществляющих деятельность в РФ через постоянное представительство – находящиеся на территории РФ недвижимое имущество, прилежащее иностранной организации на праве собственности</a:t>
            </a:r>
          </a:p>
        </p:txBody>
      </p:sp>
      <p:sp>
        <p:nvSpPr>
          <p:cNvPr id="5" name="Дуга 4"/>
          <p:cNvSpPr/>
          <p:nvPr/>
        </p:nvSpPr>
        <p:spPr>
          <a:xfrm>
            <a:off x="500034" y="500042"/>
            <a:ext cx="642942" cy="714380"/>
          </a:xfrm>
          <a:prstGeom prst="arc">
            <a:avLst>
              <a:gd name="adj1" fmla="val 16200000"/>
              <a:gd name="adj2" fmla="val 159691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ё\Desktop\картинки налог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292895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543296" cy="4605666"/>
          </a:xfrm>
        </p:spPr>
        <p:txBody>
          <a:bodyPr>
            <a:normAutofit/>
          </a:bodyPr>
          <a:lstStyle/>
          <a:p>
            <a:r>
              <a:rPr lang="ru-RU" dirty="0" smtClean="0"/>
              <a:t>Налог на имущество – форма обложения налогом стоимости имущества, находящегося в собственности налогоплательщика – юридического лица.</a:t>
            </a:r>
            <a:endParaRPr lang="ru-RU" dirty="0"/>
          </a:p>
        </p:txBody>
      </p:sp>
      <p:pic>
        <p:nvPicPr>
          <p:cNvPr id="1026" name="Picture 2" descr="C:\Users\ё\Desktop\765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643050"/>
            <a:ext cx="4143404" cy="3929090"/>
          </a:xfrm>
          <a:prstGeom prst="rect">
            <a:avLst/>
          </a:prstGeom>
          <a:noFill/>
        </p:spPr>
      </p:pic>
      <p:sp>
        <p:nvSpPr>
          <p:cNvPr id="8" name="Дуга 7"/>
          <p:cNvSpPr/>
          <p:nvPr/>
        </p:nvSpPr>
        <p:spPr>
          <a:xfrm>
            <a:off x="357158" y="857232"/>
            <a:ext cx="714380" cy="642942"/>
          </a:xfrm>
          <a:prstGeom prst="arc">
            <a:avLst>
              <a:gd name="adj1" fmla="val 16200000"/>
              <a:gd name="adj2" fmla="val 156628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Налог на имущество организации относится к налогам субъектов РФ, элементы которых и общие принципы взимания установлен НКРФ, а конкретные особенности исчисления и уплаты – налоговым законодательством субъектов РФ.</a:t>
            </a:r>
            <a:endParaRPr lang="ru-RU" dirty="0"/>
          </a:p>
        </p:txBody>
      </p:sp>
      <p:pic>
        <p:nvPicPr>
          <p:cNvPr id="2050" name="Picture 2" descr="C:\Users\ё\Desktop\images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857364"/>
            <a:ext cx="350046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3286148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Этот налог относится к прямым налогам, так как конечный его плательщик является предприятие, обладающие имуществом на праве собственности.</a:t>
            </a:r>
            <a:endParaRPr lang="ru-RU" dirty="0"/>
          </a:p>
        </p:txBody>
      </p:sp>
      <p:pic>
        <p:nvPicPr>
          <p:cNvPr id="3074" name="Picture 2" descr="C:\Users\ё\Desktop\картинки налог\126_20_11_10_NALO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286248" cy="365975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Налог выполняет как фискальную, так и регулирующую функцию, которые заключаются в создании наиболее благоприятного налогового режима для налогоплательщиков, которым необходима поддержка со стороны государства в рамках действующей налоговой политики.</a:t>
            </a:r>
            <a:endParaRPr lang="ru-RU" sz="2000" dirty="0"/>
          </a:p>
        </p:txBody>
      </p:sp>
      <p:pic>
        <p:nvPicPr>
          <p:cNvPr id="4098" name="Picture 2" descr="C:\Users\ё\Desktop\картинки налог\images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643050"/>
            <a:ext cx="3857652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Налог на имущество введен на территорию РФ законом № 2030-1 «О налоге на имущество предприятия», так как налог является региональным, то порядок исчисления и уплаты, а также отдельные элементы налогообложения этим налогом, (неуставные или неразрешенные к изменению в налоговом законодательстве РФ) установленным законом субъектов РФ.</a:t>
            </a:r>
            <a:endParaRPr lang="ru-RU" sz="2000" dirty="0"/>
          </a:p>
        </p:txBody>
      </p:sp>
      <p:pic>
        <p:nvPicPr>
          <p:cNvPr id="5122" name="Picture 2" descr="C:\Users\ё\Desktop\картинки налог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429024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3400420" cy="4554551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ru-RU" dirty="0" smtClean="0"/>
              <a:t>В настоящее время порядок налогообложения этим налогом регламентируется следующими нормативно-правовыми актами: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571612"/>
            <a:ext cx="4071966" cy="4554551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- гл. 30 НКРФ</a:t>
            </a:r>
          </a:p>
          <a:p>
            <a:r>
              <a:rPr lang="ru-RU" sz="2400" dirty="0" smtClean="0"/>
              <a:t>- законами субъектов РФ</a:t>
            </a:r>
          </a:p>
          <a:p>
            <a:r>
              <a:rPr lang="ru-RU" sz="2400" dirty="0" smtClean="0"/>
              <a:t>- инструкцией Государственной налоговой службы РФ № 38 «О порядке исчисления и уплаты в бюджет налога на имущество иностранных юридических лиц в РФ»</a:t>
            </a:r>
          </a:p>
          <a:p>
            <a:r>
              <a:rPr lang="ru-RU" sz="2400" dirty="0" smtClean="0"/>
              <a:t>- иные нормативные акты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основании п. 2 ст. 373 НКРФ налогоплательщиками признаются: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1.российские организации</a:t>
            </a:r>
          </a:p>
          <a:p>
            <a:r>
              <a:rPr lang="ru-RU" sz="2600" dirty="0" smtClean="0"/>
              <a:t>2. иностранные организации, осуществляющие деятельность в РФ через постоянные представительства или имеющие в собственности недвижимое имущество на территории РФ на континентальном шельфе РФ и исключительной экономической зоне РФ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5" name="Дуга 4"/>
          <p:cNvSpPr/>
          <p:nvPr/>
        </p:nvSpPr>
        <p:spPr>
          <a:xfrm>
            <a:off x="285720" y="642918"/>
            <a:ext cx="785818" cy="857256"/>
          </a:xfrm>
          <a:prstGeom prst="arc">
            <a:avLst>
              <a:gd name="adj1" fmla="val 16200000"/>
              <a:gd name="adj2" fmla="val 158883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072462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На основании п.2 ст.306 НКРФ постоянным представительством иностранных организаций понимается филиал, представительство, деления, бюро, через которого организация регулярно осуществляет деятельность на территории РФ связанная с:</a:t>
            </a:r>
            <a:endParaRPr lang="ru-RU" dirty="0"/>
          </a:p>
        </p:txBody>
      </p:sp>
      <p:pic>
        <p:nvPicPr>
          <p:cNvPr id="6147" name="Picture 3" descr="C:\Users\ё\Desktop\картинки налог\fqstvxw2436zknulyjd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700092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</TotalTime>
  <Words>420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Сущность налога на имущество организации</vt:lpstr>
      <vt:lpstr>1</vt:lpstr>
      <vt:lpstr>Слайд 3</vt:lpstr>
      <vt:lpstr>Слайд 4</vt:lpstr>
      <vt:lpstr>Слайд 5</vt:lpstr>
      <vt:lpstr>Слайд 6</vt:lpstr>
      <vt:lpstr>Слайд 7</vt:lpstr>
      <vt:lpstr>2</vt:lpstr>
      <vt:lpstr>Слайд 9</vt:lpstr>
      <vt:lpstr>Слайд 10</vt:lpstr>
      <vt:lpstr>3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налога на имущество организации</dc:title>
  <dc:creator>Данченко</dc:creator>
  <cp:lastModifiedBy>Данченко</cp:lastModifiedBy>
  <cp:revision>27</cp:revision>
  <dcterms:created xsi:type="dcterms:W3CDTF">2012-02-28T17:04:59Z</dcterms:created>
  <dcterms:modified xsi:type="dcterms:W3CDTF">2012-02-28T21:23:58Z</dcterms:modified>
</cp:coreProperties>
</file>