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5AD6-981B-4ACB-BB3A-533C83FA380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66F7-8AAE-46AC-AD6B-466595029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5AD6-981B-4ACB-BB3A-533C83FA380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66F7-8AAE-46AC-AD6B-466595029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5AD6-981B-4ACB-BB3A-533C83FA380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66F7-8AAE-46AC-AD6B-466595029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5AD6-981B-4ACB-BB3A-533C83FA380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66F7-8AAE-46AC-AD6B-466595029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5AD6-981B-4ACB-BB3A-533C83FA380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66F7-8AAE-46AC-AD6B-466595029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5AD6-981B-4ACB-BB3A-533C83FA380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66F7-8AAE-46AC-AD6B-466595029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5AD6-981B-4ACB-BB3A-533C83FA380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66F7-8AAE-46AC-AD6B-466595029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5AD6-981B-4ACB-BB3A-533C83FA380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F766F7-8AAE-46AC-AD6B-466595029E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5AD6-981B-4ACB-BB3A-533C83FA380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66F7-8AAE-46AC-AD6B-466595029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5AD6-981B-4ACB-BB3A-533C83FA380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AF766F7-8AAE-46AC-AD6B-466595029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9C45AD6-981B-4ACB-BB3A-533C83FA380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66F7-8AAE-46AC-AD6B-466595029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9C45AD6-981B-4ACB-BB3A-533C83FA380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AF766F7-8AAE-46AC-AD6B-466595029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857232"/>
            <a:ext cx="6480048" cy="2301240"/>
          </a:xfrm>
        </p:spPr>
        <p:txBody>
          <a:bodyPr/>
          <a:lstStyle/>
          <a:p>
            <a:r>
              <a:rPr lang="ru-RU" dirty="0" smtClean="0"/>
              <a:t> Порядок и сроки уплаты налога.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3214686"/>
            <a:ext cx="6480048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52"/>
            <a:ext cx="8358246" cy="6429420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dirty="0" smtClean="0"/>
              <a:t> 3.  Налогом на имущество не облагается следующее имущество:</a:t>
            </a:r>
          </a:p>
          <a:p>
            <a:pPr lvl="0">
              <a:buNone/>
            </a:pPr>
            <a:r>
              <a:rPr lang="ru-RU" dirty="0" smtClean="0"/>
              <a:t>      1)  Объекты, признанные памятниками истории и культуры федерального значения в установленном законодательством порядке</a:t>
            </a:r>
          </a:p>
          <a:p>
            <a:pPr lvl="0">
              <a:buNone/>
            </a:pPr>
            <a:r>
              <a:rPr lang="ru-RU" dirty="0" smtClean="0"/>
              <a:t>      2)  Объекты жилищного фонда и инфраструктуры, содержание которой полностью или частично финансируются за счет средств бюджетов субъектов РФ и местных бюджетов. </a:t>
            </a:r>
          </a:p>
          <a:p>
            <a:pPr lvl="0">
              <a:buNone/>
            </a:pPr>
            <a:r>
              <a:rPr lang="ru-RU" dirty="0" smtClean="0"/>
              <a:t>       3)Объекты социально-культурной сферы, используемые для нужд культуры и искусства, образования, физкультуры и спорта, здравоохранительного и социального обеспечения.</a:t>
            </a:r>
          </a:p>
          <a:p>
            <a:pPr lvl="0">
              <a:buNone/>
            </a:pPr>
            <a:r>
              <a:rPr lang="ru-RU" dirty="0" smtClean="0"/>
              <a:t>       4)  Ледоколы, суда с ядерными энергетическими установками и суда с атомно-технологическим обслуживанием</a:t>
            </a:r>
          </a:p>
          <a:p>
            <a:pPr lvl="0">
              <a:buNone/>
            </a:pPr>
            <a:r>
              <a:rPr lang="ru-RU" dirty="0" smtClean="0"/>
              <a:t>       5)  Ж/Д пути общего пользования, федерально-автомобильные дороги общего пользования, трубопроводы, линии электропередач, а также сооружения, которые являются необходимой технологической частью указанных объектов</a:t>
            </a:r>
          </a:p>
          <a:p>
            <a:pPr lvl="0">
              <a:buNone/>
            </a:pPr>
            <a:r>
              <a:rPr lang="ru-RU" dirty="0" smtClean="0"/>
              <a:t>       6)  Космические объекты</a:t>
            </a:r>
          </a:p>
          <a:p>
            <a:pPr lvl="0">
              <a:buNone/>
            </a:pPr>
            <a:r>
              <a:rPr lang="ru-RU" dirty="0" smtClean="0"/>
              <a:t>       7)  Иные виды имущества в соответствии с действующим законодательством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Порядок и исчисление налога</a:t>
            </a:r>
          </a:p>
          <a:p>
            <a:r>
              <a:rPr lang="ru-RU" dirty="0" smtClean="0"/>
              <a:t>2.Порядок и сроки уплаты</a:t>
            </a:r>
          </a:p>
          <a:p>
            <a:r>
              <a:rPr lang="ru-RU" dirty="0" smtClean="0"/>
              <a:t>3. Налоговые льготы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2857496"/>
            <a:ext cx="2611040" cy="28003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Порядок и исчисление налога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42984"/>
            <a:ext cx="8358246" cy="550072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        В соответствии с пунктом 3 статьей 382 НК РФ  сумма налога на имущество определяется как произведение соответствующей налоговой ставки и налоговой базы, определенной за налоговый период.</a:t>
            </a:r>
          </a:p>
          <a:p>
            <a:pPr>
              <a:buNone/>
            </a:pPr>
            <a:r>
              <a:rPr lang="ru-RU" dirty="0" smtClean="0"/>
              <a:t>            Согласно пункту 2 сумма налога, подлежащего к уплате в бюджет по итогам налогового периода определяется как разница между суммой начисленного налога и суммой авансовых платежей, рассчитанных в течение налогового периода, при этом сумма налога подлежащего к уплате в бюджет рассчитывается отдельно в отношении:</a:t>
            </a:r>
          </a:p>
          <a:p>
            <a:pPr lvl="0"/>
            <a:r>
              <a:rPr lang="ru-RU" dirty="0" smtClean="0"/>
              <a:t>1)  Имущество, подлежащее  налогообложению по месту нахождения организации ( месту постановки на учет в налоговых органах, постановки представительства иностранных организаций)</a:t>
            </a:r>
          </a:p>
          <a:p>
            <a:pPr lvl="0"/>
            <a:r>
              <a:rPr lang="ru-RU" dirty="0" smtClean="0"/>
              <a:t>2)  Имущество каждого обособленного подразделения организации имеющие отдельный баланс</a:t>
            </a:r>
          </a:p>
          <a:p>
            <a:pPr lvl="0"/>
            <a:r>
              <a:rPr lang="ru-RU" dirty="0" smtClean="0"/>
              <a:t> 3)  Каждого объекта недвижимости находящегося вне местонахождения организации обособленного подразделения или постоянного представительства иностранной организации</a:t>
            </a:r>
          </a:p>
          <a:p>
            <a:pPr lvl="0"/>
            <a:r>
              <a:rPr lang="ru-RU" dirty="0" smtClean="0"/>
              <a:t>4)  Каждого объекта недвижимости находящегося вне местонахождения организации обособленного подразделения или постоянного представительства </a:t>
            </a:r>
            <a:r>
              <a:rPr lang="ru-RU" dirty="0" err="1" smtClean="0"/>
              <a:t>иностр</a:t>
            </a:r>
            <a:r>
              <a:rPr lang="ru-RU" dirty="0" smtClean="0"/>
              <a:t>. организации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7929618" cy="628654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sz="2000" dirty="0" smtClean="0"/>
              <a:t>Законодательные органы субъекта РФ при установлении налога на имущество в праве предусматривать для отдельных категорий налогоплательщиков право не исчислять и не уплачивать авансовые платежи в течение налогового периода.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857496"/>
            <a:ext cx="4884584" cy="300039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12" y="2209059"/>
            <a:ext cx="2733708" cy="346970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и сроки уплаты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1071546"/>
            <a:ext cx="6500826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/>
              <a:t>          Налог на имущество организаций и авансовых платежей налога уплачиваются налогоплательщиками  в порядке и сроки, которые установлены законами субъектов РФ. При этом в течение налогового периода налогоплательщики уплачивают авансовые платежи, если законом РФ не предусмотрено другое, а по истечению налогового периода они уплачивают остаток налога, который определяется как разница между суммой начисленного налога и суммой уплаченных платежей.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7710518" cy="591187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    Иностранные организации, осуществляющие деятельность в РФ через постоянные представительства, уплачивают налог и авансовые платежи в отношении:</a:t>
            </a:r>
          </a:p>
          <a:p>
            <a:pPr lvl="0"/>
            <a:r>
              <a:rPr lang="ru-RU" dirty="0" smtClean="0"/>
              <a:t>   1)   Имущество постоянных представительств по месту постановки на учет в налоговых органах этих представительств.</a:t>
            </a:r>
          </a:p>
          <a:p>
            <a:pPr lvl="0"/>
            <a:r>
              <a:rPr lang="ru-RU" dirty="0" smtClean="0"/>
              <a:t>   2)   Объектов недвижимого имущества по месту нахождения этих объектов.</a:t>
            </a:r>
          </a:p>
          <a:p>
            <a:pPr>
              <a:buNone/>
            </a:pPr>
            <a:r>
              <a:rPr lang="ru-RU" dirty="0" smtClean="0"/>
              <a:t>         В соответствии со статьей 384 НК РФ организация, в состав которой входит обособленные подразделения, имеющие отдельный баланс, уплачивает налог в бюджет по местонахождению каждого обособленного подразделения. По недвижимому имуществу ,находящееся вне местонахождения организации, налог на имущество уплачивается по местонахождению каждого из указанных объектов недвижимого имущества.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308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4071942"/>
            <a:ext cx="2428892" cy="242889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Налоговые льготы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7929618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    По налогу на имущество предусмотрены 3 типа налоговых льгот:</a:t>
            </a:r>
          </a:p>
          <a:p>
            <a:pPr lvl="0">
              <a:buNone/>
            </a:pPr>
            <a:r>
              <a:rPr lang="ru-RU" sz="2000" dirty="0" smtClean="0"/>
              <a:t>         1)   Отсутствует объект налогообложения</a:t>
            </a:r>
          </a:p>
          <a:p>
            <a:pPr lvl="0">
              <a:buNone/>
            </a:pPr>
            <a:r>
              <a:rPr lang="ru-RU" sz="2000" dirty="0" smtClean="0"/>
              <a:t>         2)   Освобождение от уплаты налога отдельных категорий налогоплательщиков.</a:t>
            </a:r>
          </a:p>
          <a:p>
            <a:pPr lvl="0">
              <a:buNone/>
            </a:pPr>
            <a:r>
              <a:rPr lang="ru-RU" sz="2000" dirty="0" smtClean="0"/>
              <a:t>         3)   Освобождение от уплаты некоторых групп имущества или оперативного управления федеральным органом исполнительной власти, в которых законодательно предусмотрена военная или приравненная к ней служба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7710518" cy="5983311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dirty="0" smtClean="0"/>
              <a:t>1.  Согласно статье 374 РФ не признаются объектами налогообложения :</a:t>
            </a:r>
          </a:p>
          <a:p>
            <a:pPr lvl="0">
              <a:buNone/>
            </a:pPr>
            <a:r>
              <a:rPr lang="ru-RU" dirty="0" smtClean="0"/>
              <a:t>     1)Земельные участки и иные объекты природопользования (водные и другие природные ресурсы)</a:t>
            </a:r>
          </a:p>
          <a:p>
            <a:pPr lvl="0">
              <a:buNone/>
            </a:pPr>
            <a:r>
              <a:rPr lang="ru-RU" dirty="0" smtClean="0"/>
              <a:t>    2)Имущество, принадлежащее на праве хозяйственного ведения или оперативного управления федеральным органом исполнительной власти, в которых законодательно предусмотрена военная или приравненная к ней служба и используемое этими органами для нужд обороны, гражданской обороны и охраны правопорядка в РФ.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643998" cy="6715148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dirty="0" smtClean="0"/>
              <a:t>2.    От уплаты налога на имущество освобождаются: </a:t>
            </a:r>
          </a:p>
          <a:p>
            <a:pPr lvl="0">
              <a:buNone/>
            </a:pPr>
            <a:r>
              <a:rPr lang="ru-RU" dirty="0" smtClean="0"/>
              <a:t>        1)  Организации, учреждения уголовно исполнит системы - в отношении имущества используемого для осуществления возложенных на него функций</a:t>
            </a:r>
          </a:p>
          <a:p>
            <a:pPr lvl="0">
              <a:buNone/>
            </a:pPr>
            <a:r>
              <a:rPr lang="ru-RU" dirty="0" smtClean="0"/>
              <a:t>        2)  Религиозные организации в отношении имущества,  используемого ими для осуществления религиозной деятельности</a:t>
            </a:r>
          </a:p>
          <a:p>
            <a:pPr lvl="0">
              <a:buNone/>
            </a:pPr>
            <a:r>
              <a:rPr lang="ru-RU" dirty="0" smtClean="0"/>
              <a:t>        3)  Организации основным видом деятельности, которых является производство фармацевтической продукции в отношении имущества используемого имя для производства ветеринарных и иммунобиологических препаратов, предназначенных для борьбы с эпидемиями. </a:t>
            </a:r>
          </a:p>
          <a:p>
            <a:pPr lvl="0">
              <a:buNone/>
            </a:pPr>
            <a:r>
              <a:rPr lang="ru-RU" dirty="0" smtClean="0"/>
              <a:t>        4)  Специализированные </a:t>
            </a:r>
            <a:r>
              <a:rPr lang="ru-RU" dirty="0" err="1" smtClean="0"/>
              <a:t>протезно-ортопедные</a:t>
            </a:r>
            <a:r>
              <a:rPr lang="ru-RU" dirty="0" smtClean="0"/>
              <a:t> предприятия </a:t>
            </a:r>
          </a:p>
          <a:p>
            <a:pPr lvl="0">
              <a:buNone/>
            </a:pPr>
            <a:r>
              <a:rPr lang="ru-RU" dirty="0" smtClean="0"/>
              <a:t>        5)  Коллегии адвокатов, адвокатское бюро и юридические консультации</a:t>
            </a:r>
          </a:p>
          <a:p>
            <a:pPr lvl="0">
              <a:buNone/>
            </a:pPr>
            <a:r>
              <a:rPr lang="ru-RU" dirty="0" smtClean="0"/>
              <a:t>        6)  Государственные научные центры</a:t>
            </a:r>
          </a:p>
          <a:p>
            <a:pPr lvl="0">
              <a:buNone/>
            </a:pPr>
            <a:r>
              <a:rPr lang="ru-RU" dirty="0" smtClean="0"/>
              <a:t>        7)  Общероссийские общественные организации инвалидов среди  которых инвалиды и их законные представители составляют не менее 80% - в отношении имущества используемого ими для осуществления их уставной деятельности</a:t>
            </a:r>
            <a:br>
              <a:rPr lang="ru-RU" dirty="0" smtClean="0"/>
            </a:br>
            <a:r>
              <a:rPr lang="ru-RU" dirty="0" err="1" smtClean="0"/>
              <a:t>ст</a:t>
            </a:r>
            <a:r>
              <a:rPr lang="ru-RU" dirty="0" smtClean="0"/>
              <a:t> 381 НК РФ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Другая 1">
      <a:dk1>
        <a:sysClr val="windowText" lastClr="000000"/>
      </a:dk1>
      <a:lt1>
        <a:sysClr val="window" lastClr="FFFFFF"/>
      </a:lt1>
      <a:dk2>
        <a:srgbClr val="7C9263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57</TotalTime>
  <Words>667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 Порядок и сроки уплаты налога. </vt:lpstr>
      <vt:lpstr>Содержание</vt:lpstr>
      <vt:lpstr>Порядок и исчисление налога</vt:lpstr>
      <vt:lpstr>Слайд 4</vt:lpstr>
      <vt:lpstr>Порядок и сроки уплаты</vt:lpstr>
      <vt:lpstr>Слайд 6</vt:lpstr>
      <vt:lpstr>Налоговые льготы</vt:lpstr>
      <vt:lpstr>Слайд 8</vt:lpstr>
      <vt:lpstr>Слайд 9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Порядок и сроки уплаты налога. </dc:title>
  <dc:creator>Пользователь</dc:creator>
  <cp:lastModifiedBy>Кафедра</cp:lastModifiedBy>
  <cp:revision>8</cp:revision>
  <dcterms:created xsi:type="dcterms:W3CDTF">2012-02-27T20:54:01Z</dcterms:created>
  <dcterms:modified xsi:type="dcterms:W3CDTF">2003-12-31T21:41:03Z</dcterms:modified>
</cp:coreProperties>
</file>