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0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B2A6"/>
    <a:srgbClr val="D5B8A8"/>
    <a:srgbClr val="E0B8A8"/>
    <a:srgbClr val="DFC1A9"/>
    <a:srgbClr val="CCFFCC"/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D51A8-7A17-414A-A2C1-7BFCFAAD6A4A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6004D-AE69-415E-9ECB-48BE6AAC0B7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0D00-EC06-4953-8573-03C58B3F28B9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35A1-756A-4CDE-BCBC-6F34D8C8A3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0D00-EC06-4953-8573-03C58B3F28B9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35A1-756A-4CDE-BCBC-6F34D8C8A3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0D00-EC06-4953-8573-03C58B3F28B9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35A1-756A-4CDE-BCBC-6F34D8C8A3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0D00-EC06-4953-8573-03C58B3F28B9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35A1-756A-4CDE-BCBC-6F34D8C8A3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0D00-EC06-4953-8573-03C58B3F28B9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35A1-756A-4CDE-BCBC-6F34D8C8A3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0D00-EC06-4953-8573-03C58B3F28B9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35A1-756A-4CDE-BCBC-6F34D8C8A3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0D00-EC06-4953-8573-03C58B3F28B9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35A1-756A-4CDE-BCBC-6F34D8C8A3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0D00-EC06-4953-8573-03C58B3F28B9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35A1-756A-4CDE-BCBC-6F34D8C8A3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0D00-EC06-4953-8573-03C58B3F28B9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35A1-756A-4CDE-BCBC-6F34D8C8A3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0D00-EC06-4953-8573-03C58B3F28B9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35A1-756A-4CDE-BCBC-6F34D8C8A3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0D00-EC06-4953-8573-03C58B3F28B9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35A1-756A-4CDE-BCBC-6F34D8C8A3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30D00-EC06-4953-8573-03C58B3F28B9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C35A1-756A-4CDE-BCBC-6F34D8C8A36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28926" y="1571612"/>
            <a:ext cx="5929354" cy="1446550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0" lang="ru-RU" sz="44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</a:t>
            </a:r>
            <a:r>
              <a:rPr kumimoji="0" lang="ru-RU" sz="4400" b="1" i="0" u="none" strike="noStrike" spc="50" normalizeH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элементы налогообложения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286380" y="4357694"/>
          <a:ext cx="3286148" cy="1928826"/>
        </p:xfrm>
        <a:graphic>
          <a:graphicData uri="http://schemas.openxmlformats.org/drawingml/2006/table">
            <a:tbl>
              <a:tblPr/>
              <a:tblGrid>
                <a:gridCol w="3286148"/>
              </a:tblGrid>
              <a:tr h="19288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571875" algn="l"/>
                        </a:tabLst>
                      </a:pP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1"/>
            </a:gs>
            <a:gs pos="93000">
              <a:schemeClr val="bg2">
                <a:lumMod val="90000"/>
                <a:alpha val="91000"/>
              </a:schemeClr>
            </a:gs>
            <a:gs pos="87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14546" y="285728"/>
            <a:ext cx="42862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Налоговая база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D:\информатика\Презентации\lf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1285860"/>
            <a:ext cx="4857784" cy="4940311"/>
          </a:xfrm>
          <a:prstGeom prst="rect">
            <a:avLst/>
          </a:prstGeom>
          <a:noFill/>
        </p:spPr>
      </p:pic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57158" y="1214422"/>
            <a:ext cx="607219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Налоговая база определяется как среднегодовая стоимость имущества, признаваемого объектом налогообложения.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определении налоговой базы имущество, признаваемое объектом налогообложения, учитывается по его остаточной стоимости, сформированной в соответствии с установленным порядком ведения бухгалтерского учета, утвержденным в учетной политике организации.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bg1"/>
            </a:gs>
            <a:gs pos="95000">
              <a:schemeClr val="accent4">
                <a:lumMod val="20000"/>
                <a:lumOff val="80000"/>
                <a:alpha val="64000"/>
              </a:schemeClr>
            </a:gs>
            <a:gs pos="68000">
              <a:schemeClr val="bg1"/>
            </a:gs>
            <a:gs pos="92000">
              <a:schemeClr val="accent4">
                <a:lumMod val="20000"/>
                <a:lumOff val="80000"/>
              </a:schemeClr>
            </a:gs>
            <a:gs pos="97000">
              <a:schemeClr val="accent2">
                <a:lumMod val="40000"/>
                <a:lumOff val="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Katrina\Рабочий стол\Антикриз.упр\3056779_f5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2500306"/>
            <a:ext cx="5500726" cy="4143404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57158" y="642918"/>
            <a:ext cx="685804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основании НК РФ среднегодовая стоимость имущества, признаваемого объектом налогообложения, за налоговый период определяется как частное от деления суммы, полученной в результате сложения величин остаточной стоимости имущества на 1-е число каждого месяца налогового периода и последнее число налогового периода, на число месяцев в налоговом периоде, увеличенное на единицу.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9000">
              <a:schemeClr val="bg1"/>
            </a:gs>
            <a:gs pos="91000">
              <a:schemeClr val="accent3">
                <a:lumMod val="40000"/>
                <a:lumOff val="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 descr="D:\информатика\Презентации\135608_image_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357166"/>
            <a:ext cx="2762250" cy="381000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714348" y="928670"/>
            <a:ext cx="650082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Налоговой базой в отношении объектов недвижимого имущества иностранных организаций, не осуществляющих деятельности в Российской Федерации через постоянные представительства, а также в отношении объектов недвижимого имущества иностранных организаций, не относящихся к деятельности данных организаций в Российской Федерации через постоянные представительства, признается инвентаризационная стоимость указанных объектов по данным органов технической инвентаризации.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t="1000" r="-3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57158" y="214290"/>
            <a:ext cx="878684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Уполномоченные органы и специализированные организации, осуществляющие учет и техническую инвентаризацию объектов недвижимого имущества, обязаны сообщать в налоговый орган по местонахождению указанных объектов сведения об инвентаризационной стоимости каждого такого объекта, находящегося на территории соответствующего субъекта Российской Федерации, в течение 10 дней со дня оценки (переоценки) указанных объектов.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7000">
              <a:schemeClr val="bg1">
                <a:lumMod val="85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00364" y="214290"/>
            <a:ext cx="30718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Налоговый период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D:\информатика\Презентации\b_c0e26bd59bf24437314cfd6ea91957e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14" y="2933707"/>
            <a:ext cx="3357586" cy="3924293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28596" y="785794"/>
            <a:ext cx="792958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Налоговым периодом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данному налогу является год.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Отчетными является первый квартал, полугодие и 9 месяцев календарного года. Законодательные органы субъектов РФ могут устанавливать отчетные периоды.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Налогоплательщики обязаны по истечении каждого отчетного и налогового периода представлять в налоговые органы по своему местонахождению, по местонахождению каждого своего обособленного подразделения, имеющего отдельный баланс, а также по местонахождению каждого объекта недвижимого имущества (в отношении которого установлен отдельный порядок исчисления и уплаты налога) налоговые расчеты по авансовым платежам по налогу и налоговую декларацию по налогу.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7000">
              <a:schemeClr val="bg1"/>
            </a:gs>
            <a:gs pos="100000">
              <a:srgbClr val="CCFFCC"/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1" descr="D:\информатика\Презентации\e7325bc90681d97c14107b7170756a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857496"/>
            <a:ext cx="3514725" cy="3624259"/>
          </a:xfrm>
          <a:prstGeom prst="rect">
            <a:avLst/>
          </a:prstGeom>
          <a:noFill/>
        </p:spPr>
      </p:pic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428596" y="428604"/>
            <a:ext cx="821533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Налогоплательщики представляют налоговые расчеты по авансовым платежам по налогу не позднее 30 дней с даты окончания соответствующего отчетного периода, а налоговые декларации по итогам налогового периода представляются налогоплательщиками не позднее 30 марта года, следующего за истекшим налоговым периодом. Это означает что налогоплательщики обязаны ежеквартально исчислять, уплачивать и сдавать декларацию по налогу.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Сумма налога исчисляется и вносится в бюджет поквартально нарастающим итогом, а в конце года производится перерасчет.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Форма налоговой декларации установлена приказом Минфина.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6000"/>
            <a:lum/>
          </a:blip>
          <a:srcRect/>
          <a:stretch>
            <a:fillRect r="-6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28992" y="285728"/>
            <a:ext cx="26877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Налоговая ставка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57158" y="1071546"/>
            <a:ext cx="835824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основании НК РФ Налоговые ставки устанавливаются законами субъектов Российской Федерации и не могут превышать 2,2 процента.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этом допускается установление дифференцированных налоговых ставок в зависимости от категорий налогоплательщиков или имущества, признаваемого объектом налогообложения.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DAB2A6">
                <a:alpha val="87000"/>
              </a:srgb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" descr="C:\Documents and Settings\Katrina\Рабочий стол\Антикриз.упр\li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81450" y="3933825"/>
            <a:ext cx="5162550" cy="2924175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214678" y="357166"/>
            <a:ext cx="32147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писок литературы: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1285860"/>
            <a:ext cx="52864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Налоговый кодекс Российской Федерации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Статья 375. Налоговая база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Статья 386. налоговая декларация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Статья 380. Налоговая ставка</a:t>
            </a:r>
          </a:p>
          <a:p>
            <a:pPr>
              <a:buFont typeface="Wingdings" pitchFamily="2" charset="2"/>
              <a:buChar char="q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444</Words>
  <Application>Microsoft Office PowerPoint</Application>
  <PresentationFormat>Экран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SamForum.ws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SamLab.ws</dc:creator>
  <cp:lastModifiedBy>Кафедра</cp:lastModifiedBy>
  <cp:revision>31</cp:revision>
  <dcterms:created xsi:type="dcterms:W3CDTF">2012-02-27T15:24:10Z</dcterms:created>
  <dcterms:modified xsi:type="dcterms:W3CDTF">2003-12-31T21:41:30Z</dcterms:modified>
</cp:coreProperties>
</file>