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F88627-A804-4483-BA97-B1FD55511514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AE29CA-CB54-45F7-90DB-71C0D9D399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C:\Users\Сабина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7280" y="0"/>
            <a:ext cx="4555200" cy="341200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Стратегический менеджмент как основа антикризисного управления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                           </a:t>
            </a:r>
            <a:r>
              <a:rPr lang="ru-RU" dirty="0" err="1" smtClean="0"/>
              <a:t>Апарату</a:t>
            </a:r>
            <a:r>
              <a:rPr lang="ru-RU" dirty="0" smtClean="0"/>
              <a:t> С.В. 924-Н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бина\Desktop\загруженное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8357" y="1988840"/>
            <a:ext cx="3985643" cy="48691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87484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К компонентам обратной связи системы стратегического менеджмента относятся новые требования потребителей, новая информация в связи с достижениями НТП.</a:t>
            </a:r>
          </a:p>
          <a:p>
            <a:r>
              <a:rPr lang="ru-RU" sz="2800" dirty="0">
                <a:latin typeface="Comic Sans MS" pitchFamily="66" charset="0"/>
              </a:rPr>
              <a:t>Результатом стратегического менеджмента будет стратегия фирмы на определенный 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период в </a:t>
            </a:r>
            <a:r>
              <a:rPr lang="ru-RU" sz="2800" dirty="0">
                <a:latin typeface="Comic Sans MS" pitchFamily="66" charset="0"/>
              </a:rPr>
              <a:t>форме комплексного стратегичес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кого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плана</a:t>
            </a:r>
            <a:r>
              <a:rPr lang="ru-RU" sz="2800" dirty="0">
                <a:latin typeface="Comic Sans MS" pitchFamily="66" charset="0"/>
              </a:rPr>
              <a:t> фирмы. Стратегических планов 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по отдельным </a:t>
            </a:r>
            <a:r>
              <a:rPr lang="ru-RU" sz="2800" dirty="0">
                <a:latin typeface="Comic Sans MS" pitchFamily="66" charset="0"/>
              </a:rPr>
              <a:t>разделам и программа реализац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ии </a:t>
            </a:r>
            <a:r>
              <a:rPr lang="ru-RU" sz="2800" dirty="0">
                <a:latin typeface="Comic Sans MS" pitchFamily="66" charset="0"/>
              </a:rPr>
              <a:t>стратегических планов.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Саби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871" y="0"/>
            <a:ext cx="6950260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39552" y="404664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Comic Sans MS" pitchFamily="66" charset="0"/>
              </a:rPr>
              <a:t>План: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3600" dirty="0">
                <a:latin typeface="Comic Sans MS" pitchFamily="66" charset="0"/>
              </a:rPr>
              <a:t>Цели и принципы стратегического </a:t>
            </a:r>
            <a:r>
              <a:rPr lang="ru-RU" sz="3600" dirty="0" smtClean="0">
                <a:latin typeface="Comic Sans MS" pitchFamily="66" charset="0"/>
              </a:rPr>
              <a:t>менеджмента</a:t>
            </a:r>
          </a:p>
          <a:p>
            <a:pPr marL="342900" lvl="0" indent="-342900">
              <a:buFont typeface="+mj-lt"/>
              <a:buAutoNum type="arabicPeriod"/>
            </a:pPr>
            <a:endParaRPr lang="ru-RU" sz="3600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3600" dirty="0">
                <a:latin typeface="Comic Sans MS" pitchFamily="66" charset="0"/>
              </a:rPr>
              <a:t>Система стратегического менеджмента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56895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buAutoNum type="arabicPeriod"/>
            </a:pPr>
            <a:r>
              <a:rPr lang="ru-RU" sz="2600" dirty="0" smtClean="0">
                <a:latin typeface="Comic Sans MS" pitchFamily="66" charset="0"/>
              </a:rPr>
              <a:t>Цели </a:t>
            </a:r>
            <a:r>
              <a:rPr lang="ru-RU" sz="2600" dirty="0">
                <a:latin typeface="Comic Sans MS" pitchFamily="66" charset="0"/>
              </a:rPr>
              <a:t>и принципы стратегического </a:t>
            </a:r>
            <a:r>
              <a:rPr lang="ru-RU" sz="2600" dirty="0" smtClean="0">
                <a:latin typeface="Comic Sans MS" pitchFamily="66" charset="0"/>
              </a:rPr>
              <a:t>менеджмента</a:t>
            </a:r>
          </a:p>
          <a:p>
            <a:pPr marL="342900" indent="-342900" algn="just"/>
            <a:r>
              <a:rPr lang="ru-RU" sz="2600" dirty="0" smtClean="0">
                <a:latin typeface="Comic Sans MS" pitchFamily="66" charset="0"/>
              </a:rPr>
              <a:t>   </a:t>
            </a:r>
          </a:p>
          <a:p>
            <a:pPr marL="342900" indent="-342900" algn="just"/>
            <a:r>
              <a:rPr lang="ru-RU" sz="2600" dirty="0" smtClean="0">
                <a:latin typeface="Comic Sans MS" pitchFamily="66" charset="0"/>
              </a:rPr>
              <a:t>   Функции </a:t>
            </a:r>
            <a:r>
              <a:rPr lang="ru-RU" sz="2600" dirty="0">
                <a:latin typeface="Comic Sans MS" pitchFamily="66" charset="0"/>
              </a:rPr>
              <a:t>стратегического менеджмента </a:t>
            </a:r>
            <a:r>
              <a:rPr lang="ru-RU" sz="2600" dirty="0" smtClean="0">
                <a:latin typeface="Comic Sans MS" pitchFamily="66" charset="0"/>
              </a:rPr>
              <a:t>должны целенаправленно </a:t>
            </a:r>
            <a:r>
              <a:rPr lang="ru-RU" sz="2600" dirty="0">
                <a:latin typeface="Comic Sans MS" pitchFamily="66" charset="0"/>
              </a:rPr>
              <a:t>реализовывать руководители для достижения конкурентоспособной стратегии предприятия. Дальше эта стратегия должна осуществляться в рамках инновационного, производственного и других видов функционального менеджмента. Стратегический менеджмент является началом борьбы за конкурентоспособность организации, началом его реформирования. По объему работ, времени, стоимости и пространству стратегический менеджмент составляет около 1% суммарных показателей реформирования.</a:t>
            </a:r>
          </a:p>
          <a:p>
            <a:pPr marL="342900" lvl="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dirty="0" smtClean="0">
              <a:latin typeface="Comic Sans MS" pitchFamily="66" charset="0"/>
            </a:endParaRPr>
          </a:p>
          <a:p>
            <a:r>
              <a:rPr lang="ru-RU" sz="2200" dirty="0" smtClean="0">
                <a:latin typeface="Comic Sans MS" pitchFamily="66" charset="0"/>
              </a:rPr>
              <a:t>Основными </a:t>
            </a:r>
            <a:r>
              <a:rPr lang="ru-RU" sz="2200" dirty="0">
                <a:latin typeface="Comic Sans MS" pitchFamily="66" charset="0"/>
              </a:rPr>
              <a:t>целями реформирования предприятия являются:</a:t>
            </a:r>
          </a:p>
          <a:p>
            <a:r>
              <a:rPr lang="ru-RU" sz="2200" dirty="0">
                <a:latin typeface="Comic Sans MS" pitchFamily="66" charset="0"/>
              </a:rPr>
              <a:t>- обеспечение соблюдения законодательства, требований всех видов права( административного, налогового, трудового, гражданского, конкурентного, экологического, международного);</a:t>
            </a:r>
          </a:p>
          <a:p>
            <a:r>
              <a:rPr lang="ru-RU" sz="2200" dirty="0">
                <a:latin typeface="Comic Sans MS" pitchFamily="66" charset="0"/>
              </a:rPr>
              <a:t>- разработка системы управления, максимально учитывающий экономические законы функционирования рынка, законы организации и окружающей среды, подходы, принципы и современные методы принятия управленческого решения;</a:t>
            </a:r>
          </a:p>
          <a:p>
            <a:r>
              <a:rPr lang="ru-RU" sz="2200" dirty="0">
                <a:latin typeface="Comic Sans MS" pitchFamily="66" charset="0"/>
              </a:rPr>
              <a:t>- повышение конкурентоспособности организации и товаров путем осуществления реформирования на основе концепций стратегического маркетинга, стратегического, инновационного, финансового, производственного и других видов менеджмента;</a:t>
            </a:r>
          </a:p>
          <a:p>
            <a:r>
              <a:rPr lang="ru-RU" sz="2200" dirty="0">
                <a:latin typeface="Comic Sans MS" pitchFamily="66" charset="0"/>
              </a:rPr>
              <a:t>- повышение эффективности и устойчивости функционирования организации;</a:t>
            </a:r>
          </a:p>
          <a:p>
            <a:r>
              <a:rPr lang="ru-RU" sz="2200" dirty="0">
                <a:latin typeface="Comic Sans MS" pitchFamily="66" charset="0"/>
              </a:rPr>
              <a:t>- защита прав акционеров;</a:t>
            </a:r>
          </a:p>
          <a:p>
            <a:r>
              <a:rPr lang="ru-RU" sz="2200" dirty="0">
                <a:latin typeface="Comic Sans MS" pitchFamily="66" charset="0"/>
              </a:rPr>
              <a:t>- обеспечение всех заинтересованных лиц достоверной информацией о финансово-экономическом положении предприятия.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omic Sans MS" pitchFamily="66" charset="0"/>
              </a:rPr>
              <a:t>Наиболее существенными принципами реформирования организаций могут быть следующие: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Государственная поддержка путем обеспечения эффективности и стабильности законодательной базы реформирования и функционирования предприятия;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Повышение научного уровня работ по реформированию;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Ориентация реформирования на </a:t>
            </a:r>
            <a:r>
              <a:rPr lang="ru-RU" sz="2400" dirty="0" smtClean="0">
                <a:latin typeface="Comic Sans MS" pitchFamily="66" charset="0"/>
              </a:rPr>
              <a:t>международную (</a:t>
            </a:r>
            <a:r>
              <a:rPr lang="ru-RU" sz="2400" dirty="0">
                <a:latin typeface="Comic Sans MS" pitchFamily="66" charset="0"/>
              </a:rPr>
              <a:t>глобальную) интеграцию на основе перехода на международные стандарты по бухгалтерскому учету и финансовой отчетности, систем управления качеством и сертификации продукции;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Стремление увеличить уставный капитал организации;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Льготное кредитование программ реформирования организаций;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latin typeface="Comic Sans MS" pitchFamily="66" charset="0"/>
              </a:rPr>
              <a:t>Применение программно-целевых методов стратегического планирования, разработка комплексной программы  реформирования организации;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ru-RU" sz="2800" dirty="0" smtClean="0">
                <a:latin typeface="Comic Sans MS" pitchFamily="66" charset="0"/>
              </a:rPr>
              <a:t>7.  </a:t>
            </a:r>
            <a:r>
              <a:rPr lang="ru-RU" sz="2800" dirty="0" smtClean="0">
                <a:latin typeface="Comic Sans MS" pitchFamily="66" charset="0"/>
              </a:rPr>
              <a:t>Постоянное обучение персонала современным принципам и методам управления;</a:t>
            </a:r>
          </a:p>
          <a:p>
            <a:pPr marL="342900" lvl="0" indent="-342900"/>
            <a:r>
              <a:rPr lang="ru-RU" sz="2800" dirty="0" smtClean="0">
                <a:latin typeface="Comic Sans MS" pitchFamily="66" charset="0"/>
              </a:rPr>
              <a:t>8.  Повышение ответственности руководителей за обоснованность, эффективность и конкурентоспособность стратегических решений;</a:t>
            </a:r>
          </a:p>
          <a:p>
            <a:pPr marL="342900" lvl="0" indent="-342900"/>
            <a:r>
              <a:rPr lang="ru-RU" sz="2800" dirty="0" smtClean="0">
                <a:latin typeface="Comic Sans MS" pitchFamily="66" charset="0"/>
              </a:rPr>
              <a:t>9.  Совершенствование системы информационного обеспечения организации рыночными параметрами;</a:t>
            </a:r>
          </a:p>
          <a:p>
            <a:pPr marL="342900" lvl="0" indent="-342900"/>
            <a:r>
              <a:rPr lang="ru-RU" sz="2800" dirty="0" smtClean="0">
                <a:latin typeface="Comic Sans MS" pitchFamily="66" charset="0"/>
              </a:rPr>
              <a:t>10.  Передача объектов социально-культурного и жилищно-комплексного назначения в ведение органов местного самоуправления;</a:t>
            </a:r>
          </a:p>
          <a:p>
            <a:pPr marL="342900" lvl="0" indent="-342900"/>
            <a:r>
              <a:rPr lang="ru-RU" sz="2800" dirty="0" smtClean="0">
                <a:latin typeface="Comic Sans MS" pitchFamily="66" charset="0"/>
              </a:rPr>
              <a:t>11.  Снижение (со временем- полная ликвидация) доли бартера в расчетах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82047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omic Sans MS" pitchFamily="66" charset="0"/>
              </a:rPr>
              <a:t>Направления реформирования организации определяются структурой комплексной программы. К ним относятся: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совершенствование </a:t>
            </a:r>
            <a:r>
              <a:rPr lang="ru-RU" sz="2400" dirty="0">
                <a:latin typeface="Comic Sans MS" pitchFamily="66" charset="0"/>
              </a:rPr>
              <a:t>системы менеджмента </a:t>
            </a:r>
            <a:r>
              <a:rPr lang="ru-RU" sz="2400" dirty="0" smtClean="0">
                <a:latin typeface="Comic Sans MS" pitchFamily="66" charset="0"/>
              </a:rPr>
              <a:t>организации;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совершенствование </a:t>
            </a:r>
            <a:r>
              <a:rPr lang="ru-RU" sz="2400" dirty="0">
                <a:latin typeface="Comic Sans MS" pitchFamily="66" charset="0"/>
              </a:rPr>
              <a:t>связей организации с внешней </a:t>
            </a:r>
            <a:r>
              <a:rPr lang="ru-RU" sz="2400" dirty="0" smtClean="0">
                <a:latin typeface="Comic Sans MS" pitchFamily="66" charset="0"/>
              </a:rPr>
              <a:t>средой;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Разработка </a:t>
            </a:r>
            <a:r>
              <a:rPr lang="ru-RU" sz="2400" dirty="0">
                <a:latin typeface="Comic Sans MS" pitchFamily="66" charset="0"/>
              </a:rPr>
              <a:t>системы управления качеством продукции и ее сервиса на конкретном </a:t>
            </a:r>
            <a:r>
              <a:rPr lang="ru-RU" sz="2400" dirty="0" smtClean="0">
                <a:latin typeface="Comic Sans MS" pitchFamily="66" charset="0"/>
              </a:rPr>
              <a:t>рынке;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Организационно-техническое </a:t>
            </a:r>
            <a:r>
              <a:rPr lang="ru-RU" sz="2400" dirty="0">
                <a:latin typeface="Comic Sans MS" pitchFamily="66" charset="0"/>
              </a:rPr>
              <a:t>и социальное развитие </a:t>
            </a:r>
            <a:r>
              <a:rPr lang="ru-RU" sz="2400" dirty="0" smtClean="0">
                <a:latin typeface="Comic Sans MS" pitchFamily="66" charset="0"/>
              </a:rPr>
              <a:t>организации;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программа </a:t>
            </a:r>
            <a:r>
              <a:rPr lang="ru-RU" sz="2400" dirty="0">
                <a:latin typeface="Comic Sans MS" pitchFamily="66" charset="0"/>
              </a:rPr>
              <a:t>управления </a:t>
            </a:r>
            <a:r>
              <a:rPr lang="ru-RU" sz="2400" dirty="0" smtClean="0">
                <a:latin typeface="Comic Sans MS" pitchFamily="66" charset="0"/>
              </a:rPr>
              <a:t>персоналом;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формирование </a:t>
            </a:r>
            <a:r>
              <a:rPr lang="ru-RU" sz="2400" dirty="0">
                <a:latin typeface="Comic Sans MS" pitchFamily="66" charset="0"/>
              </a:rPr>
              <a:t>(развитие) логики организационной </a:t>
            </a:r>
            <a:r>
              <a:rPr lang="ru-RU" sz="2400" dirty="0" smtClean="0">
                <a:latin typeface="Comic Sans MS" pitchFamily="66" charset="0"/>
              </a:rPr>
              <a:t>системы;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подпрограмма </a:t>
            </a:r>
            <a:r>
              <a:rPr lang="ru-RU" sz="2400" dirty="0">
                <a:latin typeface="Comic Sans MS" pitchFamily="66" charset="0"/>
              </a:rPr>
              <a:t>реструктуризации финансовых инструментов (ценных бумаг, активов, пассивов</a:t>
            </a:r>
            <a:r>
              <a:rPr lang="ru-RU" sz="2400" dirty="0" smtClean="0">
                <a:latin typeface="Comic Sans MS" pitchFamily="66" charset="0"/>
              </a:rPr>
              <a:t>);</a:t>
            </a:r>
            <a:endParaRPr lang="ru-RU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omic Sans MS" pitchFamily="66" charset="0"/>
              </a:rPr>
              <a:t>совершенствование </a:t>
            </a:r>
            <a:r>
              <a:rPr lang="ru-RU" sz="2400" dirty="0">
                <a:latin typeface="Comic Sans MS" pitchFamily="66" charset="0"/>
              </a:rPr>
              <a:t>информационного обеспечения системы управления </a:t>
            </a:r>
            <a:r>
              <a:rPr lang="ru-RU" sz="2400" dirty="0" smtClean="0">
                <a:latin typeface="Comic Sans MS" pitchFamily="66" charset="0"/>
              </a:rPr>
              <a:t>предприятием.</a:t>
            </a:r>
            <a:endParaRPr lang="ru-RU" sz="2400" dirty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874846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buAutoNum type="arabicPeriod" startAt="2"/>
            </a:pPr>
            <a:r>
              <a:rPr lang="ru-RU" sz="2600" dirty="0" smtClean="0">
                <a:latin typeface="Comic Sans MS" pitchFamily="66" charset="0"/>
              </a:rPr>
              <a:t>Система </a:t>
            </a:r>
            <a:r>
              <a:rPr lang="ru-RU" sz="2600" dirty="0">
                <a:latin typeface="Comic Sans MS" pitchFamily="66" charset="0"/>
              </a:rPr>
              <a:t>стратегического </a:t>
            </a:r>
            <a:r>
              <a:rPr lang="ru-RU" sz="2600" dirty="0" smtClean="0">
                <a:latin typeface="Comic Sans MS" pitchFamily="66" charset="0"/>
              </a:rPr>
              <a:t>менеджмента</a:t>
            </a:r>
          </a:p>
          <a:p>
            <a:r>
              <a:rPr lang="ru-RU" sz="2600" dirty="0">
                <a:latin typeface="Comic Sans MS" pitchFamily="66" charset="0"/>
              </a:rPr>
              <a:t>Главной целью стратегического менеджмента является разработка нормативов конкурентоспособности товаров и в целом не уступающих достижениям главных конкурентов в период выхода с новым товаром на рынок. Высокая конкурентоспособность товаров предприятия на внешних и внутренних рынках обеспечивает хорошую прибыль и средства для развития.</a:t>
            </a:r>
          </a:p>
          <a:p>
            <a:r>
              <a:rPr lang="ru-RU" sz="2600" dirty="0">
                <a:latin typeface="Comic Sans MS" pitchFamily="66" charset="0"/>
              </a:rPr>
              <a:t>Система фирменного менеджмента охватывает всю управленческую деятельность фирмы. Во времени систему менеджмента можно разделить на 2 части: </a:t>
            </a:r>
            <a:endParaRPr lang="ru-RU" sz="26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ru-RU" sz="2600" dirty="0" smtClean="0">
                <a:latin typeface="Comic Sans MS" pitchFamily="66" charset="0"/>
              </a:rPr>
              <a:t>Формирование </a:t>
            </a:r>
            <a:r>
              <a:rPr lang="ru-RU" sz="2600" dirty="0">
                <a:latin typeface="Comic Sans MS" pitchFamily="66" charset="0"/>
              </a:rPr>
              <a:t>стратегии фирмы; </a:t>
            </a:r>
            <a:endParaRPr lang="ru-RU" sz="2600" dirty="0" smtClean="0">
              <a:latin typeface="Comic Sans MS" pitchFamily="66" charset="0"/>
            </a:endParaRPr>
          </a:p>
          <a:p>
            <a:pPr marL="342900" indent="-342900"/>
            <a:r>
              <a:rPr lang="ru-RU" sz="2600" dirty="0" smtClean="0">
                <a:latin typeface="Comic Sans MS" pitchFamily="66" charset="0"/>
              </a:rPr>
              <a:t>2</a:t>
            </a:r>
            <a:r>
              <a:rPr lang="ru-RU" sz="2600" dirty="0">
                <a:latin typeface="Comic Sans MS" pitchFamily="66" charset="0"/>
              </a:rPr>
              <a:t>. Оперативное управление реализацией стратегии фирмы.</a:t>
            </a:r>
          </a:p>
          <a:p>
            <a:pPr marL="342900" lvl="0" indent="-342900" algn="just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874846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omic Sans MS" pitchFamily="66" charset="0"/>
              </a:rPr>
              <a:t>В системе стратегического менеджмента повышается роль целевой подсистемы, повышается роль методического, информационного и правового обеспечения системы, т.к. эти проблемы необходимо прогнозировать и решать на длительную перспективу.</a:t>
            </a:r>
          </a:p>
          <a:p>
            <a:r>
              <a:rPr lang="ru-RU" sz="2400" dirty="0">
                <a:latin typeface="Comic Sans MS" pitchFamily="66" charset="0"/>
              </a:rPr>
              <a:t>К компонентам внешней среды системы стратегического менеджмента, влияющим на эффективность и устойчивость ее функционирования, относятся макросреда, инфраструктура региона, микросреда фирмы.</a:t>
            </a:r>
          </a:p>
          <a:p>
            <a:r>
              <a:rPr lang="ru-RU" sz="2400" dirty="0">
                <a:latin typeface="Comic Sans MS" pitchFamily="66" charset="0"/>
              </a:rPr>
              <a:t>К компонентам входа системы относятся законодательные акты, нормативно-методические документы по различным вопросам разработки стратегического управленческого решения: информация, необходимые ресурсы для разработки, стратегии фирмы и контроля за ее реализацией.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631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Стратегический менеджмент как основа антикризисного управления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менеджмент как основа антикризисного управления</dc:title>
  <dc:creator>Сабина</dc:creator>
  <cp:lastModifiedBy>Сабина</cp:lastModifiedBy>
  <cp:revision>3</cp:revision>
  <dcterms:created xsi:type="dcterms:W3CDTF">2011-12-10T13:24:29Z</dcterms:created>
  <dcterms:modified xsi:type="dcterms:W3CDTF">2011-12-10T13:47:49Z</dcterms:modified>
</cp:coreProperties>
</file>