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641722-B5E5-4FA1-84A8-BF5014C34B67}" type="datetimeFigureOut">
              <a:rPr lang="ru-RU" smtClean="0"/>
              <a:pPr/>
              <a:t>21.11.2011</a:t>
            </a:fld>
            <a:endParaRPr lang="ru-RU"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561F95-7CF4-47FC-883F-11EEF4E5DC9F}" type="slidenum">
              <a:rPr lang="ru-RU" smtClean="0"/>
              <a:pPr/>
              <a:t>‹#›</a:t>
            </a:fld>
            <a:endParaRPr lang="ru-RU"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7B561F95-7CF4-47FC-883F-11EEF4E5DC9F}" type="slidenum">
              <a:rPr lang="ru-RU" smtClean="0"/>
              <a:pPr/>
              <a:t>11</a:t>
            </a:fld>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Заголовок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ru-RU" smtClean="0"/>
              <a:t>Образец заголовка</a:t>
            </a:r>
            <a:endParaRPr kumimoji="0" lang="en-US"/>
          </a:p>
        </p:txBody>
      </p:sp>
      <p:sp>
        <p:nvSpPr>
          <p:cNvPr id="3" name="Подзаголовок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ru-RU" smtClean="0"/>
              <a:t>Образец подзаголовка</a:t>
            </a:r>
            <a:endParaRPr kumimoji="0" lang="en-US"/>
          </a:p>
        </p:txBody>
      </p:sp>
      <p:sp>
        <p:nvSpPr>
          <p:cNvPr id="4" name="Дата 3"/>
          <p:cNvSpPr>
            <a:spLocks noGrp="1"/>
          </p:cNvSpPr>
          <p:nvPr>
            <p:ph type="dt" sz="half" idx="10"/>
          </p:nvPr>
        </p:nvSpPr>
        <p:spPr/>
        <p:txBody>
          <a:bodyPr/>
          <a:lstStyle/>
          <a:p>
            <a:fld id="{AFF3FAB8-01CD-43C8-80D2-4EB201D1E54F}" type="datetimeFigureOut">
              <a:rPr lang="ru-RU" smtClean="0"/>
              <a:pPr/>
              <a:t>21.11.2011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49366E6-9B64-456E-AEB9-EF780411DEFC}" type="slidenum">
              <a:rPr lang="ru-RU" smtClean="0"/>
              <a:pPr/>
              <a:t>‹#›</a:t>
            </a:fld>
            <a:endParaRPr lang="ru-RU" dirty="0"/>
          </a:p>
        </p:txBody>
      </p:sp>
      <p:sp>
        <p:nvSpPr>
          <p:cNvPr id="10" name="Прямоугольник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FF3FAB8-01CD-43C8-80D2-4EB201D1E54F}" type="datetimeFigureOut">
              <a:rPr lang="ru-RU" smtClean="0"/>
              <a:pPr/>
              <a:t>21.11.2011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49366E6-9B64-456E-AEB9-EF780411DEFC}"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9" name="Прямоугольник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8" name="Прямоугольник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Вертикальный заголовок 1"/>
          <p:cNvSpPr>
            <a:spLocks noGrp="1"/>
          </p:cNvSpPr>
          <p:nvPr>
            <p:ph type="title" orient="vert"/>
          </p:nvPr>
        </p:nvSpPr>
        <p:spPr>
          <a:xfrm>
            <a:off x="6781800" y="274640"/>
            <a:ext cx="19050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04800"/>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FF3FAB8-01CD-43C8-80D2-4EB201D1E54F}" type="datetimeFigureOut">
              <a:rPr lang="ru-RU" smtClean="0"/>
              <a:pPr/>
              <a:t>21.11.2011</a:t>
            </a:fld>
            <a:endParaRPr lang="ru-RU" dirty="0"/>
          </a:p>
        </p:txBody>
      </p:sp>
      <p:sp>
        <p:nvSpPr>
          <p:cNvPr id="5" name="Нижний колонтитул 4"/>
          <p:cNvSpPr>
            <a:spLocks noGrp="1"/>
          </p:cNvSpPr>
          <p:nvPr>
            <p:ph type="ftr" sz="quarter" idx="11"/>
          </p:nvPr>
        </p:nvSpPr>
        <p:spPr>
          <a:xfrm>
            <a:off x="2640597" y="6377459"/>
            <a:ext cx="3836404" cy="365125"/>
          </a:xfrm>
        </p:spPr>
        <p:txBody>
          <a:bodyPr/>
          <a:lstStyle/>
          <a:p>
            <a:endParaRPr lang="ru-RU" dirty="0"/>
          </a:p>
        </p:txBody>
      </p:sp>
      <p:sp>
        <p:nvSpPr>
          <p:cNvPr id="6" name="Номер слайда 5"/>
          <p:cNvSpPr>
            <a:spLocks noGrp="1"/>
          </p:cNvSpPr>
          <p:nvPr>
            <p:ph type="sldNum" sz="quarter" idx="12"/>
          </p:nvPr>
        </p:nvSpPr>
        <p:spPr/>
        <p:txBody>
          <a:bodyPr/>
          <a:lstStyle/>
          <a:p>
            <a:fld id="{B49366E6-9B64-456E-AEB9-EF780411DEFC}"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5448"/>
            <a:ext cx="8229600" cy="1252728"/>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FF3FAB8-01CD-43C8-80D2-4EB201D1E54F}" type="datetimeFigureOut">
              <a:rPr lang="ru-RU" smtClean="0"/>
              <a:pPr/>
              <a:t>21.11.2011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49366E6-9B64-456E-AEB9-EF780411DEFC}"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12" name="Прямоугольник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Заголовок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AFF3FAB8-01CD-43C8-80D2-4EB201D1E54F}" type="datetimeFigureOut">
              <a:rPr lang="ru-RU" smtClean="0"/>
              <a:pPr/>
              <a:t>21.11.2011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49366E6-9B64-456E-AEB9-EF780411DEFC}"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AFF3FAB8-01CD-43C8-80D2-4EB201D1E54F}" type="datetimeFigureOut">
              <a:rPr lang="ru-RU" smtClean="0"/>
              <a:pPr/>
              <a:t>21.11.2011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49366E6-9B64-456E-AEB9-EF780411DEFC}"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smtClean="0"/>
              <a:t>Образец текста</a:t>
            </a:r>
          </a:p>
        </p:txBody>
      </p:sp>
      <p:sp>
        <p:nvSpPr>
          <p:cNvPr id="4" name="Содержимое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Текст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smtClean="0"/>
              <a:t>Образец текста</a:t>
            </a:r>
          </a:p>
        </p:txBody>
      </p:sp>
      <p:sp>
        <p:nvSpPr>
          <p:cNvPr id="6" name="Содержимое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AFF3FAB8-01CD-43C8-80D2-4EB201D1E54F}" type="datetimeFigureOut">
              <a:rPr lang="ru-RU" smtClean="0"/>
              <a:pPr/>
              <a:t>21.11.2011</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B49366E6-9B64-456E-AEB9-EF780411DEFC}"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AFF3FAB8-01CD-43C8-80D2-4EB201D1E54F}" type="datetimeFigureOut">
              <a:rPr lang="ru-RU" smtClean="0"/>
              <a:pPr/>
              <a:t>21.11.2011</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B49366E6-9B64-456E-AEB9-EF780411DEFC}"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FF3FAB8-01CD-43C8-80D2-4EB201D1E54F}" type="datetimeFigureOut">
              <a:rPr lang="ru-RU" smtClean="0"/>
              <a:pPr/>
              <a:t>21.11.2011</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B49366E6-9B64-456E-AEB9-EF780411DEFC}"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ru-RU" smtClean="0"/>
              <a:t>Образец заголовка</a:t>
            </a:r>
            <a:endParaRPr kumimoji="0" lang="en-US"/>
          </a:p>
        </p:txBody>
      </p:sp>
      <p:sp>
        <p:nvSpPr>
          <p:cNvPr id="3" name="Содержимое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Текст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AFF3FAB8-01CD-43C8-80D2-4EB201D1E54F}" type="datetimeFigureOut">
              <a:rPr lang="ru-RU" smtClean="0"/>
              <a:pPr/>
              <a:t>21.11.2011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49366E6-9B64-456E-AEB9-EF780411DEFC}" type="slidenum">
              <a:rPr lang="ru-RU" smtClean="0"/>
              <a:pPr/>
              <a:t>‹#›</a:t>
            </a:fld>
            <a:endParaRPr lang="ru-RU" dirty="0"/>
          </a:p>
        </p:txBody>
      </p:sp>
      <p:sp>
        <p:nvSpPr>
          <p:cNvPr id="12" name="Прямоугольник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Прямоугольник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ru-RU" dirty="0" smtClean="0"/>
              <a:t>Вставка рисунка</a:t>
            </a:r>
            <a:endParaRPr kumimoji="0" lang="en-US" dirty="0"/>
          </a:p>
        </p:txBody>
      </p:sp>
      <p:sp>
        <p:nvSpPr>
          <p:cNvPr id="4" name="Текст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164592" y="1170432"/>
            <a:ext cx="2523744" cy="201168"/>
          </a:xfrm>
        </p:spPr>
        <p:txBody>
          <a:bodyPr/>
          <a:lstStyle/>
          <a:p>
            <a:fld id="{AFF3FAB8-01CD-43C8-80D2-4EB201D1E54F}" type="datetimeFigureOut">
              <a:rPr lang="ru-RU" smtClean="0"/>
              <a:pPr/>
              <a:t>21.11.2011</a:t>
            </a:fld>
            <a:endParaRPr lang="ru-RU" dirty="0"/>
          </a:p>
        </p:txBody>
      </p:sp>
      <p:sp>
        <p:nvSpPr>
          <p:cNvPr id="11" name="Прямоугольник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Прямоугольник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6" name="Нижний колонтитул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ru-RU" dirty="0"/>
          </a:p>
        </p:txBody>
      </p:sp>
      <p:sp>
        <p:nvSpPr>
          <p:cNvPr id="7" name="Номер слайда 6"/>
          <p:cNvSpPr>
            <a:spLocks noGrp="1"/>
          </p:cNvSpPr>
          <p:nvPr>
            <p:ph type="sldNum" sz="quarter" idx="12"/>
          </p:nvPr>
        </p:nvSpPr>
        <p:spPr>
          <a:xfrm>
            <a:off x="8339328" y="1170432"/>
            <a:ext cx="733864" cy="201168"/>
          </a:xfrm>
        </p:spPr>
        <p:txBody>
          <a:bodyPr/>
          <a:lstStyle/>
          <a:p>
            <a:fld id="{B49366E6-9B64-456E-AEB9-EF780411DEFC}" type="slidenum">
              <a:rPr lang="ru-RU" smtClean="0"/>
              <a:pPr/>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Прямоугольник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7" name="Прямоугольник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Заголовок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4" name="Дата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AFF3FAB8-01CD-43C8-80D2-4EB201D1E54F}" type="datetimeFigureOut">
              <a:rPr lang="ru-RU" smtClean="0"/>
              <a:pPr/>
              <a:t>21.11.2011</a:t>
            </a:fld>
            <a:endParaRPr lang="ru-RU" dirty="0"/>
          </a:p>
        </p:txBody>
      </p:sp>
      <p:sp>
        <p:nvSpPr>
          <p:cNvPr id="5" name="Нижний колонтитул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ru-RU" dirty="0"/>
          </a:p>
        </p:txBody>
      </p:sp>
      <p:sp>
        <p:nvSpPr>
          <p:cNvPr id="6" name="Номер слайда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49366E6-9B64-456E-AEB9-EF780411DEFC}"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071546"/>
            <a:ext cx="8077200" cy="1857388"/>
          </a:xfrm>
        </p:spPr>
        <p:txBody>
          <a:bodyPr>
            <a:normAutofit/>
          </a:bodyPr>
          <a:lstStyle/>
          <a:p>
            <a:r>
              <a:rPr lang="ru-RU" sz="5400" dirty="0" smtClean="0"/>
              <a:t>«Антикризисный реинжиниринг»</a:t>
            </a:r>
            <a:endParaRPr lang="ru-RU" sz="5400"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4" name="Содержимое 3"/>
          <p:cNvSpPr>
            <a:spLocks noGrp="1"/>
          </p:cNvSpPr>
          <p:nvPr>
            <p:ph sz="half" idx="2"/>
          </p:nvPr>
        </p:nvSpPr>
        <p:spPr>
          <a:xfrm>
            <a:off x="3286116" y="1773936"/>
            <a:ext cx="5400684" cy="4655460"/>
          </a:xfrm>
        </p:spPr>
        <p:txBody>
          <a:bodyPr>
            <a:normAutofit/>
          </a:bodyPr>
          <a:lstStyle/>
          <a:p>
            <a:pPr>
              <a:buNone/>
            </a:pPr>
            <a:r>
              <a:rPr lang="ru-RU" sz="2400" dirty="0" smtClean="0"/>
              <a:t>3. Рабочая команда реинжиниринга, которая состоит из работников данного предприятия(методистов, администраторов, сотрудников по обеспечению качества изделий), а также внешних участников , к которым относятся конструкторы и разработчики. Рабочая команда осуществляет непосредственную работу по реинжинирингу.</a:t>
            </a:r>
            <a:endParaRPr lang="ru-RU" sz="2400" dirty="0"/>
          </a:p>
        </p:txBody>
      </p:sp>
      <p:pic>
        <p:nvPicPr>
          <p:cNvPr id="5122" name="Picture 2" descr="C:\Users\ё\Desktop\images (4).jpg"/>
          <p:cNvPicPr>
            <a:picLocks noGrp="1" noChangeAspect="1" noChangeArrowheads="1"/>
          </p:cNvPicPr>
          <p:nvPr>
            <p:ph sz="half" idx="1"/>
          </p:nvPr>
        </p:nvPicPr>
        <p:blipFill>
          <a:blip r:embed="rId2"/>
          <a:srcRect/>
          <a:stretch>
            <a:fillRect/>
          </a:stretch>
        </p:blipFill>
        <p:spPr bwMode="auto">
          <a:xfrm>
            <a:off x="214282" y="2214554"/>
            <a:ext cx="2500330" cy="3286148"/>
          </a:xfrm>
          <a:prstGeom prst="rect">
            <a:avLst/>
          </a:prstGeom>
          <a:noFill/>
        </p:spPr>
      </p:pic>
    </p:spTree>
  </p:cSld>
  <p:clrMapOvr>
    <a:masterClrMapping/>
  </p:clrMapOvr>
  <p:transition>
    <p:split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pPr>
              <a:buNone/>
            </a:pPr>
            <a:r>
              <a:rPr lang="ru-RU" sz="2000" dirty="0" smtClean="0"/>
              <a:t>Реинжиниринг  является средством резкого улучшения результатов деятельности предприятия, преобразует бизнес процессы, технологии. Методы работы и корпоративную культуру. Позволяет существенно повысить качество работы во всех сферах деятельности предприятия(снабжение кадровой политики, планирование, маркетинг). Реинжиниринг  выступает как процесс , в котором должны принимать участие все подразделения предприятия, с учетом их специфики. Первоначальное значение приобретает управление процессом изменений, в который нельзя допускать недостаточного финансирования или не учитывать внутреннего сопротивления, переменам на предприятии. Особенно важным является роль людей, которые не имеют формальной власти, но могут использовать свое влияние на коллектив для ускорения процесса.</a:t>
            </a:r>
            <a:endParaRPr lang="ru-RU" sz="2000" dirty="0"/>
          </a:p>
        </p:txBody>
      </p:sp>
    </p:spTree>
  </p:cSld>
  <p:clrMapOvr>
    <a:masterClrMapping/>
  </p:clrMapOvr>
  <p:transition>
    <p:cover dir="l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dirty="0" smtClean="0"/>
              <a:t>4    Этапы реинжиниринга</a:t>
            </a:r>
            <a:endParaRPr lang="ru-RU" sz="3600" dirty="0"/>
          </a:p>
        </p:txBody>
      </p:sp>
      <p:sp>
        <p:nvSpPr>
          <p:cNvPr id="3" name="Содержимое 2"/>
          <p:cNvSpPr>
            <a:spLocks noGrp="1"/>
          </p:cNvSpPr>
          <p:nvPr>
            <p:ph sz="half" idx="1"/>
          </p:nvPr>
        </p:nvSpPr>
        <p:spPr>
          <a:xfrm>
            <a:off x="214282" y="1571612"/>
            <a:ext cx="5429288" cy="4826140"/>
          </a:xfrm>
        </p:spPr>
        <p:txBody>
          <a:bodyPr>
            <a:normAutofit/>
          </a:bodyPr>
          <a:lstStyle/>
          <a:p>
            <a:pPr>
              <a:buNone/>
            </a:pPr>
            <a:r>
              <a:rPr lang="ru-RU" sz="1800" dirty="0" smtClean="0"/>
              <a:t>1. Определение направления развития бизнеса – уточняются цели и принципиально деятельности, определяются ключевые рынки, группы покупателей, их основные потребности. На этом этапе можно ориентироваться на результаты работы конкурентов или опыт других предприятий.</a:t>
            </a:r>
          </a:p>
          <a:p>
            <a:pPr>
              <a:buNone/>
            </a:pPr>
            <a:r>
              <a:rPr lang="ru-RU" sz="1800" dirty="0" smtClean="0"/>
              <a:t>2. Определение масштаба и конечной цели проекта. Для этого используются основные приемы анализа.</a:t>
            </a:r>
          </a:p>
          <a:p>
            <a:pPr>
              <a:buNone/>
            </a:pPr>
            <a:r>
              <a:rPr lang="ru-RU" sz="1800" dirty="0" smtClean="0"/>
              <a:t>3. Планирование процесса осуществляется специалистами, которые работают над проектированием  отдельных процессов. Определяется система оценки процесса и контроля  за его эффективностью.</a:t>
            </a:r>
            <a:endParaRPr lang="ru-RU" sz="1800" dirty="0"/>
          </a:p>
        </p:txBody>
      </p:sp>
      <p:sp>
        <p:nvSpPr>
          <p:cNvPr id="5" name="Дуга 4"/>
          <p:cNvSpPr/>
          <p:nvPr/>
        </p:nvSpPr>
        <p:spPr>
          <a:xfrm>
            <a:off x="214282" y="428604"/>
            <a:ext cx="928694" cy="1000132"/>
          </a:xfrm>
          <a:prstGeom prst="arc">
            <a:avLst>
              <a:gd name="adj1" fmla="val 16200000"/>
              <a:gd name="adj2" fmla="val 1617838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dirty="0"/>
          </a:p>
        </p:txBody>
      </p:sp>
      <p:pic>
        <p:nvPicPr>
          <p:cNvPr id="6146" name="Picture 2" descr="C:\Users\ё\Desktop\images (5).jpg"/>
          <p:cNvPicPr>
            <a:picLocks noGrp="1" noChangeAspect="1" noChangeArrowheads="1"/>
          </p:cNvPicPr>
          <p:nvPr>
            <p:ph sz="half" idx="2"/>
          </p:nvPr>
        </p:nvPicPr>
        <p:blipFill>
          <a:blip r:embed="rId2"/>
          <a:srcRect/>
          <a:stretch>
            <a:fillRect/>
          </a:stretch>
        </p:blipFill>
        <p:spPr bwMode="auto">
          <a:xfrm>
            <a:off x="5715008" y="2643182"/>
            <a:ext cx="3214710" cy="3143272"/>
          </a:xfrm>
          <a:prstGeom prst="rect">
            <a:avLst/>
          </a:prstGeom>
          <a:noFill/>
        </p:spPr>
      </p:pic>
    </p:spTree>
  </p:cSld>
  <p:clrMapOvr>
    <a:masterClrMapping/>
  </p:clrMapOvr>
  <p:transition>
    <p:wheel spokes="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sz="half" idx="2"/>
          </p:nvPr>
        </p:nvSpPr>
        <p:spPr>
          <a:xfrm>
            <a:off x="3286116" y="1773936"/>
            <a:ext cx="5400684" cy="4623816"/>
          </a:xfrm>
        </p:spPr>
        <p:txBody>
          <a:bodyPr>
            <a:normAutofit/>
          </a:bodyPr>
          <a:lstStyle/>
          <a:p>
            <a:pPr>
              <a:buNone/>
            </a:pPr>
            <a:r>
              <a:rPr lang="ru-RU" sz="2000" dirty="0" smtClean="0"/>
              <a:t>4. Планирование структуры предприятия и кадровой политики. Необходимо проанализировать и определить организуемые и кадровые последствия предлагаемого решения. Важно установить какие принципы корпоративной культуры следует заложить в основу новой модели.</a:t>
            </a:r>
          </a:p>
          <a:p>
            <a:pPr>
              <a:buNone/>
            </a:pPr>
            <a:r>
              <a:rPr lang="ru-RU" sz="2000" dirty="0" smtClean="0"/>
              <a:t>5. Технологическая поддержка  - формируются требования   к функциональным, техническим  и эксплуатационным характерам новых технологий и оценивать их воздействие на работу предприятия.</a:t>
            </a:r>
            <a:endParaRPr lang="ru-RU" sz="2000" dirty="0"/>
          </a:p>
        </p:txBody>
      </p:sp>
      <p:pic>
        <p:nvPicPr>
          <p:cNvPr id="7170" name="Picture 2" descr="C:\Users\ё\Desktop\images (6).jpg"/>
          <p:cNvPicPr>
            <a:picLocks noGrp="1" noChangeAspect="1" noChangeArrowheads="1"/>
          </p:cNvPicPr>
          <p:nvPr>
            <p:ph sz="half" idx="1"/>
          </p:nvPr>
        </p:nvPicPr>
        <p:blipFill>
          <a:blip r:embed="rId2"/>
          <a:srcRect/>
          <a:stretch>
            <a:fillRect/>
          </a:stretch>
        </p:blipFill>
        <p:spPr bwMode="auto">
          <a:xfrm>
            <a:off x="214282" y="2714620"/>
            <a:ext cx="2662264" cy="2214578"/>
          </a:xfrm>
          <a:prstGeom prst="rect">
            <a:avLst/>
          </a:prstGeom>
          <a:noFill/>
        </p:spPr>
      </p:pic>
    </p:spTree>
  </p:cSld>
  <p:clrMapOvr>
    <a:masterClrMapping/>
  </p:clrMapOvr>
  <p:transition>
    <p:push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773936"/>
            <a:ext cx="5257808" cy="4623816"/>
          </a:xfrm>
        </p:spPr>
        <p:txBody>
          <a:bodyPr>
            <a:noAutofit/>
          </a:bodyPr>
          <a:lstStyle/>
          <a:p>
            <a:pPr>
              <a:buNone/>
            </a:pPr>
            <a:r>
              <a:rPr lang="ru-RU" sz="2000" dirty="0" smtClean="0"/>
              <a:t>6.Определить физические инфраструктуры , на которых выявляется характеристики помещения, оборудования и согласовываются планы и проекты помещений.</a:t>
            </a:r>
          </a:p>
          <a:p>
            <a:pPr>
              <a:buNone/>
            </a:pPr>
            <a:r>
              <a:rPr lang="ru-RU" sz="2000" dirty="0" smtClean="0"/>
              <a:t>7. Осуществление внутренней политики предприятия и оценка влияния действующего законодательства.</a:t>
            </a:r>
          </a:p>
          <a:p>
            <a:pPr>
              <a:buNone/>
            </a:pPr>
            <a:r>
              <a:rPr lang="ru-RU" sz="2000" dirty="0" smtClean="0"/>
              <a:t>8. Мобилизация ресурсов для осуществления проекта, когда обеспечивается планирование новых процессов для получения максимально быстрой и эффективной отдачи. На этом этапе составляется окончательный бюджет затрат, оценив преимущества и риски.</a:t>
            </a:r>
            <a:endParaRPr lang="en-US" sz="2000" dirty="0" smtClean="0"/>
          </a:p>
        </p:txBody>
      </p:sp>
      <p:pic>
        <p:nvPicPr>
          <p:cNvPr id="8194" name="Picture 2" descr="C:\Users\ё\Desktop\images (7).jpg"/>
          <p:cNvPicPr>
            <a:picLocks noGrp="1" noChangeAspect="1" noChangeArrowheads="1"/>
          </p:cNvPicPr>
          <p:nvPr>
            <p:ph sz="half" idx="2"/>
          </p:nvPr>
        </p:nvPicPr>
        <p:blipFill>
          <a:blip r:embed="rId2"/>
          <a:srcRect/>
          <a:stretch>
            <a:fillRect/>
          </a:stretch>
        </p:blipFill>
        <p:spPr bwMode="auto">
          <a:xfrm>
            <a:off x="6143636" y="2714620"/>
            <a:ext cx="2786082" cy="2442374"/>
          </a:xfrm>
          <a:prstGeom prst="rect">
            <a:avLst/>
          </a:prstGeom>
          <a:noFill/>
        </p:spPr>
      </p:pic>
    </p:spTree>
  </p:cSld>
  <p:clrMapOvr>
    <a:masterClrMapping/>
  </p:clrMapOvr>
  <p:transition>
    <p:circl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714348" y="1071546"/>
            <a:ext cx="8077200" cy="2643206"/>
          </a:xfrm>
        </p:spPr>
        <p:txBody>
          <a:bodyPr>
            <a:noAutofit/>
          </a:bodyPr>
          <a:lstStyle/>
          <a:p>
            <a:r>
              <a:rPr lang="ru-RU" sz="2800" dirty="0" smtClean="0"/>
              <a:t>Методика Реинжиниринга</a:t>
            </a:r>
            <a:r>
              <a:rPr lang="en-US" sz="2800" dirty="0" smtClean="0"/>
              <a:t> </a:t>
            </a:r>
            <a:r>
              <a:rPr lang="ru-RU" sz="2800" dirty="0" smtClean="0"/>
              <a:t> лежит в основе плана реинжиниринга, который должен фиксировать цели, сроки, ресурсы и ответственных по каждому направлению.</a:t>
            </a:r>
            <a:endParaRPr lang="ru-RU" sz="2800" dirty="0"/>
          </a:p>
        </p:txBody>
      </p:sp>
    </p:spTree>
  </p:cSld>
  <p:clrMapOvr>
    <a:masterClrMapping/>
  </p:clrMapOvr>
  <p:transition>
    <p:checker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85728"/>
            <a:ext cx="8077200" cy="4743472"/>
          </a:xfrm>
        </p:spPr>
        <p:txBody>
          <a:bodyPr>
            <a:normAutofit fontScale="90000"/>
          </a:bodyPr>
          <a:lstStyle/>
          <a:p>
            <a:r>
              <a:rPr lang="ru-RU" sz="3200" dirty="0" smtClean="0"/>
              <a:t> Использованная  литература.</a:t>
            </a:r>
            <a:br>
              <a:rPr lang="ru-RU" sz="3200" dirty="0" smtClean="0"/>
            </a:br>
            <a:r>
              <a:rPr lang="ru-RU" sz="3200" dirty="0" smtClean="0"/>
              <a:t>Бизнес-рейнжиниринг. Обновление бизнеса. М., 2008</a:t>
            </a:r>
            <a:br>
              <a:rPr lang="ru-RU" sz="3200" dirty="0" smtClean="0"/>
            </a:br>
            <a:r>
              <a:rPr lang="ru-RU" sz="3200" dirty="0" smtClean="0"/>
              <a:t>Справочник антикризисного  управляющего . М., 2007</a:t>
            </a:r>
            <a:br>
              <a:rPr lang="ru-RU" sz="3200" dirty="0" smtClean="0"/>
            </a:br>
            <a:r>
              <a:rPr lang="ru-RU" sz="3200" dirty="0" smtClean="0"/>
              <a:t>Кризисная экономика России: рубеж тысячелетий. СПб.,2007</a:t>
            </a:r>
            <a:br>
              <a:rPr lang="ru-RU" sz="3200" dirty="0" smtClean="0"/>
            </a:br>
            <a:r>
              <a:rPr lang="ru-RU" sz="3200" dirty="0" smtClean="0"/>
              <a:t>Ларионов  И.К. Антикризисное управление. Общие основы и особенности России. М., 2007</a:t>
            </a:r>
            <a:br>
              <a:rPr lang="ru-RU" sz="3200" dirty="0" smtClean="0"/>
            </a:br>
            <a:endParaRPr lang="ru-RU" sz="3200" dirty="0"/>
          </a:p>
        </p:txBody>
      </p:sp>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0"/>
            <a:ext cx="8077200" cy="1000108"/>
          </a:xfrm>
        </p:spPr>
        <p:txBody>
          <a:bodyPr/>
          <a:lstStyle/>
          <a:p>
            <a:pPr algn="ctr"/>
            <a:r>
              <a:rPr lang="ru-RU" dirty="0" smtClean="0"/>
              <a:t>План</a:t>
            </a:r>
            <a:endParaRPr lang="ru-RU" dirty="0"/>
          </a:p>
        </p:txBody>
      </p:sp>
      <p:sp>
        <p:nvSpPr>
          <p:cNvPr id="3" name="Подзаголовок 2"/>
          <p:cNvSpPr>
            <a:spLocks noGrp="1"/>
          </p:cNvSpPr>
          <p:nvPr>
            <p:ph type="subTitle" idx="1"/>
          </p:nvPr>
        </p:nvSpPr>
        <p:spPr>
          <a:xfrm>
            <a:off x="357158" y="1357298"/>
            <a:ext cx="8077200" cy="2071702"/>
          </a:xfrm>
        </p:spPr>
        <p:txBody>
          <a:bodyPr>
            <a:normAutofit/>
          </a:bodyPr>
          <a:lstStyle/>
          <a:p>
            <a:pPr marL="457200" indent="-457200">
              <a:buAutoNum type="arabicPeriod"/>
            </a:pPr>
            <a:r>
              <a:rPr lang="ru-RU" sz="2800" dirty="0" smtClean="0"/>
              <a:t>Сущность и свойства реинжиниринга</a:t>
            </a:r>
          </a:p>
          <a:p>
            <a:pPr marL="457200" indent="-457200">
              <a:buAutoNum type="arabicPeriod"/>
            </a:pPr>
            <a:r>
              <a:rPr lang="ru-RU" sz="2800" dirty="0" smtClean="0"/>
              <a:t>Этапы реинжиниринга</a:t>
            </a:r>
          </a:p>
          <a:p>
            <a:pPr marL="457200" indent="-457200">
              <a:buAutoNum type="arabicPeriod"/>
            </a:pPr>
            <a:r>
              <a:rPr lang="ru-RU" sz="2800" dirty="0" smtClean="0"/>
              <a:t>Участники реинжиниринга и их функции</a:t>
            </a:r>
          </a:p>
          <a:p>
            <a:pPr marL="457200" indent="-457200">
              <a:buAutoNum type="arabicPeriod"/>
            </a:pPr>
            <a:r>
              <a:rPr lang="ru-RU" sz="2800" dirty="0" smtClean="0"/>
              <a:t>Методика реинжиниринга</a:t>
            </a:r>
            <a:endParaRPr lang="ru-RU" sz="2800" dirty="0"/>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6600" dirty="0" smtClean="0"/>
              <a:t>1</a:t>
            </a:r>
            <a:endParaRPr lang="ru-RU" sz="6600" dirty="0"/>
          </a:p>
        </p:txBody>
      </p:sp>
      <p:sp>
        <p:nvSpPr>
          <p:cNvPr id="3" name="Содержимое 2"/>
          <p:cNvSpPr>
            <a:spLocks noGrp="1"/>
          </p:cNvSpPr>
          <p:nvPr>
            <p:ph idx="1"/>
          </p:nvPr>
        </p:nvSpPr>
        <p:spPr>
          <a:xfrm>
            <a:off x="457200" y="1643050"/>
            <a:ext cx="8229600" cy="5000659"/>
          </a:xfrm>
        </p:spPr>
        <p:txBody>
          <a:bodyPr>
            <a:noAutofit/>
          </a:bodyPr>
          <a:lstStyle/>
          <a:p>
            <a:r>
              <a:rPr lang="ru-RU" sz="2300" dirty="0" smtClean="0"/>
              <a:t>Реинжиниринг – перестройка (перепроектирование)деловых процессов для достижения радикального</a:t>
            </a:r>
            <a:r>
              <a:rPr lang="en-US" sz="2300" dirty="0" smtClean="0"/>
              <a:t> </a:t>
            </a:r>
            <a:r>
              <a:rPr lang="ru-RU" sz="2300" dirty="0" smtClean="0"/>
              <a:t>скачкообразного улучшения  деятельности предприятия.</a:t>
            </a:r>
          </a:p>
          <a:p>
            <a:r>
              <a:rPr lang="ru-RU" sz="2300" dirty="0" smtClean="0"/>
              <a:t>Свойства реинжиниринга.</a:t>
            </a:r>
            <a:r>
              <a:rPr lang="en-US" sz="2300" dirty="0" smtClean="0"/>
              <a:t> </a:t>
            </a:r>
          </a:p>
          <a:p>
            <a:r>
              <a:rPr lang="en-US" sz="2300" dirty="0" smtClean="0"/>
              <a:t>1. </a:t>
            </a:r>
            <a:r>
              <a:rPr lang="ru-RU" sz="2300" dirty="0" smtClean="0"/>
              <a:t>отказ от устаревших правил и подходов и начала делового процесса «с чистого листа»</a:t>
            </a:r>
          </a:p>
          <a:p>
            <a:r>
              <a:rPr lang="ru-RU" sz="2300" dirty="0" smtClean="0"/>
              <a:t>2. пренебрежение действующими системами, структурами и  процедурами предприятия и радикальное изменение способов хозяйственной деятельности.</a:t>
            </a:r>
          </a:p>
          <a:p>
            <a:r>
              <a:rPr lang="ru-RU" sz="2300" dirty="0" smtClean="0"/>
              <a:t>3. приведение к значительным изменениям показателей деятельности. Небольшие изменения требуют от предприятия приспособления и подстройки существующих хозяйственных инструментов.</a:t>
            </a:r>
            <a:endParaRPr lang="ru-RU" sz="2300" dirty="0"/>
          </a:p>
        </p:txBody>
      </p:sp>
      <p:sp>
        <p:nvSpPr>
          <p:cNvPr id="5" name="Дуга 4"/>
          <p:cNvSpPr/>
          <p:nvPr/>
        </p:nvSpPr>
        <p:spPr>
          <a:xfrm>
            <a:off x="214282" y="214290"/>
            <a:ext cx="1071570" cy="1143008"/>
          </a:xfrm>
          <a:prstGeom prst="arc">
            <a:avLst>
              <a:gd name="adj1" fmla="val 16200000"/>
              <a:gd name="adj2" fmla="val 1613312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dirty="0"/>
          </a:p>
        </p:txBody>
      </p:sp>
    </p:spTree>
  </p:cSld>
  <p:clrMapOvr>
    <a:masterClrMapping/>
  </p:clrMapOvr>
  <p:transition>
    <p:strip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500174"/>
            <a:ext cx="8229600" cy="4900627"/>
          </a:xfrm>
        </p:spPr>
        <p:txBody>
          <a:bodyPr>
            <a:normAutofit/>
          </a:bodyPr>
          <a:lstStyle/>
          <a:p>
            <a:pPr>
              <a:buNone/>
            </a:pPr>
            <a:r>
              <a:rPr lang="ru-RU" sz="1800" dirty="0" smtClean="0"/>
              <a:t>Если дела у предприятия ухудшились незначительно, то реинжиниринг ему не нужен. В случае очень существенных ухудшений реинжиниринг необходим. Применяется реинжинириг в трех основных случаях:</a:t>
            </a:r>
          </a:p>
          <a:p>
            <a:pPr marL="461772" indent="-342900">
              <a:buAutoNum type="arabicPeriod"/>
            </a:pPr>
            <a:r>
              <a:rPr lang="en-US" sz="1800" dirty="0" smtClean="0"/>
              <a:t>- </a:t>
            </a:r>
            <a:r>
              <a:rPr lang="ru-RU" sz="1800" dirty="0" smtClean="0"/>
              <a:t>Когда предприятие находится в состоянии глубочайшего кризиса. Этот кризис может выражаться в очень высоком уровне издержек и в массовом отказе потребителей продукции предприятия. Кризис может усугубляться сокращением традиционных рынков сырья, отсутствием устоявшихся структур, отвечающих требованию рыночной экономики, финансовым кризисом и низким уровнем финансового управления.</a:t>
            </a:r>
          </a:p>
          <a:p>
            <a:pPr marL="461772" indent="-342900">
              <a:buAutoNum type="arabicPeriod"/>
            </a:pPr>
            <a:r>
              <a:rPr lang="en-US" sz="1800" dirty="0" smtClean="0"/>
              <a:t>- </a:t>
            </a:r>
            <a:r>
              <a:rPr lang="ru-RU" sz="1800" dirty="0" smtClean="0"/>
              <a:t>когда текущее положение предприятия может быть признанным удовлетворительным, однако прогнозам его деятельности является неблагоприятным.</a:t>
            </a:r>
          </a:p>
          <a:p>
            <a:pPr marL="461772" indent="-342900">
              <a:buNone/>
            </a:pPr>
            <a:r>
              <a:rPr lang="ru-RU" sz="1800" dirty="0" smtClean="0"/>
              <a:t>        - реализация возможностей реинжиниринга занимаются быстро растущие и агрессивные предприятия. Их задача состоит в ускоренном наращивании отрыва от от ближайших конкурентов и создание уникальных конкурентных  преимуществ.</a:t>
            </a:r>
            <a:endParaRPr lang="ru-RU" sz="1800" dirty="0"/>
          </a:p>
        </p:txBody>
      </p:sp>
    </p:spTree>
  </p:cSld>
  <p:clrMapOvr>
    <a:masterClrMapping/>
  </p:clrMapOvr>
  <p:transition>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2</a:t>
            </a:r>
            <a:endParaRPr lang="ru-RU" dirty="0"/>
          </a:p>
        </p:txBody>
      </p:sp>
      <p:sp>
        <p:nvSpPr>
          <p:cNvPr id="3" name="Содержимое 2"/>
          <p:cNvSpPr>
            <a:spLocks noGrp="1"/>
          </p:cNvSpPr>
          <p:nvPr>
            <p:ph idx="1"/>
          </p:nvPr>
        </p:nvSpPr>
        <p:spPr/>
        <p:txBody>
          <a:bodyPr/>
          <a:lstStyle/>
          <a:p>
            <a:r>
              <a:rPr lang="ru-RU" dirty="0" smtClean="0"/>
              <a:t>Основные этапы реинжиниринга.</a:t>
            </a:r>
          </a:p>
          <a:p>
            <a:r>
              <a:rPr lang="ru-RU" sz="2000" dirty="0" smtClean="0"/>
              <a:t>1. Формируется желаемый образ предприятия. Формирование происходит в рамках разработки стратегии предприятия его основных ориентиров и способов их достижения. Особое значение – ориентация на потребителя.</a:t>
            </a:r>
          </a:p>
          <a:p>
            <a:r>
              <a:rPr lang="ru-RU" sz="2000" dirty="0" smtClean="0"/>
              <a:t>2. Создается модель реального или существующего бизнеса. На этом этапе воспроизводится система действий и работ при помощи которой предприятие реализует свои цели. Производится детальное описание и документация основных операций предприятия, оценивается их эффективность.</a:t>
            </a:r>
          </a:p>
          <a:p>
            <a:r>
              <a:rPr lang="ru-RU" sz="2000" dirty="0" smtClean="0"/>
              <a:t>3. Разрабатывается новая модель бизнеса. Для создания модели обновленного бизнеса осуществляются следующие действия:</a:t>
            </a:r>
            <a:endParaRPr lang="ru-RU" sz="2000" dirty="0"/>
          </a:p>
        </p:txBody>
      </p:sp>
      <p:sp>
        <p:nvSpPr>
          <p:cNvPr id="4" name="Дуга 3"/>
          <p:cNvSpPr/>
          <p:nvPr/>
        </p:nvSpPr>
        <p:spPr>
          <a:xfrm>
            <a:off x="214282" y="428604"/>
            <a:ext cx="928694" cy="857256"/>
          </a:xfrm>
          <a:prstGeom prst="arc">
            <a:avLst>
              <a:gd name="adj1" fmla="val 16200000"/>
              <a:gd name="adj2" fmla="val 16008696"/>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dirty="0"/>
          </a:p>
        </p:txBody>
      </p:sp>
    </p:spTree>
  </p:cSld>
  <p:clrMapOvr>
    <a:masterClrMapping/>
  </p:clrMapOvr>
  <p:transition>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500174"/>
            <a:ext cx="4038600" cy="5143536"/>
          </a:xfrm>
        </p:spPr>
        <p:txBody>
          <a:bodyPr>
            <a:normAutofit lnSpcReduction="10000"/>
          </a:bodyPr>
          <a:lstStyle/>
          <a:p>
            <a:r>
              <a:rPr lang="ru-RU" sz="1600" dirty="0" smtClean="0"/>
              <a:t>3.1 перепроектируются  выбранные хозяйственные процессы, определенные технологии и способы их применения</a:t>
            </a:r>
          </a:p>
          <a:p>
            <a:r>
              <a:rPr lang="ru-RU" sz="1600" dirty="0" smtClean="0"/>
              <a:t>3.2 формируются новые функции персонала, перерабатываются должностные инструкции, определяется оптимальная системы мотивации, разрабатываются  программы подготовки и переподготовки кадров</a:t>
            </a:r>
          </a:p>
          <a:p>
            <a:r>
              <a:rPr lang="ru-RU" sz="1600" dirty="0" smtClean="0"/>
              <a:t>3.3 формируется специализированная информационная система бизнеса. Необходимый уровень для реинжиниринга информационного обеспечения предполагает, что информация должна быть доступна каждому участнику проекта.</a:t>
            </a:r>
          </a:p>
          <a:p>
            <a:r>
              <a:rPr lang="ru-RU" sz="1600" dirty="0" smtClean="0"/>
              <a:t>3.4 Производится тестирование новой модели  - ее предварительное применение в ограниченном масштабе.</a:t>
            </a:r>
            <a:endParaRPr lang="ru-RU" sz="1600" dirty="0"/>
          </a:p>
        </p:txBody>
      </p:sp>
      <p:pic>
        <p:nvPicPr>
          <p:cNvPr id="1026" name="Picture 2" descr="C:\Users\ё\Desktop\images.jpg"/>
          <p:cNvPicPr>
            <a:picLocks noGrp="1" noChangeAspect="1" noChangeArrowheads="1"/>
          </p:cNvPicPr>
          <p:nvPr>
            <p:ph sz="half" idx="2"/>
          </p:nvPr>
        </p:nvPicPr>
        <p:blipFill>
          <a:blip r:embed="rId2"/>
          <a:srcRect/>
          <a:stretch>
            <a:fillRect/>
          </a:stretch>
        </p:blipFill>
        <p:spPr bwMode="auto">
          <a:xfrm>
            <a:off x="4572000" y="1785926"/>
            <a:ext cx="4143404" cy="4714908"/>
          </a:xfrm>
          <a:prstGeom prst="rect">
            <a:avLst/>
          </a:prstGeom>
          <a:noFill/>
        </p:spPr>
      </p:pic>
    </p:spTree>
  </p:cSld>
  <p:clrMapOvr>
    <a:masterClrMapping/>
  </p:clrMapOvr>
  <p:transition>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4" name="Содержимое 3"/>
          <p:cNvSpPr>
            <a:spLocks noGrp="1"/>
          </p:cNvSpPr>
          <p:nvPr>
            <p:ph sz="half" idx="2"/>
          </p:nvPr>
        </p:nvSpPr>
        <p:spPr>
          <a:xfrm>
            <a:off x="4357686" y="1773936"/>
            <a:ext cx="4329114" cy="4623816"/>
          </a:xfrm>
        </p:spPr>
        <p:txBody>
          <a:bodyPr>
            <a:normAutofit fontScale="92500"/>
          </a:bodyPr>
          <a:lstStyle/>
          <a:p>
            <a:r>
              <a:rPr lang="ru-RU" sz="2400" dirty="0" smtClean="0"/>
              <a:t>4. Внедрение модели нового бизнеса в реальном предприятии.</a:t>
            </a:r>
          </a:p>
          <a:p>
            <a:pPr>
              <a:buNone/>
            </a:pPr>
            <a:r>
              <a:rPr lang="ru-RU" sz="2400" dirty="0" smtClean="0"/>
              <a:t>Все элементы новой модели воплощаются на практике. Важным на этом этапе является переход от старых  процессов к новым, т.о., чтобы исполнители процессов не ощущали дисгармонию рабочей обстановки и не переживали состояние рабочего стресса. </a:t>
            </a:r>
            <a:endParaRPr lang="ru-RU" sz="2400" dirty="0"/>
          </a:p>
        </p:txBody>
      </p:sp>
      <p:pic>
        <p:nvPicPr>
          <p:cNvPr id="2050" name="Picture 2" descr="C:\Users\ё\Desktop\images (1).jpg"/>
          <p:cNvPicPr>
            <a:picLocks noGrp="1" noChangeAspect="1" noChangeArrowheads="1"/>
          </p:cNvPicPr>
          <p:nvPr>
            <p:ph sz="half" idx="1"/>
          </p:nvPr>
        </p:nvPicPr>
        <p:blipFill>
          <a:blip r:embed="rId2"/>
          <a:srcRect/>
          <a:stretch>
            <a:fillRect/>
          </a:stretch>
        </p:blipFill>
        <p:spPr bwMode="auto">
          <a:xfrm>
            <a:off x="214282" y="2357430"/>
            <a:ext cx="4230558" cy="3357586"/>
          </a:xfrm>
          <a:prstGeom prst="rect">
            <a:avLst/>
          </a:prstGeom>
          <a:noFill/>
        </p:spPr>
      </p:pic>
    </p:spTree>
  </p:cSld>
  <p:clrMapOvr>
    <a:masterClrMapping/>
  </p:clrMapOvr>
  <p:transition>
    <p:wheel spokes="3"/>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55448"/>
            <a:ext cx="8929718" cy="1252728"/>
          </a:xfrm>
        </p:spPr>
        <p:txBody>
          <a:bodyPr>
            <a:normAutofit fontScale="90000"/>
          </a:bodyPr>
          <a:lstStyle/>
          <a:p>
            <a:r>
              <a:rPr lang="ru-RU" dirty="0" smtClean="0"/>
              <a:t>  3    </a:t>
            </a:r>
            <a:r>
              <a:rPr lang="ru-RU" sz="4000" dirty="0" smtClean="0"/>
              <a:t>Основные участники реинжиниринга:</a:t>
            </a:r>
            <a:endParaRPr lang="ru-RU" sz="4000" dirty="0"/>
          </a:p>
        </p:txBody>
      </p:sp>
      <p:sp>
        <p:nvSpPr>
          <p:cNvPr id="3" name="Содержимое 2"/>
          <p:cNvSpPr>
            <a:spLocks noGrp="1"/>
          </p:cNvSpPr>
          <p:nvPr>
            <p:ph idx="1"/>
          </p:nvPr>
        </p:nvSpPr>
        <p:spPr>
          <a:xfrm>
            <a:off x="285720" y="1775191"/>
            <a:ext cx="5143536" cy="4797081"/>
          </a:xfrm>
        </p:spPr>
        <p:txBody>
          <a:bodyPr>
            <a:noAutofit/>
          </a:bodyPr>
          <a:lstStyle/>
          <a:p>
            <a:pPr>
              <a:buNone/>
            </a:pPr>
            <a:r>
              <a:rPr lang="ru-RU" sz="2400" dirty="0" smtClean="0"/>
              <a:t>1.      </a:t>
            </a:r>
            <a:r>
              <a:rPr lang="ru-RU" sz="2400" b="1" dirty="0" smtClean="0"/>
              <a:t>Лидер</a:t>
            </a:r>
            <a:r>
              <a:rPr lang="ru-RU" sz="2400" dirty="0" smtClean="0"/>
              <a:t> – один из высших менеджеров, которые возглавляют реинжиниринговую деятельность. Кроме организуемых обязательств он возглавляет идеологическое обоснование  проекта, отвечает за создание общественного духа новаторства, энтузиазма и ответственности. Лидер обладает высокой внутренней энергией.</a:t>
            </a:r>
            <a:endParaRPr lang="ru-RU" sz="2400" dirty="0"/>
          </a:p>
        </p:txBody>
      </p:sp>
      <p:sp>
        <p:nvSpPr>
          <p:cNvPr id="5" name="Дуга 4"/>
          <p:cNvSpPr/>
          <p:nvPr/>
        </p:nvSpPr>
        <p:spPr>
          <a:xfrm>
            <a:off x="0" y="357166"/>
            <a:ext cx="857256" cy="928694"/>
          </a:xfrm>
          <a:prstGeom prst="arc">
            <a:avLst>
              <a:gd name="adj1" fmla="val 16200000"/>
              <a:gd name="adj2" fmla="val 15841723"/>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dirty="0"/>
          </a:p>
        </p:txBody>
      </p:sp>
      <p:pic>
        <p:nvPicPr>
          <p:cNvPr id="3074" name="Picture 2" descr="C:\Users\ё\Desktop\images (2).jpg"/>
          <p:cNvPicPr>
            <a:picLocks noChangeAspect="1" noChangeArrowheads="1"/>
          </p:cNvPicPr>
          <p:nvPr/>
        </p:nvPicPr>
        <p:blipFill>
          <a:blip r:embed="rId2"/>
          <a:srcRect/>
          <a:stretch>
            <a:fillRect/>
          </a:stretch>
        </p:blipFill>
        <p:spPr bwMode="auto">
          <a:xfrm>
            <a:off x="5572132" y="2428868"/>
            <a:ext cx="3286148" cy="3143272"/>
          </a:xfrm>
          <a:prstGeom prst="rect">
            <a:avLst/>
          </a:prstGeom>
          <a:noFill/>
        </p:spPr>
      </p:pic>
    </p:spTree>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1571613"/>
            <a:ext cx="5500726" cy="4829188"/>
          </a:xfrm>
        </p:spPr>
        <p:txBody>
          <a:bodyPr>
            <a:normAutofit/>
          </a:bodyPr>
          <a:lstStyle/>
          <a:p>
            <a:pPr>
              <a:buNone/>
            </a:pPr>
            <a:r>
              <a:rPr lang="ru-RU" sz="2400" dirty="0" smtClean="0"/>
              <a:t>2. </a:t>
            </a:r>
            <a:r>
              <a:rPr lang="ru-RU" sz="2400" b="1" dirty="0" smtClean="0"/>
              <a:t>Управляющий комитет </a:t>
            </a:r>
            <a:r>
              <a:rPr lang="ru-RU" sz="2400" dirty="0" smtClean="0"/>
              <a:t>– состоит из членов высшего руководства  предприятия. Управляющий комитет осуществляет функции наблюдения, согласование целей и стратегии реинжиниринга, согласование интересов различных  рабочих групп и решение конфликтных  ситуаций между ними. В случае отсутствия комитета его функции выполняет лидер</a:t>
            </a:r>
            <a:r>
              <a:rPr lang="ru-RU" sz="1800" dirty="0" smtClean="0"/>
              <a:t>.</a:t>
            </a:r>
            <a:endParaRPr lang="ru-RU" sz="1800" dirty="0"/>
          </a:p>
        </p:txBody>
      </p:sp>
      <p:pic>
        <p:nvPicPr>
          <p:cNvPr id="4098" name="Picture 2" descr="C:\Users\ё\Desktop\images (3).jpg"/>
          <p:cNvPicPr>
            <a:picLocks noChangeAspect="1" noChangeArrowheads="1"/>
          </p:cNvPicPr>
          <p:nvPr/>
        </p:nvPicPr>
        <p:blipFill>
          <a:blip r:embed="rId2"/>
          <a:srcRect/>
          <a:stretch>
            <a:fillRect/>
          </a:stretch>
        </p:blipFill>
        <p:spPr bwMode="auto">
          <a:xfrm>
            <a:off x="6000760" y="2285992"/>
            <a:ext cx="2928958" cy="2786082"/>
          </a:xfrm>
          <a:prstGeom prst="rect">
            <a:avLst/>
          </a:prstGeom>
          <a:noFill/>
        </p:spPr>
      </p:pic>
    </p:spTree>
  </p:cSld>
  <p:clrMapOvr>
    <a:masterClrMapping/>
  </p:clrMapOvr>
  <p:transition>
    <p:strips dir="l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одульная">
  <a:themeElements>
    <a:clrScheme name="Модульная">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Модульная">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Моду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309</TotalTime>
  <Words>885</Words>
  <Application>Microsoft Office PowerPoint</Application>
  <PresentationFormat>Экран (4:3)</PresentationFormat>
  <Paragraphs>44</Paragraphs>
  <Slides>16</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Модульная</vt:lpstr>
      <vt:lpstr>«Антикризисный реинжиниринг»</vt:lpstr>
      <vt:lpstr>План</vt:lpstr>
      <vt:lpstr>1</vt:lpstr>
      <vt:lpstr>Слайд 4</vt:lpstr>
      <vt:lpstr>2</vt:lpstr>
      <vt:lpstr>Слайд 6</vt:lpstr>
      <vt:lpstr>Слайд 7</vt:lpstr>
      <vt:lpstr>  3    Основные участники реинжиниринга:</vt:lpstr>
      <vt:lpstr>Слайд 9</vt:lpstr>
      <vt:lpstr>Слайд 10</vt:lpstr>
      <vt:lpstr>Слайд 11</vt:lpstr>
      <vt:lpstr>4    Этапы реинжиниринга</vt:lpstr>
      <vt:lpstr>Слайд 13</vt:lpstr>
      <vt:lpstr>Слайд 14</vt:lpstr>
      <vt:lpstr>Слайд 15</vt:lpstr>
      <vt:lpstr> Использованная  литература. Бизнес-рейнжиниринг. Обновление бизнеса. М., 2008 Справочник антикризисного  управляющего . М., 2007 Кризисная экономика России: рубеж тысячелетий. СПб.,2007 Ларионов  И.К. Антикризисное управление. Общие основы и особенности России. М., 2007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на тему: «Антикризисный рейжиниринг»</dc:title>
  <dc:creator>Данченко</dc:creator>
  <cp:lastModifiedBy>Данченко</cp:lastModifiedBy>
  <cp:revision>36</cp:revision>
  <dcterms:created xsi:type="dcterms:W3CDTF">2011-11-13T22:10:24Z</dcterms:created>
  <dcterms:modified xsi:type="dcterms:W3CDTF">2011-11-20T22:02:38Z</dcterms:modified>
</cp:coreProperties>
</file>