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D08CCF-513B-4EAE-99E8-55C1DF457BE0}" type="datetimeFigureOut">
              <a:rPr lang="ru-RU" smtClean="0"/>
              <a:pPr/>
              <a:t>29.04.2014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B5FBABC-D278-45DF-AD21-18619EDD20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428736"/>
            <a:ext cx="8715436" cy="3000396"/>
          </a:xfrm>
        </p:spPr>
        <p:txBody>
          <a:bodyPr/>
          <a:lstStyle/>
          <a:p>
            <a:r>
              <a:rPr lang="ru-RU" dirty="0" smtClean="0"/>
              <a:t>Юридическая защита </a:t>
            </a:r>
            <a:r>
              <a:rPr lang="ru-RU" dirty="0" smtClean="0"/>
              <a:t>предпринимательства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4448204" cy="4525963"/>
          </a:xfrm>
        </p:spPr>
        <p:txBody>
          <a:bodyPr>
            <a:normAutofit fontScale="92500"/>
          </a:bodyPr>
          <a:lstStyle/>
          <a:p>
            <a:pPr indent="384048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В выигрыше оказываются те предприятия, которые учитывают всю совокупность факторов. Защита предпринимательства должна контролироваться гражданским обществом.</a:t>
            </a:r>
          </a:p>
          <a:p>
            <a:pPr indent="384048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Отсутствие общественных предпосылок безопасности ведет к снижению заимствований функций системы и право порядка.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ё\Desktop\wpid-span-classtitletextV-Sevastopole-bpredprinimatelb-popal-pod-sud-za-ispolzovanie-nelitsenzionnoy-Windows-v-Internet-kafespan-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1571612"/>
            <a:ext cx="3143246" cy="442915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Используемая 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4488"/>
            <a:ext cx="7615262" cy="4411675"/>
          </a:xfrm>
        </p:spPr>
        <p:txBody>
          <a:bodyPr>
            <a:normAutofit fontScale="62500" lnSpcReduction="20000"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1. Антикризисное управление: Учебник \ Под. ред. Э.М.Короткова. М.. 2007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2. Антикризисное управление: от банкротства к  финансовому оздоровлению / Под ред. Г.Н.Иванова. М., 2005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3. Антикризисный менеджмент /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Под.ред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А.В.Грязновой. М., 2009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Бизнес-рейнжиниринг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Обновление бизнеса. М., 2008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5. Стратегия и механизмы антикризисного управления организацией. М.,2008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Кирсанова К.А., Малявина А.В., Попов С.А. 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6. Кризисная экономика России: рубеж тысячелетий. СПб.,2007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Ларионов  И.К. 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7. Антикризисное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управлени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Общие основы и особенности России. М., 2007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8. Руководитель в условиях экономического риска и кризиса. Воронеж, 2009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9. Справочник антикризисного  управляющего . М., 2007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10. Уткин Э.А. Антикризисное управление. М,. 2007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858148" y="1643050"/>
            <a:ext cx="66652" cy="4483113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>СПАСИБО ЗА ВНИМАНИЕ !</a:t>
            </a:r>
            <a:endParaRPr lang="ru-RU" sz="6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занятия: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1. Понятие и сущность юридической защиты.</a:t>
            </a:r>
          </a:p>
          <a:p>
            <a:r>
              <a:rPr lang="ru-RU" sz="4400" dirty="0" smtClean="0"/>
              <a:t>2. Юридическая </a:t>
            </a:r>
            <a:r>
              <a:rPr lang="ru-RU" sz="4400" dirty="0" err="1" smtClean="0"/>
              <a:t>зищита</a:t>
            </a:r>
            <a:r>
              <a:rPr lang="ru-RU" sz="4400" dirty="0" smtClean="0"/>
              <a:t> в России.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467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Формы юридической защиты и поддержки предпринимателей разнообразны. Поддержка предпринимательства косвенными методами (через науку) является наиболее эффективной. Новой формой поддержки предпринимательства является </a:t>
            </a:r>
            <a:r>
              <a:rPr lang="ru-RU" sz="2400" dirty="0" smtClean="0">
                <a:solidFill>
                  <a:schemeClr val="bg1"/>
                </a:solidFill>
              </a:rPr>
              <a:t>с</a:t>
            </a:r>
            <a:r>
              <a:rPr lang="ru-RU" sz="2400" dirty="0" smtClean="0">
                <a:solidFill>
                  <a:schemeClr val="bg1"/>
                </a:solidFill>
              </a:rPr>
              <a:t>елективные </a:t>
            </a:r>
            <a:r>
              <a:rPr lang="ru-RU" sz="2400" dirty="0" smtClean="0">
                <a:solidFill>
                  <a:schemeClr val="bg1"/>
                </a:solidFill>
              </a:rPr>
              <a:t>методы, основанные на отборе и финансировании не проектов, а людей. Кроме селективных методов существуют тендерные, которые предусматривают поддержку ведущих научных школ или лучших исполнителей заданных работ.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Поддержка предпринимателей в 90 – е годы осуществляется на основе определения круга получателей, что делалось преимущественно административным путем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Позднее отбор стал производиться на основе комплекса критериев: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Учет научных резервов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Количество публикаций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Качество подготовки кадров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Уровень международного признания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1" name="Picture 3" descr="C:\Users\ё\Desktop\malyj_bizn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571612"/>
            <a:ext cx="3714776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Правовые основы проведения конкурсов для подготовки предпринимателя ей не всегда соблюдались, состав жюри не доводился до сведения общественности, как и результаты конкурсов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ё\Desktop\femida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07387"/>
            <a:ext cx="3657600" cy="411158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В международных исследованиях, посвященных состоянию экономической свободы среди критериев оценки приобретают гарантированность и эффективность защиты в 3 направлениях: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550926" indent="-514350">
              <a:buAutoNum type="arabicPeriod"/>
            </a:pPr>
            <a:r>
              <a:rPr lang="ru-RU" sz="3200" dirty="0" smtClean="0">
                <a:solidFill>
                  <a:schemeClr val="bg1"/>
                </a:solidFill>
              </a:rPr>
              <a:t>Свободы индивидуального выбора</a:t>
            </a:r>
          </a:p>
          <a:p>
            <a:pPr marL="550926" indent="-514350">
              <a:buAutoNum type="arabicPeriod"/>
            </a:pPr>
            <a:r>
              <a:rPr lang="ru-RU" sz="3200" dirty="0" smtClean="0">
                <a:solidFill>
                  <a:schemeClr val="bg1"/>
                </a:solidFill>
              </a:rPr>
              <a:t>Свободы частного обмена</a:t>
            </a:r>
          </a:p>
          <a:p>
            <a:pPr marL="550926" indent="-514350">
              <a:buAutoNum type="arabicPeriod"/>
            </a:pPr>
            <a:r>
              <a:rPr lang="ru-RU" sz="3200" dirty="0" smtClean="0">
                <a:solidFill>
                  <a:schemeClr val="bg1"/>
                </a:solidFill>
              </a:rPr>
              <a:t>Гарантии частной собственности</a:t>
            </a:r>
          </a:p>
          <a:p>
            <a:pPr marL="550926" indent="-514350">
              <a:buNone/>
            </a:pPr>
            <a:endParaRPr lang="ru-RU" dirty="0" smtClean="0">
              <a:solidFill>
                <a:schemeClr val="bg1"/>
              </a:solidFill>
            </a:endParaRPr>
          </a:p>
        </p:txBody>
      </p:sp>
      <p:pic>
        <p:nvPicPr>
          <p:cNvPr id="4098" name="Picture 2" descr="C:\Users\ё\Desktop\1053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714488"/>
            <a:ext cx="3929090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Выделено 4 группы показателей для поддержки предпринимательства: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50926" indent="-514350">
              <a:buAutoNum type="arabicPeriod"/>
            </a:pPr>
            <a:r>
              <a:rPr lang="ru-RU" sz="2000" dirty="0" smtClean="0"/>
              <a:t>Защита денег, как средство обмена и сбережения</a:t>
            </a:r>
          </a:p>
          <a:p>
            <a:pPr marL="550926" indent="-514350">
              <a:buAutoNum type="arabicPeriod"/>
            </a:pPr>
            <a:r>
              <a:rPr lang="ru-RU" sz="2000" dirty="0" smtClean="0"/>
              <a:t>Государственное регулирование и защита рынков</a:t>
            </a:r>
          </a:p>
          <a:p>
            <a:pPr marL="550926" indent="-514350">
              <a:buAutoNum type="arabicPeriod"/>
            </a:pPr>
            <a:r>
              <a:rPr lang="ru-RU" sz="2000" dirty="0" smtClean="0"/>
              <a:t>Международные отношения и защищенность свободных контактов</a:t>
            </a:r>
            <a:endParaRPr lang="en-US" sz="2000" dirty="0" smtClean="0"/>
          </a:p>
          <a:p>
            <a:pPr marL="550926" indent="-514350">
              <a:buAutoNum type="arabicPeriod"/>
            </a:pPr>
            <a:r>
              <a:rPr lang="ru-RU" sz="2000" dirty="0" smtClean="0"/>
              <a:t>Государственно-финансовое изъятие</a:t>
            </a:r>
            <a:endParaRPr lang="en-US" sz="2000" dirty="0" smtClean="0"/>
          </a:p>
          <a:p>
            <a:pPr marL="550926" indent="-514350">
              <a:buNone/>
            </a:pPr>
            <a:endParaRPr lang="ru-RU" sz="2000" dirty="0"/>
          </a:p>
        </p:txBody>
      </p:sp>
      <p:pic>
        <p:nvPicPr>
          <p:cNvPr id="5122" name="Picture 2" descr="C:\Users\ё\Desktop\1329713396_predprinimatel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71613"/>
            <a:ext cx="3357586" cy="3429023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В России системой юридической защиты и поддержки предприятий находится в стадии становления. Наметилось лишь разграничение способов и механизмов действий. На первый план выдвигается такие понятия как право, моральные правила и нормы, практика и культура.</a:t>
            </a:r>
            <a:endParaRPr lang="ru-RU" sz="2000" dirty="0"/>
          </a:p>
        </p:txBody>
      </p:sp>
      <p:pic>
        <p:nvPicPr>
          <p:cNvPr id="1026" name="Picture 2" descr="C:\Users\ё\Desktop\aldXFQoHz9U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643050"/>
            <a:ext cx="3071834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</p:sld>
</file>

<file path=ppt/theme/theme1.xml><?xml version="1.0" encoding="utf-8"?>
<a:theme xmlns:a="http://schemas.openxmlformats.org/drawingml/2006/main" name="Техническая">
  <a:themeElements>
    <a:clrScheme name="Другая 5">
      <a:dk1>
        <a:sysClr val="windowText" lastClr="000000"/>
      </a:dk1>
      <a:lt1>
        <a:sysClr val="window" lastClr="FFFFFF"/>
      </a:lt1>
      <a:dk2>
        <a:srgbClr val="F173E8"/>
      </a:dk2>
      <a:lt2>
        <a:srgbClr val="D4D2D0"/>
      </a:lt2>
      <a:accent1>
        <a:srgbClr val="5A0B7D"/>
      </a:accent1>
      <a:accent2>
        <a:srgbClr val="FFFF00"/>
      </a:accent2>
      <a:accent3>
        <a:srgbClr val="C86EF0"/>
      </a:accent3>
      <a:accent4>
        <a:srgbClr val="7810A7"/>
      </a:accent4>
      <a:accent5>
        <a:srgbClr val="9E9273"/>
      </a:accent5>
      <a:accent6>
        <a:srgbClr val="45FFFA"/>
      </a:accent6>
      <a:hlink>
        <a:srgbClr val="FF0000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146</TotalTime>
  <Words>294</Words>
  <Application>Microsoft Office PowerPoint</Application>
  <PresentationFormat>Экран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Юридическая защита предпринимательства</vt:lpstr>
      <vt:lpstr>План занятия:</vt:lpstr>
      <vt:lpstr>Слайд 3</vt:lpstr>
      <vt:lpstr>Слайд 4</vt:lpstr>
      <vt:lpstr>Позднее отбор стал производиться на основе комплекса критериев:</vt:lpstr>
      <vt:lpstr>Слайд 6</vt:lpstr>
      <vt:lpstr>В международных исследованиях, посвященных состоянию экономической свободы среди критериев оценки приобретают гарантированность и эффективность защиты в 3 направлениях:</vt:lpstr>
      <vt:lpstr>Выделено 4 группы показателей для поддержки предпринимательства:</vt:lpstr>
      <vt:lpstr>Слайд 9</vt:lpstr>
      <vt:lpstr>Слайд 10</vt:lpstr>
      <vt:lpstr>Используемая литература:</vt:lpstr>
      <vt:lpstr>Слайд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Юридическая защита предпринимателя</dc:title>
  <dc:creator>Данченко</dc:creator>
  <cp:lastModifiedBy>Кафедра</cp:lastModifiedBy>
  <cp:revision>17</cp:revision>
  <dcterms:created xsi:type="dcterms:W3CDTF">2012-03-13T18:35:46Z</dcterms:created>
  <dcterms:modified xsi:type="dcterms:W3CDTF">2014-04-28T20:28:49Z</dcterms:modified>
</cp:coreProperties>
</file>