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9" r:id="rId3"/>
    <p:sldId id="28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0" r:id="rId25"/>
    <p:sldId id="27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7" autoAdjust="0"/>
  </p:normalViewPr>
  <p:slideViewPr>
    <p:cSldViewPr>
      <p:cViewPr varScale="1">
        <p:scale>
          <a:sx n="104" d="100"/>
          <a:sy n="104" d="100"/>
        </p:scale>
        <p:origin x="-11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28D8-9C33-4A0C-B592-A72E1ACBD127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C3AE-C37E-4E4E-B08D-FBF21C796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28D8-9C33-4A0C-B592-A72E1ACBD127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C3AE-C37E-4E4E-B08D-FBF21C796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28D8-9C33-4A0C-B592-A72E1ACBD127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C3AE-C37E-4E4E-B08D-FBF21C796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28D8-9C33-4A0C-B592-A72E1ACBD127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C3AE-C37E-4E4E-B08D-FBF21C796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28D8-9C33-4A0C-B592-A72E1ACBD127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C3AE-C37E-4E4E-B08D-FBF21C796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28D8-9C33-4A0C-B592-A72E1ACBD127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C3AE-C37E-4E4E-B08D-FBF21C796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28D8-9C33-4A0C-B592-A72E1ACBD127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C3AE-C37E-4E4E-B08D-FBF21C796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28D8-9C33-4A0C-B592-A72E1ACBD127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4FC3AE-C37E-4E4E-B08D-FBF21C796A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28D8-9C33-4A0C-B592-A72E1ACBD127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C3AE-C37E-4E4E-B08D-FBF21C796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28D8-9C33-4A0C-B592-A72E1ACBD127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D4FC3AE-C37E-4E4E-B08D-FBF21C796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07E28D8-9C33-4A0C-B592-A72E1ACBD127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C3AE-C37E-4E4E-B08D-FBF21C796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07E28D8-9C33-4A0C-B592-A72E1ACBD127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D4FC3AE-C37E-4E4E-B08D-FBF21C796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428868"/>
            <a:ext cx="8214902" cy="3209932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+mn-lt"/>
              </a:rPr>
              <a:t>Этапы в развитии предприятия</a:t>
            </a:r>
            <a:endParaRPr lang="ru-RU" sz="6000" dirty="0">
              <a:latin typeface="+mn-lt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59830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B0F0"/>
                </a:solidFill>
                <a:latin typeface="+mn-lt"/>
              </a:rPr>
              <a:t>Характеристика </a:t>
            </a:r>
            <a:r>
              <a:rPr lang="ru-RU" sz="4800" dirty="0" err="1" smtClean="0">
                <a:solidFill>
                  <a:srgbClr val="00B0F0"/>
                </a:solidFill>
                <a:latin typeface="+mn-lt"/>
              </a:rPr>
              <a:t>патиента</a:t>
            </a:r>
            <a:r>
              <a:rPr lang="ru-RU" sz="4800" dirty="0" smtClean="0">
                <a:solidFill>
                  <a:srgbClr val="00B0F0"/>
                </a:solidFill>
                <a:latin typeface="+mn-lt"/>
              </a:rPr>
              <a:t>:</a:t>
            </a:r>
            <a:endParaRPr lang="ru-RU" sz="48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467600" cy="4840303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9600" dirty="0" smtClean="0">
                <a:solidFill>
                  <a:schemeClr val="bg1"/>
                </a:solidFill>
              </a:rPr>
              <a:t>Факторы развития: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Наличие группы лидеров, работающих в одном направлении;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Сплоченность коллектива вокруг </a:t>
            </a:r>
            <a:r>
              <a:rPr lang="ru-RU" sz="4000" dirty="0" err="1" smtClean="0"/>
              <a:t>интезиастов</a:t>
            </a:r>
            <a:r>
              <a:rPr lang="ru-RU" sz="40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Мобильность и гибкость перехода к инновациям;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err="1" smtClean="0"/>
              <a:t>Неусложненность</a:t>
            </a:r>
            <a:r>
              <a:rPr lang="ru-RU" sz="4000" dirty="0" smtClean="0"/>
              <a:t> организационной связи;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Небольшой управленческий персонал;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Значительная взаимозаменяемость специалистов;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Творческая атмосфера в коллективе;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Умение формирования потребностей рынка исходя из собственной потребности; 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Изменение научной направленности в процессе работы.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  <a:latin typeface="+mn-lt"/>
              </a:rPr>
              <a:t>Условия создания:</a:t>
            </a:r>
            <a:endParaRPr lang="ru-RU" sz="6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Наличие новых изделий;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Наличие специалистов, заинтересованных в завоевании рынка;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Наличие необходимых инвестиций;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Перспективы производства и сбыта.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+mn-lt"/>
              </a:rPr>
              <a:t>Принципы организации: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Выживает только сильнейший;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Хорошо только то, что плохо конкуренту;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Демократия хороша только там, где она нужна.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  <a:latin typeface="+mn-lt"/>
              </a:rPr>
              <a:t>Принципы кризиса:</a:t>
            </a:r>
            <a:endParaRPr lang="ru-RU" sz="6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Появление разногласий в коллективе;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Создание в коллективе дружеских инициативных групп;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Ограниченность трудовых ресурсов;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Перегрузки в работе;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Низкая </a:t>
            </a:r>
            <a:r>
              <a:rPr lang="ru-RU" dirty="0" err="1" smtClean="0"/>
              <a:t>з</a:t>
            </a:r>
            <a:r>
              <a:rPr lang="ru-RU" dirty="0" smtClean="0"/>
              <a:t>/</a:t>
            </a:r>
            <a:r>
              <a:rPr lang="ru-RU" dirty="0" err="1" smtClean="0"/>
              <a:t>п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Зависимость от рынка;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Недостаточная производительность мощности;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Неумение формировать потребности рынка, исходя из своих возможностей.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70C0"/>
                </a:solidFill>
                <a:latin typeface="+mn-lt"/>
              </a:rPr>
              <a:t>Третий этап:</a:t>
            </a:r>
            <a:endParaRPr lang="ru-RU" sz="6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467600" cy="49117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err="1" smtClean="0">
                <a:solidFill>
                  <a:srgbClr val="FFFF00"/>
                </a:solidFill>
              </a:rPr>
              <a:t>Виолентный</a:t>
            </a:r>
            <a:endParaRPr lang="ru-RU" sz="60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sz="4800" dirty="0" smtClean="0"/>
              <a:t>В этот период предприятие достигает зрелого состояния и устойчивого положения на рынке.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  <a:latin typeface="+mn-lt"/>
              </a:rPr>
              <a:t>Характеристика </a:t>
            </a:r>
            <a:r>
              <a:rPr lang="ru-RU" dirty="0" err="1" smtClean="0">
                <a:solidFill>
                  <a:srgbClr val="00B0F0"/>
                </a:solidFill>
                <a:latin typeface="+mn-lt"/>
              </a:rPr>
              <a:t>виолента</a:t>
            </a:r>
            <a:r>
              <a:rPr lang="ru-RU" dirty="0" smtClean="0">
                <a:solidFill>
                  <a:srgbClr val="00B0F0"/>
                </a:solidFill>
                <a:latin typeface="+mn-lt"/>
              </a:rPr>
              <a:t>:</a:t>
            </a:r>
            <a:endParaRPr lang="ru-RU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467600" cy="498317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Факторы развития: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Наличие коллектива работы над </a:t>
            </a:r>
            <a:r>
              <a:rPr lang="ru-RU" sz="2400" dirty="0" err="1" smtClean="0"/>
              <a:t>имиджом</a:t>
            </a:r>
            <a:r>
              <a:rPr lang="ru-RU" sz="2400" dirty="0" smtClean="0"/>
              <a:t> предприятия;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Высокое качество кадрового состава;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Финансовая устойчивость;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Низкие удельные затраты;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Высокая техническая оснащенность;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Стабильная номенклатура продукции;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Большие производственные мощности;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Единство научных и производственных процессов;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Высокая социальная обеспеченность кадров.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+mn-lt"/>
              </a:rPr>
              <a:t>Условия создания: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Освоение определенного </a:t>
            </a:r>
            <a:r>
              <a:rPr lang="ru-RU" dirty="0" err="1" smtClean="0"/>
              <a:t>сигмента</a:t>
            </a:r>
            <a:r>
              <a:rPr lang="ru-RU" dirty="0" smtClean="0"/>
              <a:t> рынка с полным его насыщением;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Наличие специалистов заинтересованных в совершенстве производства и сбыта;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Стабильность деятельности предприятия;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Возможности получения прибыли.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  <a:latin typeface="+mn-lt"/>
              </a:rPr>
              <a:t>Принципы деятельности:</a:t>
            </a:r>
            <a:endParaRPr lang="ru-RU" sz="4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Цель – все, движение к ней – ничего;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Хорошо живет тот, кто умеет хорошо жить.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+mn-lt"/>
              </a:rPr>
              <a:t>Принципы кризиса: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Появление значительных разногласий в коллективе;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Появление в коллективе определенной позиции;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Ограниченность ресурсов;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Организационная интерактивность структуры;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Консерватизм;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Слабая реакция на новую продукцию;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Малодинамичная</a:t>
            </a:r>
            <a:r>
              <a:rPr lang="ru-RU" dirty="0" smtClean="0"/>
              <a:t> научная структура.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70C0"/>
                </a:solidFill>
                <a:latin typeface="+mn-lt"/>
              </a:rPr>
              <a:t>Четвертый этап:</a:t>
            </a:r>
            <a:endParaRPr lang="ru-RU" sz="6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467600" cy="47688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err="1" smtClean="0">
                <a:solidFill>
                  <a:srgbClr val="FFFF00"/>
                </a:solidFill>
              </a:rPr>
              <a:t>Коммутантный</a:t>
            </a:r>
            <a:endParaRPr lang="ru-RU" sz="54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sz="4000" dirty="0" smtClean="0"/>
              <a:t>Характеризует предприятие в период упадка и старения.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 занятия: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Изучить и осознать основные характеристики этапов в развитии предприятия</a:t>
            </a:r>
            <a:endParaRPr lang="ru-RU" sz="4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B0F0"/>
                </a:solidFill>
                <a:latin typeface="+mn-lt"/>
              </a:rPr>
              <a:t>Характеристика коммутанта:</a:t>
            </a:r>
            <a:endParaRPr lang="ru-RU" sz="40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467600" cy="50546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Факторы развития: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Наличие лидера, хорошо понимающего специфику национального рынка;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Умение удержать своего покупателя;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Конкурентоспособность продукции;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Нетребовательность кадров к их социальному обеспечению;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Высокая техническая оснащенность.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+mn-lt"/>
              </a:rPr>
              <a:t>Условия создания: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Распад интернациональной компании на несколько национальных предприятий;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Наличие желания у специалистов сохранить коллектив не смотря на его старение;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Отсутствие у конкурентов желание поглотить предприятие.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+mn-lt"/>
              </a:rPr>
              <a:t>Причины кризиса: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Сужение рынка;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Стабильная </a:t>
            </a:r>
            <a:r>
              <a:rPr lang="ru-RU" dirty="0" err="1" smtClean="0"/>
              <a:t>наменклатура</a:t>
            </a:r>
            <a:r>
              <a:rPr lang="ru-RU" dirty="0" smtClean="0"/>
              <a:t> продукции;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Организация в коллективе оппозиции;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Организационная инертность;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Большая численность управляющего персонала;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Невозможность вносить усовершенствования в продукцию.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70C0"/>
                </a:solidFill>
                <a:latin typeface="+mn-lt"/>
              </a:rPr>
              <a:t>Пятый этап:</a:t>
            </a:r>
            <a:endParaRPr lang="ru-RU" sz="6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err="1" smtClean="0">
                <a:solidFill>
                  <a:srgbClr val="FFFF00"/>
                </a:solidFill>
              </a:rPr>
              <a:t>Лателентный</a:t>
            </a:r>
            <a:endParaRPr lang="ru-RU" sz="48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sz="4000" dirty="0" smtClean="0"/>
              <a:t>Характеризуется прекращением существующего предприятия в прежнем виде.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Используемая литература 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1. Антикризисное управление: Учебник \ Под. ред. Э.М.Короткова. М.. 2007</a:t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2. Антикризисное управление: от банкротства к  финансовому оздоровлению / Под ред. Г.Н.Иванова. М., 2005</a:t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3. Антикризисный менеджмент /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Под.ред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. А.В.Грязновой. М., 2009</a:t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Бизнес-рейнжиниринг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. Обновление бизнеса. М., 2008</a:t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5. Стратегия и механизмы антикризисного управления организацией. М.,2008</a:t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Кирсанова К.А., Малявина А.В., Попов С.А. </a:t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6. Кризисная экономика России: рубеж тысячелетий. СПб.,2007</a:t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Ларионов  И.К. </a:t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7. Антикризисное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управлени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. Общие основы и особенности России. М., 2007</a:t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8. Руководитель в условиях экономического риска и кризиса. Воронеж, 2009</a:t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9. Справочник антикризисного  управляющего . М., 2007</a:t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10. Уткин Э.А. Антикризисное управление. М,. 2007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>
                <a:solidFill>
                  <a:srgbClr val="00B0F0"/>
                </a:solidFill>
              </a:rPr>
              <a:t>Спасибо </a:t>
            </a:r>
            <a:r>
              <a:rPr lang="ru-RU" sz="9600" smtClean="0">
                <a:solidFill>
                  <a:srgbClr val="00B0F0"/>
                </a:solidFill>
              </a:rPr>
              <a:t>за внимание!</a:t>
            </a:r>
            <a:endParaRPr lang="ru-RU" sz="9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1. </a:t>
            </a:r>
            <a:r>
              <a:rPr lang="ru-RU" dirty="0" err="1" smtClean="0"/>
              <a:t>Эксплерентный</a:t>
            </a:r>
            <a:r>
              <a:rPr lang="ru-RU" dirty="0" smtClean="0"/>
              <a:t> этап</a:t>
            </a:r>
          </a:p>
          <a:p>
            <a:pPr algn="just"/>
            <a:r>
              <a:rPr lang="ru-RU" dirty="0" smtClean="0"/>
              <a:t>2. </a:t>
            </a:r>
            <a:r>
              <a:rPr lang="ru-RU" dirty="0" err="1" smtClean="0"/>
              <a:t>Патиентный</a:t>
            </a:r>
            <a:r>
              <a:rPr lang="ru-RU" dirty="0" smtClean="0"/>
              <a:t> этап</a:t>
            </a:r>
          </a:p>
          <a:p>
            <a:pPr algn="just"/>
            <a:r>
              <a:rPr lang="ru-RU" dirty="0" smtClean="0"/>
              <a:t>3. </a:t>
            </a:r>
            <a:r>
              <a:rPr lang="ru-RU" dirty="0" err="1" smtClean="0"/>
              <a:t>Виолентный</a:t>
            </a:r>
            <a:r>
              <a:rPr lang="ru-RU" dirty="0" smtClean="0"/>
              <a:t> этап</a:t>
            </a:r>
          </a:p>
          <a:p>
            <a:pPr algn="just"/>
            <a:r>
              <a:rPr lang="ru-RU" dirty="0" smtClean="0"/>
              <a:t>4. </a:t>
            </a:r>
            <a:r>
              <a:rPr lang="ru-RU" dirty="0" err="1" smtClean="0"/>
              <a:t>Коммутантный</a:t>
            </a:r>
            <a:r>
              <a:rPr lang="ru-RU" dirty="0" smtClean="0"/>
              <a:t> этап</a:t>
            </a:r>
          </a:p>
          <a:p>
            <a:pPr algn="just"/>
            <a:r>
              <a:rPr lang="ru-RU" dirty="0" smtClean="0"/>
              <a:t>5. </a:t>
            </a:r>
            <a:r>
              <a:rPr lang="ru-RU" dirty="0" err="1" smtClean="0"/>
              <a:t>Леталентный</a:t>
            </a:r>
            <a:r>
              <a:rPr lang="ru-RU" dirty="0" smtClean="0"/>
              <a:t> этап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70C0"/>
                </a:solidFill>
                <a:latin typeface="+mn-lt"/>
              </a:rPr>
              <a:t>Первый этап:</a:t>
            </a:r>
            <a:endParaRPr lang="ru-RU" sz="6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Эксплерентный</a:t>
            </a:r>
            <a:endParaRPr lang="ru-RU" sz="6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этом этапе происходит зарождение предприятия в рыночной экономической среде, формирование его первоначальной структуры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  <a:latin typeface="+mn-lt"/>
              </a:rPr>
              <a:t>Характеристика </a:t>
            </a:r>
            <a:r>
              <a:rPr lang="ru-RU" dirty="0" err="1" smtClean="0">
                <a:solidFill>
                  <a:srgbClr val="00B0F0"/>
                </a:solidFill>
                <a:latin typeface="+mn-lt"/>
              </a:rPr>
              <a:t>эксплерента</a:t>
            </a:r>
            <a:r>
              <a:rPr lang="ru-RU" dirty="0" smtClean="0">
                <a:solidFill>
                  <a:srgbClr val="00B0F0"/>
                </a:solidFill>
                <a:latin typeface="+mn-lt"/>
              </a:rPr>
              <a:t>:</a:t>
            </a:r>
            <a:endParaRPr lang="ru-RU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467600" cy="5214974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7300" dirty="0" smtClean="0">
                <a:solidFill>
                  <a:schemeClr val="bg1"/>
                </a:solidFill>
              </a:rPr>
              <a:t>Факторы развития: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Лидер возглавляющий коллектив;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Сплоченность коллектива вокруг лидера;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Мобильность и гибкость перехода к инновациям;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Минимальный управленческий персонал;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Простые организационные связи;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Высокая мобильность кадров в освоении новых видов деятельности;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Высокая взаимозаменяемость специалистов;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Творческая атмосфера в коллективе;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Высокая значимость интеллектуального продукта.</a:t>
            </a:r>
          </a:p>
          <a:p>
            <a:pPr>
              <a:buNone/>
            </a:pP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  <a:latin typeface="+mn-lt"/>
              </a:rPr>
              <a:t>Условия создания:</a:t>
            </a:r>
            <a:endParaRPr lang="ru-RU" sz="4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Наличие оригинальной идеи проверенной на предмет практической необходимости;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Наличие специалистов заинтересованных в реализации;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Перспективы производства и сбыта полученные на основе данной идеи;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+mn-lt"/>
              </a:rPr>
              <a:t>Принципы организации: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Лучшая организация-отсутствие всякой организации;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Разгул демократии (делать только так, как я хочу);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+mn-lt"/>
              </a:rPr>
              <a:t>Принципы кризиса: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3100" dirty="0" smtClean="0"/>
              <a:t>Чрезмерный фанатизм лидера и его неумение идти на компромиссы;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 smtClean="0"/>
              <a:t>Появление в коллективе нового лидера;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 smtClean="0"/>
              <a:t>Слабые кредитные возможности;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 smtClean="0"/>
              <a:t>Ограниченность ресурсов;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 smtClean="0"/>
              <a:t>Большая зависимость от рыночной </a:t>
            </a:r>
            <a:r>
              <a:rPr lang="ru-RU" sz="3100" dirty="0" err="1" smtClean="0"/>
              <a:t>конъюктуры</a:t>
            </a:r>
            <a:r>
              <a:rPr lang="ru-RU" sz="3100" dirty="0" smtClean="0"/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 smtClean="0"/>
              <a:t>Условия труда и социальное обеспечение лучше, чем на крупном предприятии;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 smtClean="0"/>
              <a:t>Низкая </a:t>
            </a:r>
            <a:r>
              <a:rPr lang="ru-RU" sz="3100" dirty="0" err="1" smtClean="0"/>
              <a:t>з</a:t>
            </a:r>
            <a:r>
              <a:rPr lang="ru-RU" sz="3100" dirty="0" smtClean="0"/>
              <a:t>/</a:t>
            </a:r>
            <a:r>
              <a:rPr lang="ru-RU" sz="3100" dirty="0" err="1" smtClean="0"/>
              <a:t>п</a:t>
            </a:r>
            <a:r>
              <a:rPr lang="ru-RU" sz="31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 smtClean="0"/>
              <a:t>Сложность интеллектуального продукта в интеллектуальной собственности;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 smtClean="0"/>
              <a:t>Перегрузки.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70C0"/>
                </a:solidFill>
                <a:latin typeface="+mn-lt"/>
              </a:rPr>
              <a:t>Второй этап:</a:t>
            </a:r>
            <a:endParaRPr lang="ru-RU" sz="6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467600" cy="491174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6500" dirty="0" err="1" smtClean="0">
                <a:solidFill>
                  <a:srgbClr val="FFFF00"/>
                </a:solidFill>
              </a:rPr>
              <a:t>Патиентный</a:t>
            </a:r>
            <a:endParaRPr lang="ru-RU" sz="65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sz="4600" dirty="0" smtClean="0"/>
              <a:t>Характеризуется в завоевании конкретного сегмента рынка, укреплением рыночных позиций предприятия, выработкой конкурентной стратегии и повышении роли маркетинга.</a:t>
            </a:r>
            <a:endParaRPr lang="ru-RU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хничес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114</TotalTime>
  <Words>680</Words>
  <Application>Microsoft Office PowerPoint</Application>
  <PresentationFormat>Экран (4:3)</PresentationFormat>
  <Paragraphs>135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Техническая</vt:lpstr>
      <vt:lpstr>Этапы в развитии предприятия</vt:lpstr>
      <vt:lpstr>Цель  занятия:</vt:lpstr>
      <vt:lpstr>План лекции</vt:lpstr>
      <vt:lpstr>Первый этап:</vt:lpstr>
      <vt:lpstr>Характеристика эксплерента:</vt:lpstr>
      <vt:lpstr>Условия создания:</vt:lpstr>
      <vt:lpstr>Принципы организации:</vt:lpstr>
      <vt:lpstr>Принципы кризиса:</vt:lpstr>
      <vt:lpstr>Второй этап:</vt:lpstr>
      <vt:lpstr>Характеристика патиента:</vt:lpstr>
      <vt:lpstr>Условия создания:</vt:lpstr>
      <vt:lpstr>Принципы организации:</vt:lpstr>
      <vt:lpstr>Принципы кризиса:</vt:lpstr>
      <vt:lpstr>Третий этап:</vt:lpstr>
      <vt:lpstr>Характеристика виолента:</vt:lpstr>
      <vt:lpstr>Условия создания:</vt:lpstr>
      <vt:lpstr>Принципы деятельности:</vt:lpstr>
      <vt:lpstr>Принципы кризиса:</vt:lpstr>
      <vt:lpstr>Четвертый этап:</vt:lpstr>
      <vt:lpstr>Характеристика коммутанта:</vt:lpstr>
      <vt:lpstr>Условия создания:</vt:lpstr>
      <vt:lpstr>Причины кризиса:</vt:lpstr>
      <vt:lpstr>Пятый этап:</vt:lpstr>
      <vt:lpstr>Используемая литература :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в развитии предприятия</dc:title>
  <dc:creator>HOME</dc:creator>
  <cp:lastModifiedBy>Кафедра</cp:lastModifiedBy>
  <cp:revision>13</cp:revision>
  <dcterms:created xsi:type="dcterms:W3CDTF">2012-05-02T17:08:07Z</dcterms:created>
  <dcterms:modified xsi:type="dcterms:W3CDTF">2014-04-30T00:47:08Z</dcterms:modified>
</cp:coreProperties>
</file>