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1" autoAdjust="0"/>
    <p:restoredTop sz="94660"/>
  </p:normalViewPr>
  <p:slideViewPr>
    <p:cSldViewPr>
      <p:cViewPr varScale="1">
        <p:scale>
          <a:sx n="107" d="100"/>
          <a:sy n="107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Выполнили студенты группы 013мс</a:t>
            </a:r>
          </a:p>
          <a:p>
            <a:pPr algn="r"/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Преснов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Е.О.</a:t>
            </a:r>
          </a:p>
          <a:p>
            <a:pPr algn="r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Космачева Н.И.</a:t>
            </a:r>
          </a:p>
          <a:p>
            <a:pPr algn="r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Руководитель работы</a:t>
            </a:r>
          </a:p>
          <a:p>
            <a:pPr algn="r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Городецкая Н.И.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к работе «Психологическая готовность студентов СПЭК к профессиональной деятельности. Мотивационный 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компонент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360000">
              <a:lnSpc>
                <a:spcPct val="11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изучения: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психологическая готовность студентов к</a:t>
            </a:r>
          </a:p>
          <a:p>
            <a:pPr indent="360000">
              <a:lnSpc>
                <a:spcPct val="110000"/>
              </a:lnSpc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профессиональной деятельности.</a:t>
            </a:r>
          </a:p>
          <a:p>
            <a:pPr indent="360000">
              <a:lnSpc>
                <a:spcPct val="11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 изучения: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изменения в мотивационной сфере студентов как показатель психологической готовности к профессиональной деятельности.</a:t>
            </a:r>
          </a:p>
          <a:p>
            <a:pPr indent="360000">
              <a:lnSpc>
                <a:spcPct val="11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Целью работы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является теоретическое и практическое изучение психологической готовности к профессиональной деятельности, которое предполагает выполнение следующих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задач: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60000">
              <a:lnSpc>
                <a:spcPct val="110000"/>
              </a:lnSpc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-обзор научной литературы по изучаемой теме</a:t>
            </a:r>
          </a:p>
          <a:p>
            <a:pPr indent="360000">
              <a:lnSpc>
                <a:spcPct val="110000"/>
              </a:lnSpc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выделение логики и структуры выполняемой работы</a:t>
            </a:r>
          </a:p>
          <a:p>
            <a:pPr indent="360000">
              <a:lnSpc>
                <a:spcPct val="110000"/>
              </a:lnSpc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проведение практического исследования</a:t>
            </a:r>
          </a:p>
          <a:p>
            <a:pPr indent="360000">
              <a:lnSpc>
                <a:spcPct val="110000"/>
              </a:lnSpc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анализ полученных результатов и подведение итогов работы.</a:t>
            </a:r>
          </a:p>
          <a:p>
            <a:pPr indent="360000">
              <a:lnSpc>
                <a:spcPct val="11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о работе</a:t>
            </a:r>
            <a:endParaRPr lang="ru-RU" sz="36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362200" y="1752600"/>
          <a:ext cx="4937760" cy="3632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45920"/>
                <a:gridCol w="1645920"/>
                <a:gridCol w="1645920"/>
              </a:tblGrid>
              <a:tr h="36322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Критерии</a:t>
                      </a:r>
                      <a:endParaRPr lang="ru-RU" sz="11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Результат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Высокий</a:t>
                      </a:r>
                      <a:endParaRPr lang="ru-RU" sz="11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уровень</a:t>
                      </a:r>
                      <a:endParaRPr lang="ru-RU" sz="11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 курс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22,7%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 курс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11,2%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 курс</a:t>
                      </a:r>
                      <a:endParaRPr lang="ru-RU" sz="11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30%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Средний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уровень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 курс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40,9%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 курс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66,6%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 курс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50%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Низкий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уровень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 курс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36,3%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 курс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22,2%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 курс</a:t>
                      </a:r>
                      <a:endParaRPr lang="ru-RU" sz="11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20%</a:t>
                      </a:r>
                      <a:endParaRPr lang="ru-RU" sz="11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Выраженность потребности в достижении у студентов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05000" y="1600200"/>
          <a:ext cx="4937760" cy="4820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45920"/>
                <a:gridCol w="1645920"/>
                <a:gridCol w="1645920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Критерии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Результат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Интенсивность обоих мотивов высокая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31,8%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 курс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33,3%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16,6%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СП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18%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27,7%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27,7%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СО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13,6%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22,8%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33,3%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Интенсивность обоих мотивов низкая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36,3%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22,2%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 курс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22,2%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Интенсивность проявления мотивов стремления к принятию и страха отвержения у студентов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914400" y="1524000"/>
          <a:ext cx="7193280" cy="396240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38656"/>
                <a:gridCol w="1438656"/>
                <a:gridCol w="1438656"/>
                <a:gridCol w="1438656"/>
                <a:gridCol w="1438656"/>
              </a:tblGrid>
              <a:tr h="114898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Мотив</a:t>
                      </a:r>
                      <a:r>
                        <a:rPr lang="ru-RU" sz="140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 достижения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курс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 курс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9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выражен сильно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15,8%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27,2%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27%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0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выражен средне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68,4%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43,6%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51,3%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выражен слабо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15,8%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23,6%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18,9%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t</a:t>
                      </a: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крит. Стюдента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2,3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1,9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t</a:t>
                      </a: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крит.студента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3,56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2,63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1,31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Сводная таблица данных по ТМД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76400" y="1524000"/>
          <a:ext cx="6583680" cy="4531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мотив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достижения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курс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 курс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интенсивность обоих мотивов высокая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21,8%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30,6%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22,6%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преобладание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СП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23,6%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23,7%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27%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преобладание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СО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21,8%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23,7%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27%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интенсивность обоих мотивов низкая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21,8%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23%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19,9%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t</a:t>
                      </a:r>
                      <a:r>
                        <a:rPr lang="ru-RU" sz="1400" dirty="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крит</a:t>
                      </a: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. </a:t>
                      </a:r>
                      <a:r>
                        <a:rPr lang="ru-RU" sz="1400" dirty="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Стюдента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2,51</a:t>
                      </a:r>
                      <a:endParaRPr lang="ru-RU" sz="14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2,6</a:t>
                      </a:r>
                      <a:endParaRPr lang="ru-RU" sz="1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Сводная таблица данных по ТМА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001000" cy="51838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30003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Жизненная сфера Терминальные ценности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Профессиональная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жизнь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Обучение и образование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Семейная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жизнь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2курс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3курс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4курс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2курс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3курс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4курс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2курс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3курс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4курс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Собственный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престиж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7,4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7,8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6,05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5,3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Высокое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материальное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положение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7,06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8,4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8,7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Креативность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6,7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6,2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6,1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7,4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7,1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6,8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6,8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Активные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социальные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контакты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7,2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4,7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5,6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4,1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5,2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Развитие себя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7,3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7,7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6,9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6,9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7,1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Достижения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7,2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6,9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7,1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7,3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7,1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6,9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7,4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Духовное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удовлетворение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7,7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7,2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7,3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7,7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7,3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7,8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7,4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2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Сохранение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собственной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индивидуальности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6,7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6,8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5,9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7,3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6,1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6,7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6,4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Всего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57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53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56,6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58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56,6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51,5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39,8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54,1</a:t>
                      </a:r>
                      <a:endParaRPr lang="ru-RU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54</a:t>
                      </a:r>
                      <a:endParaRPr lang="ru-RU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Сводная таблица по тесту терминальных потребностей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Таким образом, результаты нашего исследования подтверждают часть гипотезы, о том, что в ходе профессионального становления, во время обучения в колледже, происходит изменение мотивационной сферы студентов и это является показателем психологической готовности к профессиональной деятельности.</a:t>
            </a:r>
          </a:p>
          <a:p>
            <a:pPr algn="ctr"/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 по работе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Спасибо за внимание!</a:t>
            </a:r>
          </a:p>
          <a:p>
            <a:pPr algn="ctr">
              <a:buNone/>
            </a:pP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121</TotalTime>
  <Words>504</Words>
  <Application>Microsoft Office PowerPoint</Application>
  <PresentationFormat>Экран (4:3)</PresentationFormat>
  <Paragraphs>247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Презентация к работе «Психологическая готовность студентов СПЭК к профессиональной деятельности. Мотивационный компонент»</vt:lpstr>
      <vt:lpstr>Информация о работе</vt:lpstr>
      <vt:lpstr>Выраженность потребности в достижении у студентов </vt:lpstr>
      <vt:lpstr>Интенсивность проявления мотивов стремления к принятию и страха отвержения у студентов </vt:lpstr>
      <vt:lpstr>Сводная таблица данных по ТМД </vt:lpstr>
      <vt:lpstr>Сводная таблица данных по ТМА</vt:lpstr>
      <vt:lpstr>Сводная таблица по тесту терминальных потребностей</vt:lpstr>
      <vt:lpstr>Вывод по работе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работе «Психологическая готовность студентов СПЭК к профессиональной деятельности. Мотивационный компанент»</dc:title>
  <dc:creator>Евгений</dc:creator>
  <cp:lastModifiedBy>Вячеслав</cp:lastModifiedBy>
  <cp:revision>15</cp:revision>
  <dcterms:created xsi:type="dcterms:W3CDTF">2013-02-06T17:48:47Z</dcterms:created>
  <dcterms:modified xsi:type="dcterms:W3CDTF">2013-04-05T08:09:17Z</dcterms:modified>
</cp:coreProperties>
</file>