
<file path=[Content_Types].xml><?xml version="1.0" encoding="utf-8"?>
<Types xmlns="http://schemas.openxmlformats.org/package/2006/content-types">
  <Override PartName="/ppt/slides/slide29.xml" ContentType="application/vnd.openxmlformats-officedocument.presentationml.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notesSlides/notesSlide29.xml" ContentType="application/vnd.openxmlformats-officedocument.presentationml.notesSlid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notesSlides/notesSlide18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36.xml" ContentType="application/vnd.openxmlformats-officedocument.presentationml.notesSlide+xml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notesSlides/notesSlide16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34.xml" ContentType="application/vnd.openxmlformats-officedocument.presentationml.notesSlide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notesSlides/notesSlide14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5.xml" ContentType="application/vnd.openxmlformats-officedocument.presentationml.notesSlide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notesSlides/notesSlide19.xml" ContentType="application/vnd.openxmlformats-officedocument.presentationml.notesSlid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  <Override PartName="/ppt/notesSlides/notesSlide17.xml" ContentType="application/vnd.openxmlformats-officedocument.presentationml.notesSlide+xml"/>
  <Override PartName="/ppt/notesSlides/notesSlide28.xml" ContentType="application/vnd.openxmlformats-officedocument.presentationml.notesSlide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Layouts/slideLayout1.xml" ContentType="application/vnd.openxmlformats-officedocument.presentationml.slideLayout+xml"/>
  <Override PartName="/ppt/notesSlides/notesSlide15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35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notesSlides/notesSlide13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33.xml" ContentType="application/vnd.openxmlformats-officedocument.presentationml.notesSlide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11.xml" ContentType="application/vnd.openxmlformats-officedocument.presentationml.notesSlide+xml"/>
  <Default Extension="gif" ContentType="image/gif"/>
  <Override PartName="/ppt/notesSlides/notesSlide2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6.xml" ContentType="application/vnd.openxmlformats-officedocument.presentationml.notesSlide+xml"/>
  <Override PartName="/ppt/slides/slide8.xml" ContentType="application/vnd.openxmlformats-officedocument.presentationml.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6" r:id="rId1"/>
  </p:sldMasterIdLst>
  <p:notesMasterIdLst>
    <p:notesMasterId r:id="rId38"/>
  </p:notesMasterIdLst>
  <p:sldIdLst>
    <p:sldId id="256" r:id="rId2"/>
    <p:sldId id="293" r:id="rId3"/>
    <p:sldId id="257" r:id="rId4"/>
    <p:sldId id="276" r:id="rId5"/>
    <p:sldId id="277" r:id="rId6"/>
    <p:sldId id="259" r:id="rId7"/>
    <p:sldId id="258" r:id="rId8"/>
    <p:sldId id="260" r:id="rId9"/>
    <p:sldId id="261" r:id="rId10"/>
    <p:sldId id="263" r:id="rId11"/>
    <p:sldId id="264" r:id="rId12"/>
    <p:sldId id="265" r:id="rId13"/>
    <p:sldId id="266" r:id="rId14"/>
    <p:sldId id="267" r:id="rId15"/>
    <p:sldId id="275" r:id="rId16"/>
    <p:sldId id="268" r:id="rId17"/>
    <p:sldId id="269" r:id="rId18"/>
    <p:sldId id="270" r:id="rId19"/>
    <p:sldId id="271" r:id="rId20"/>
    <p:sldId id="272" r:id="rId21"/>
    <p:sldId id="273" r:id="rId22"/>
    <p:sldId id="274" r:id="rId23"/>
    <p:sldId id="294" r:id="rId24"/>
    <p:sldId id="295" r:id="rId25"/>
    <p:sldId id="296" r:id="rId26"/>
    <p:sldId id="297" r:id="rId27"/>
    <p:sldId id="298" r:id="rId28"/>
    <p:sldId id="299" r:id="rId29"/>
    <p:sldId id="300" r:id="rId30"/>
    <p:sldId id="301" r:id="rId31"/>
    <p:sldId id="302" r:id="rId32"/>
    <p:sldId id="303" r:id="rId33"/>
    <p:sldId id="304" r:id="rId34"/>
    <p:sldId id="305" r:id="rId35"/>
    <p:sldId id="306" r:id="rId36"/>
    <p:sldId id="307" r:id="rId37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5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11BDEA5-758C-456B-9A84-5B9C025FF55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2EC9714-35A7-4DE3-A119-0097AAADDDD9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</a:t>
            </a:fld>
            <a:endParaRPr lang="ru-RU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</a:t>
            </a:fld>
            <a:endParaRPr lang="ru-RU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</a:t>
            </a:fld>
            <a:endParaRPr lang="ru-RU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4</a:t>
            </a:fld>
            <a:endParaRPr lang="ru-RU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5</a:t>
            </a:fld>
            <a:endParaRPr lang="ru-RU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6</a:t>
            </a:fld>
            <a:endParaRPr lang="ru-RU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7</a:t>
            </a:fld>
            <a:endParaRPr lang="ru-RU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8</a:t>
            </a:fld>
            <a:endParaRPr lang="ru-RU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9</a:t>
            </a:fld>
            <a:endParaRPr lang="ru-RU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10</a:t>
            </a:fld>
            <a:endParaRPr lang="ru-RU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11</a:t>
            </a:fld>
            <a:endParaRPr lang="ru-RU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12</a:t>
            </a:fld>
            <a:endParaRPr lang="ru-RU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13</a:t>
            </a:fld>
            <a:endParaRPr lang="ru-RU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14</a:t>
            </a:fld>
            <a:endParaRPr lang="ru-RU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15</a:t>
            </a:fld>
            <a:endParaRPr lang="ru-RU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16</a:t>
            </a:fld>
            <a:endParaRPr lang="ru-RU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17</a:t>
            </a:fld>
            <a:endParaRPr lang="ru-RU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18</a:t>
            </a:fld>
            <a:endParaRPr lang="ru-RU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19</a:t>
            </a:fld>
            <a:endParaRPr lang="ru-RU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20</a:t>
            </a:fld>
            <a:endParaRPr lang="ru-RU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21</a:t>
            </a:fld>
            <a:endParaRPr lang="ru-RU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22</a:t>
            </a:fld>
            <a:endParaRPr lang="ru-RU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23</a:t>
            </a:fld>
            <a:endParaRPr lang="ru-RU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24</a:t>
            </a:fld>
            <a:endParaRPr lang="ru-RU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25</a:t>
            </a:fld>
            <a:endParaRPr lang="ru-RU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26</a:t>
            </a:fld>
            <a:endParaRPr lang="ru-RU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DC69590-4AD5-495B-9010-E940ED1E3D73}" type="slidenum">
              <a:rPr lang="ru-RU" smtClean="0"/>
              <a:pPr/>
              <a:t>27</a:t>
            </a:fld>
            <a:endParaRPr lang="ru-RU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28</a:t>
            </a:fld>
            <a:endParaRPr lang="ru-RU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29</a:t>
            </a:fld>
            <a:endParaRPr lang="ru-RU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30</a:t>
            </a:fld>
            <a:endParaRPr lang="ru-RU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31</a:t>
            </a:fld>
            <a:endParaRPr lang="ru-RU"/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32</a:t>
            </a:fld>
            <a:endParaRPr lang="ru-RU"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33</a:t>
            </a:fld>
            <a:endParaRPr lang="ru-RU"/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34</a:t>
            </a:fld>
            <a:endParaRPr lang="ru-RU"/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35</a:t>
            </a:fld>
            <a:endParaRPr lang="ru-RU"/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2EC9714-35A7-4DE3-A119-0097AAADDDD9}" type="slidenum">
              <a:rPr lang="ru-RU" smtClean="0"/>
              <a:pPr/>
              <a:t>36</a:t>
            </a:fld>
            <a:endParaRPr lang="ru-RU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457200" y="3699804"/>
            <a:ext cx="8305800" cy="1143000"/>
          </a:xfrm>
        </p:spPr>
        <p:txBody>
          <a:bodyPr>
            <a:noAutofit/>
          </a:bodyPr>
          <a:lstStyle>
            <a:lvl1pPr marL="0" indent="0" algn="ctr">
              <a:buNone/>
              <a:defRPr sz="2200" spc="10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28" name="Заголовок 27"/>
          <p:cNvSpPr>
            <a:spLocks noGrp="1"/>
          </p:cNvSpPr>
          <p:nvPr>
            <p:ph type="ctrTitle"/>
          </p:nvPr>
        </p:nvSpPr>
        <p:spPr>
          <a:xfrm>
            <a:off x="457200" y="1433732"/>
            <a:ext cx="8305800" cy="1981200"/>
          </a:xfrm>
          <a:ln w="6350" cap="rnd">
            <a:noFill/>
          </a:ln>
        </p:spPr>
        <p:txBody>
          <a:bodyPr anchor="b" anchorCtr="0">
            <a:noAutofit/>
          </a:bodyPr>
          <a:lstStyle>
            <a:lvl1pPr algn="ctr">
              <a:defRPr lang="en-US" sz="4800" b="0" dirty="0">
                <a:ln w="3200">
                  <a:solidFill>
                    <a:schemeClr val="bg2">
                      <a:shade val="7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50800" dist="25400" dir="13500000">
                    <a:srgbClr val="000000">
                      <a:alpha val="70000"/>
                    </a:srgbClr>
                  </a:inn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>
            <a:off x="1463626" y="3550126"/>
            <a:ext cx="2971800" cy="1588"/>
          </a:xfrm>
          <a:prstGeom prst="line">
            <a:avLst/>
          </a:prstGeom>
          <a:ln w="9525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Прямая соединительная линия 12"/>
          <p:cNvCxnSpPr/>
          <p:nvPr/>
        </p:nvCxnSpPr>
        <p:spPr>
          <a:xfrm>
            <a:off x="4708574" y="3550126"/>
            <a:ext cx="2971800" cy="1588"/>
          </a:xfrm>
          <a:prstGeom prst="line">
            <a:avLst/>
          </a:prstGeom>
          <a:ln w="9525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Овал 13"/>
          <p:cNvSpPr/>
          <p:nvPr/>
        </p:nvSpPr>
        <p:spPr>
          <a:xfrm>
            <a:off x="4540348" y="3526302"/>
            <a:ext cx="45720" cy="45720"/>
          </a:xfrm>
          <a:prstGeom prst="ellipse">
            <a:avLst/>
          </a:prstGeom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2">
            <a:schemeClr val="accent2"/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Дата 1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16" name="Номер слайда 1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Содержимое 8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15" name="Номер слайда 14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 algn="ctr">
              <a:defRPr/>
            </a:lvl1pPr>
          </a:lstStyle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6" name="Нижний колонтитул 15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17" name="Заголовок 16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85800" y="3505200"/>
            <a:ext cx="7924800" cy="1371600"/>
          </a:xfrm>
        </p:spPr>
        <p:txBody>
          <a:bodyPr>
            <a:noAutofit/>
          </a:bodyPr>
          <a:lstStyle>
            <a:lvl1pPr algn="l" rtl="0">
              <a:spcBef>
                <a:spcPct val="0"/>
              </a:spcBef>
              <a:buNone/>
              <a:defRPr lang="en-US" sz="4800" b="0" dirty="0">
                <a:ln w="3200">
                  <a:solidFill>
                    <a:schemeClr val="bg2">
                      <a:shade val="2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38100" dist="25400" dir="13500000">
                    <a:prstClr val="black">
                      <a:alpha val="70000"/>
                    </a:prstClr>
                  </a:innerShdw>
                </a:effectLst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85800" y="4958864"/>
            <a:ext cx="7924800" cy="984736"/>
          </a:xfrm>
        </p:spPr>
        <p:txBody>
          <a:bodyPr anchor="t"/>
          <a:lstStyle>
            <a:lvl1pPr marL="0" indent="0">
              <a:buNone/>
              <a:defRPr sz="2000" spc="10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cxnSp>
        <p:nvCxnSpPr>
          <p:cNvPr id="7" name="Прямая соединительная линия 6"/>
          <p:cNvCxnSpPr/>
          <p:nvPr/>
        </p:nvCxnSpPr>
        <p:spPr>
          <a:xfrm>
            <a:off x="685800" y="4916992"/>
            <a:ext cx="7924800" cy="4301"/>
          </a:xfrm>
          <a:prstGeom prst="line">
            <a:avLst/>
          </a:prstGeom>
          <a:noFill/>
          <a:ln w="9525" cap="flat" cmpd="sng" algn="ctr">
            <a:solidFill>
              <a:srgbClr val="E9E9E8"/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1" name="Содержимое 10"/>
          <p:cNvSpPr>
            <a:spLocks noGrp="1"/>
          </p:cNvSpPr>
          <p:nvPr>
            <p:ph sz="half" idx="1"/>
          </p:nvPr>
        </p:nvSpPr>
        <p:spPr>
          <a:xfrm>
            <a:off x="457200" y="1524000"/>
            <a:ext cx="4059936" cy="4572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13" name="Содержимое 12"/>
          <p:cNvSpPr>
            <a:spLocks noGrp="1"/>
          </p:cNvSpPr>
          <p:nvPr>
            <p:ph sz="half" idx="2"/>
          </p:nvPr>
        </p:nvSpPr>
        <p:spPr>
          <a:xfrm>
            <a:off x="4648200" y="1524000"/>
            <a:ext cx="4059936" cy="4572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399593"/>
            <a:ext cx="4040188" cy="762000"/>
          </a:xfrm>
          <a:noFill/>
          <a:ln w="25400" cap="rnd" cmpd="sng" algn="ctr">
            <a:noFill/>
            <a:prstDash val="solid"/>
          </a:ln>
          <a:effectLst>
            <a:softEdge rad="63500"/>
          </a:effectLst>
          <a:sp3d prstMaterial="flat"/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lIns="91440" tIns="45720" rIns="91440" bIns="45720" anchor="b">
            <a:noAutofit/>
          </a:bodyPr>
          <a:lstStyle>
            <a:lvl1pPr marL="0" indent="0" algn="l">
              <a:spcBef>
                <a:spcPts val="0"/>
              </a:spcBef>
              <a:buNone/>
              <a:defRPr sz="2600" b="1">
                <a:solidFill>
                  <a:schemeClr val="tx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32" name="Содержимое 31"/>
          <p:cNvSpPr>
            <a:spLocks noGrp="1"/>
          </p:cNvSpPr>
          <p:nvPr>
            <p:ph sz="half" idx="2"/>
          </p:nvPr>
        </p:nvSpPr>
        <p:spPr>
          <a:xfrm>
            <a:off x="457200" y="2201896"/>
            <a:ext cx="4038600" cy="3913632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34" name="Содержимое 33"/>
          <p:cNvSpPr>
            <a:spLocks noGrp="1"/>
          </p:cNvSpPr>
          <p:nvPr>
            <p:ph sz="quarter" idx="4"/>
          </p:nvPr>
        </p:nvSpPr>
        <p:spPr>
          <a:xfrm>
            <a:off x="4649788" y="2201896"/>
            <a:ext cx="4038600" cy="3913632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155448"/>
            <a:ext cx="82296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2" name="Текст 11"/>
          <p:cNvSpPr>
            <a:spLocks noGrp="1"/>
          </p:cNvSpPr>
          <p:nvPr>
            <p:ph type="body" idx="3"/>
          </p:nvPr>
        </p:nvSpPr>
        <p:spPr>
          <a:xfrm>
            <a:off x="4648200" y="1399593"/>
            <a:ext cx="4040188" cy="762000"/>
          </a:xfrm>
          <a:noFill/>
          <a:ln w="25400" cap="rnd" cmpd="sng" algn="ctr">
            <a:noFill/>
            <a:prstDash val="solid"/>
          </a:ln>
          <a:effectLst>
            <a:softEdge rad="63500"/>
          </a:effectLst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lIns="91440" tIns="45720" rIns="91440" bIns="45720" anchor="b">
            <a:noAutofit/>
          </a:bodyPr>
          <a:lstStyle>
            <a:lvl1pPr marL="0" indent="0" algn="l">
              <a:spcBef>
                <a:spcPts val="0"/>
              </a:spcBef>
              <a:buNone/>
              <a:defRPr sz="2600" b="1" baseline="0">
                <a:solidFill>
                  <a:schemeClr val="tx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cxnSp>
        <p:nvCxnSpPr>
          <p:cNvPr id="10" name="Прямая соединительная линия 9"/>
          <p:cNvCxnSpPr/>
          <p:nvPr/>
        </p:nvCxnSpPr>
        <p:spPr>
          <a:xfrm>
            <a:off x="562945" y="2180219"/>
            <a:ext cx="3749040" cy="1588"/>
          </a:xfrm>
          <a:prstGeom prst="line">
            <a:avLst/>
          </a:prstGeom>
          <a:noFill/>
          <a:ln w="12700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4925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Прямая соединительная линия 16"/>
          <p:cNvCxnSpPr/>
          <p:nvPr/>
        </p:nvCxnSpPr>
        <p:spPr>
          <a:xfrm>
            <a:off x="4754880" y="2180219"/>
            <a:ext cx="3749040" cy="1588"/>
          </a:xfrm>
          <a:prstGeom prst="line">
            <a:avLst/>
          </a:prstGeom>
          <a:noFill/>
          <a:ln w="12700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4925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Содержимое 28"/>
          <p:cNvSpPr>
            <a:spLocks noGrp="1"/>
          </p:cNvSpPr>
          <p:nvPr>
            <p:ph sz="quarter" idx="1"/>
          </p:nvPr>
        </p:nvSpPr>
        <p:spPr>
          <a:xfrm>
            <a:off x="457200" y="457200"/>
            <a:ext cx="6248400" cy="5715000"/>
          </a:xfrm>
        </p:spPr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6781800" y="1600200"/>
            <a:ext cx="1984248" cy="3733800"/>
          </a:xfrm>
        </p:spPr>
        <p:txBody>
          <a:bodyPr tIns="45720" bIns="45720" anchor="t" anchorCtr="0"/>
          <a:lstStyle>
            <a:lvl1pPr marL="0" indent="0">
              <a:lnSpc>
                <a:spcPct val="1250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31" name="Заголовок 30"/>
          <p:cNvSpPr>
            <a:spLocks noGrp="1"/>
          </p:cNvSpPr>
          <p:nvPr>
            <p:ph type="title"/>
          </p:nvPr>
        </p:nvSpPr>
        <p:spPr>
          <a:xfrm>
            <a:off x="6781800" y="457200"/>
            <a:ext cx="1981200" cy="1066800"/>
          </a:xfrm>
        </p:spPr>
        <p:txBody>
          <a:bodyPr lIns="91440" tIns="91440" anchor="b" anchorCtr="0"/>
          <a:lstStyle>
            <a:lvl1pPr algn="l">
              <a:buNone/>
              <a:defRPr sz="1800" b="1" spc="-50" baseline="0">
                <a:ln w="3175">
                  <a:noFill/>
                </a:ln>
                <a:solidFill>
                  <a:schemeClr val="tx2"/>
                </a:solidFill>
                <a:effectLst/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8" name="Дата 7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5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629400" y="457200"/>
            <a:ext cx="2057400" cy="1066800"/>
          </a:xfrm>
        </p:spPr>
        <p:txBody>
          <a:bodyPr lIns="91440" tIns="91440" anchor="b" anchorCtr="0"/>
          <a:lstStyle>
            <a:lvl1pPr algn="l">
              <a:buNone/>
              <a:defRPr sz="1800" b="1" spc="-50" baseline="0">
                <a:ln w="3175">
                  <a:noFill/>
                </a:ln>
                <a:solidFill>
                  <a:schemeClr val="tx2"/>
                </a:solidFill>
                <a:effectLst/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457200" y="457200"/>
            <a:ext cx="6019800" cy="5562600"/>
          </a:xfrm>
          <a:solidFill>
            <a:schemeClr val="tx2">
              <a:tint val="40000"/>
            </a:schemeClr>
          </a:solidFill>
          <a:effectLst>
            <a:outerShdw blurRad="88900" sx="103000" sy="103000" algn="ctr" rotWithShape="0">
              <a:prstClr val="black">
                <a:alpha val="32000"/>
              </a:prstClr>
            </a:outerShdw>
            <a:softEdge rad="127000"/>
          </a:effectLst>
        </p:spPr>
        <p:txBody>
          <a:bodyPr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</a:lstStyle>
          <a:p>
            <a:r>
              <a:rPr kumimoji="0" lang="ru-RU" smtClean="0"/>
              <a:t>Вставка рисунка</a:t>
            </a:r>
            <a:endParaRPr kumimoji="0" lang="en-US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629400" y="1600200"/>
            <a:ext cx="2057400" cy="4419600"/>
          </a:xfrm>
        </p:spPr>
        <p:txBody>
          <a:bodyPr anchor="t" anchorCtr="0"/>
          <a:lstStyle>
            <a:lvl1pPr marL="0" indent="0">
              <a:lnSpc>
                <a:spcPct val="125000"/>
              </a:lnSpc>
              <a:spcAft>
                <a:spcPts val="1000"/>
              </a:spcAft>
              <a:buFontTx/>
              <a:buNone/>
              <a:defRPr sz="1600" b="0">
                <a:solidFill>
                  <a:schemeClr val="tx2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8" name="Дата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457200" y="1447800"/>
            <a:ext cx="8229600" cy="46783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24" name="Дата 23"/>
          <p:cNvSpPr>
            <a:spLocks noGrp="1"/>
          </p:cNvSpPr>
          <p:nvPr>
            <p:ph type="dt" sz="half" idx="2"/>
          </p:nvPr>
        </p:nvSpPr>
        <p:spPr>
          <a:xfrm>
            <a:off x="5791200" y="6203667"/>
            <a:ext cx="2590800" cy="384048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fld id="{C1BB7180-6717-470F-9488-1E78591F2BA4}" type="datetimeFigureOut">
              <a:rPr lang="ru-RU" smtClean="0"/>
              <a:pPr/>
              <a:t>02.04.2012</a:t>
            </a:fld>
            <a:endParaRPr lang="ru-RU"/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3"/>
          </p:nvPr>
        </p:nvSpPr>
        <p:spPr>
          <a:xfrm>
            <a:off x="2133600" y="6203667"/>
            <a:ext cx="3581400" cy="384048"/>
          </a:xfrm>
          <a:prstGeom prst="rect">
            <a:avLst/>
          </a:prstGeom>
        </p:spPr>
        <p:txBody>
          <a:bodyPr vert="horz" anchor="ctr" anchorCtr="0"/>
          <a:lstStyle>
            <a:lvl1pPr algn="r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endParaRPr lang="ru-RU"/>
          </a:p>
        </p:txBody>
      </p:sp>
      <p:sp>
        <p:nvSpPr>
          <p:cNvPr id="22" name="Номер слайда 21"/>
          <p:cNvSpPr>
            <a:spLocks noGrp="1"/>
          </p:cNvSpPr>
          <p:nvPr>
            <p:ph type="sldNum" sz="quarter" idx="4"/>
          </p:nvPr>
        </p:nvSpPr>
        <p:spPr>
          <a:xfrm>
            <a:off x="8410575" y="6181531"/>
            <a:ext cx="609600" cy="457200"/>
          </a:xfrm>
          <a:prstGeom prst="rect">
            <a:avLst/>
          </a:prstGeom>
          <a:noFill/>
        </p:spPr>
        <p:txBody>
          <a:bodyPr vert="horz" lIns="0" tIns="0" rIns="0" bIns="0" anchor="ctr" anchorCtr="0">
            <a:noAutofit/>
          </a:bodyPr>
          <a:lstStyle>
            <a:lvl1pPr algn="ctr" eaLnBrk="1" latinLnBrk="0" hangingPunct="1">
              <a:defRPr kumimoji="0" sz="1600" baseline="0">
                <a:solidFill>
                  <a:schemeClr val="tx2"/>
                </a:solidFill>
              </a:defRPr>
            </a:lvl1pPr>
          </a:lstStyle>
          <a:p>
            <a:fld id="{6920255B-DE73-48E6-A08A-1A828A130EA1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5" name="Заголовок 4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219200"/>
          </a:xfrm>
          <a:prstGeom prst="rect">
            <a:avLst/>
          </a:prstGeom>
          <a:ln w="6350" cap="rnd">
            <a:noFill/>
          </a:ln>
        </p:spPr>
        <p:txBody>
          <a:bodyPr vert="horz" anchor="b" anchorCtr="0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l" rtl="0" eaLnBrk="1" latinLnBrk="0" hangingPunct="1">
        <a:spcBef>
          <a:spcPct val="0"/>
        </a:spcBef>
        <a:buNone/>
        <a:defRPr kumimoji="0" lang="en-US" sz="4200" b="0" kern="1200" spc="-100" baseline="0" dirty="0">
          <a:ln w="3200">
            <a:solidFill>
              <a:schemeClr val="bg2">
                <a:shade val="75000"/>
                <a:alpha val="25000"/>
              </a:schemeClr>
            </a:solidFill>
            <a:prstDash val="solid"/>
            <a:round/>
          </a:ln>
          <a:solidFill>
            <a:srgbClr val="F9F9F9"/>
          </a:solidFill>
          <a:effectLst>
            <a:innerShdw blurRad="50800" dist="25400" dir="13500000">
              <a:prstClr val="black">
                <a:alpha val="70000"/>
              </a:prstClr>
            </a:innerShdw>
          </a:effectLst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2"/>
        </a:buClr>
        <a:buSzPct val="8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300"/>
        </a:spcBef>
        <a:buClr>
          <a:schemeClr val="accent2">
            <a:shade val="75000"/>
          </a:schemeClr>
        </a:buClr>
        <a:buSzPct val="85000"/>
        <a:buFont typeface="Wingdings 2"/>
        <a:buChar char="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2pPr>
      <a:lvl3pPr marL="1005840" indent="-228600" algn="l" rtl="0" eaLnBrk="1" latinLnBrk="0" hangingPunct="1">
        <a:spcBef>
          <a:spcPts val="300"/>
        </a:spcBef>
        <a:buClr>
          <a:schemeClr val="accent2">
            <a:shade val="50000"/>
          </a:schemeClr>
        </a:buClr>
        <a:buSzPct val="85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rtl="0" eaLnBrk="1" latinLnBrk="0" hangingPunct="1">
        <a:spcBef>
          <a:spcPts val="30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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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828800" indent="-22860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6pPr>
      <a:lvl7pPr marL="201168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56032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jpeg"/><Relationship Id="rId3" Type="http://schemas.openxmlformats.org/officeDocument/2006/relationships/image" Target="../media/image23.jpeg"/><Relationship Id="rId7" Type="http://schemas.openxmlformats.org/officeDocument/2006/relationships/image" Target="../media/image27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gif"/><Relationship Id="rId9" Type="http://schemas.openxmlformats.org/officeDocument/2006/relationships/image" Target="../media/image29.jpe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34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8.png"/><Relationship Id="rId5" Type="http://schemas.openxmlformats.org/officeDocument/2006/relationships/image" Target="../media/image37.png"/><Relationship Id="rId4" Type="http://schemas.openxmlformats.org/officeDocument/2006/relationships/image" Target="../media/image36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2.png"/><Relationship Id="rId5" Type="http://schemas.openxmlformats.org/officeDocument/2006/relationships/image" Target="../media/image41.png"/><Relationship Id="rId4" Type="http://schemas.openxmlformats.org/officeDocument/2006/relationships/image" Target="../media/image40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6.png"/><Relationship Id="rId5" Type="http://schemas.openxmlformats.org/officeDocument/2006/relationships/image" Target="../media/image45.png"/><Relationship Id="rId4" Type="http://schemas.openxmlformats.org/officeDocument/2006/relationships/image" Target="../media/image44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8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9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9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3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7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9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e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1.jpe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5.jpeg"/><Relationship Id="rId5" Type="http://schemas.openxmlformats.org/officeDocument/2006/relationships/image" Target="../media/image64.png"/><Relationship Id="rId4" Type="http://schemas.openxmlformats.org/officeDocument/2006/relationships/image" Target="../media/image63.jpe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70.png"/><Relationship Id="rId4" Type="http://schemas.openxmlformats.org/officeDocument/2006/relationships/image" Target="../media/image69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0" y="1433732"/>
            <a:ext cx="9144000" cy="1981200"/>
          </a:xfrm>
        </p:spPr>
        <p:txBody>
          <a:bodyPr>
            <a:scene3d>
              <a:camera prst="orthographicFront"/>
              <a:lightRig rig="glow" dir="tl">
                <a:rot lat="0" lon="0" rev="5400000"/>
              </a:lightRig>
            </a:scene3d>
            <a:sp3d contourW="12700">
              <a:bevelT w="25400" h="25400"/>
              <a:contourClr>
                <a:schemeClr val="accent6">
                  <a:shade val="73000"/>
                </a:schemeClr>
              </a:contourClr>
            </a:sp3d>
          </a:bodyPr>
          <a:lstStyle/>
          <a:p>
            <a:r>
              <a:rPr lang="ru-RU" sz="5400" b="1" spc="0" dirty="0" smtClean="0">
                <a:ln w="11430"/>
                <a:gradFill>
                  <a:gsLst>
                    <a:gs pos="0">
                      <a:schemeClr val="accent6">
                        <a:tint val="90000"/>
                        <a:satMod val="120000"/>
                      </a:schemeClr>
                    </a:gs>
                    <a:gs pos="25000">
                      <a:schemeClr val="accent6">
                        <a:tint val="93000"/>
                        <a:satMod val="120000"/>
                      </a:schemeClr>
                    </a:gs>
                    <a:gs pos="50000">
                      <a:schemeClr val="accent6">
                        <a:shade val="89000"/>
                        <a:satMod val="110000"/>
                      </a:schemeClr>
                    </a:gs>
                    <a:gs pos="75000">
                      <a:schemeClr val="accent6">
                        <a:tint val="93000"/>
                        <a:satMod val="120000"/>
                      </a:schemeClr>
                    </a:gs>
                    <a:gs pos="100000">
                      <a:schemeClr val="accent6">
                        <a:tint val="90000"/>
                        <a:satMod val="120000"/>
                      </a:schemeClr>
                    </a:gs>
                  </a:gsLst>
                  <a:lin ang="5400000"/>
                </a:gradFill>
                <a:effectLst>
                  <a:outerShdw blurRad="80000" dist="40000" dir="5040000" algn="tl">
                    <a:srgbClr val="000000">
                      <a:alpha val="30000"/>
                    </a:srgbClr>
                  </a:outerShdw>
                </a:effectLst>
              </a:rPr>
              <a:t>Механическая обработка</a:t>
            </a:r>
            <a:endParaRPr lang="ru-RU" sz="5400" b="1" spc="0" dirty="0">
              <a:ln w="11430"/>
              <a:gradFill>
                <a:gsLst>
                  <a:gs pos="0">
                    <a:schemeClr val="accent6">
                      <a:tint val="90000"/>
                      <a:satMod val="120000"/>
                    </a:schemeClr>
                  </a:gs>
                  <a:gs pos="25000">
                    <a:schemeClr val="accent6">
                      <a:tint val="93000"/>
                      <a:satMod val="120000"/>
                    </a:schemeClr>
                  </a:gs>
                  <a:gs pos="50000">
                    <a:schemeClr val="accent6">
                      <a:shade val="89000"/>
                      <a:satMod val="110000"/>
                    </a:schemeClr>
                  </a:gs>
                  <a:gs pos="75000">
                    <a:schemeClr val="accent6">
                      <a:tint val="93000"/>
                      <a:satMod val="120000"/>
                    </a:schemeClr>
                  </a:gs>
                  <a:gs pos="100000">
                    <a:schemeClr val="accent6">
                      <a:tint val="90000"/>
                      <a:satMod val="120000"/>
                    </a:schemeClr>
                  </a:gs>
                </a:gsLst>
                <a:lin ang="5400000"/>
              </a:gradFill>
              <a:effectLst>
                <a:outerShdw blurRad="80000" dist="40000" dir="5040000" algn="tl">
                  <a:srgbClr val="000000">
                    <a:alpha val="30000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>
          <a:xfrm>
            <a:off x="457200" y="1000108"/>
            <a:ext cx="8229600" cy="5357850"/>
          </a:xfr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anchor="ctr">
            <a:noAutofit/>
          </a:bodyPr>
          <a:lstStyle/>
          <a:p>
            <a:pPr>
              <a:buNone/>
            </a:pPr>
            <a:r>
              <a:rPr lang="ru-RU" sz="3200" b="1" u="sng" dirty="0" smtClean="0">
                <a:effectLst>
                  <a:glow rad="228600">
                    <a:schemeClr val="accent5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Механическая обработка</a:t>
            </a:r>
            <a:r>
              <a:rPr lang="ru-RU" sz="3200" b="1" u="sng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— </a:t>
            </a:r>
            <a:r>
              <a:rPr lang="ru-RU" sz="14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обработка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заготовки из</a:t>
            </a:r>
            <a:r>
              <a:rPr lang="en-US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различных</a:t>
            </a:r>
            <a:r>
              <a:rPr lang="en-US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материалов при помощи механического воздействия различной природы с целью создания по заданным формам и размерам изделия или заготовки для последующих технологических операций.</a:t>
            </a:r>
          </a:p>
          <a:p>
            <a:pPr>
              <a:buNone/>
            </a:pPr>
            <a:r>
              <a:rPr lang="ru-RU" sz="20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Виды механической обработки:</a:t>
            </a:r>
          </a:p>
          <a:p>
            <a:pPr>
              <a:buNone/>
            </a:pPr>
            <a:r>
              <a:rPr lang="ru-RU" sz="16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1. 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Обработка резанием, осуществляется на металлорежущих станках путём внедрения инструмента в тело заготовки с последующим выделением стружки и образованием новой поверхности. Виды резания:</a:t>
            </a:r>
          </a:p>
          <a:p>
            <a:pPr>
              <a:buNone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 наружные цилиндрические поверхности — точение, шлифование, притирка, </a:t>
            </a:r>
            <a:r>
              <a:rPr lang="ru-RU" sz="16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обкатывание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, </a:t>
            </a:r>
            <a:r>
              <a:rPr lang="ru-RU" sz="16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суперфиниширование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;</a:t>
            </a:r>
          </a:p>
          <a:p>
            <a:pPr>
              <a:buNone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 внутренние цилиндрические поверхности — растачивание, сверление, зенкерование, развертывание, протягивание, шлифование, притирка, хонингование, долбление;</a:t>
            </a:r>
          </a:p>
          <a:p>
            <a:pPr>
              <a:buNone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 плоскости — строгание, фрезерование, шлифование.</a:t>
            </a:r>
          </a:p>
          <a:p>
            <a:pPr>
              <a:buNone/>
            </a:pPr>
            <a:r>
              <a:rPr lang="ru-RU" sz="16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2. 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Обработка методом пластической деформации - осуществляется под силовым воздействием внешней силы, при этом меняется форма, конфигурация, размеры, </a:t>
            </a:r>
            <a:r>
              <a:rPr lang="ru-RU" sz="16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физикомеханические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свойства детали. Это процессы: ковка, штамповка, прессование, накатывание резьбы.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19146"/>
          </a:xfrm>
          <a:noFill/>
          <a:ln>
            <a:noFill/>
          </a:ln>
        </p:spPr>
        <p:txBody>
          <a:bodyPr>
            <a:normAutofit fontScale="90000"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b="1" cap="all" spc="0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</a:rPr>
              <a:t>Механическая обработка</a:t>
            </a:r>
            <a:endParaRPr lang="ru-RU" b="1" cap="all" spc="0" dirty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/>
        <p:txBody>
          <a:bodyPr>
            <a:normAutofit/>
            <a:scene3d>
              <a:camera prst="orthographicFront"/>
              <a:lightRig rig="threePt" dir="t"/>
            </a:scene3d>
            <a:sp3d extrusionH="57150">
              <a:bevelT w="38100" h="38100" prst="convex"/>
            </a:sp3d>
          </a:bodyPr>
          <a:lstStyle/>
          <a:p>
            <a:pPr algn="just">
              <a:buNone/>
            </a:pP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      </a:t>
            </a:r>
            <a:r>
              <a:rPr lang="ru-RU" dirty="0" smtClean="0">
                <a:effectLst>
                  <a:glow rad="63500">
                    <a:schemeClr val="accent4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Токарная обработка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— это обработка резанием наружных и внутренних цилиндрических и конических поверхностей, торцевание, отрезание, снятие фасок, обработка галтелей, </a:t>
            </a:r>
            <a:r>
              <a:rPr lang="ru-RU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прорезание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канавок, нарезание внутренних и наружных </a:t>
            </a:r>
            <a:r>
              <a:rPr lang="ru-RU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резьб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на токарных станках. Точение — одна из самых древних технических операций, которая была автоматизирована с помощью примитивного токарного станка.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/>
        <p:txBody>
          <a:bodyPr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ТОКАРНОЕ   ДЕЛО</a:t>
            </a:r>
            <a:endParaRPr lang="ru-RU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/>
          <a:srcRect/>
          <a:stretch>
            <a:fillRect/>
          </a:stretch>
        </p:blipFill>
        <p:spPr bwMode="auto">
          <a:xfrm>
            <a:off x="571473" y="928671"/>
            <a:ext cx="2143140" cy="182951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28596" y="-357214"/>
            <a:ext cx="8229600" cy="1219200"/>
          </a:xfrm>
        </p:spPr>
        <p:txBody>
          <a:bodyPr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3200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Предыстория</a:t>
            </a:r>
            <a:r>
              <a:rPr lang="ru-RU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 </a:t>
            </a:r>
            <a:endParaRPr lang="ru-RU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57158" y="2786058"/>
            <a:ext cx="2620269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Древнеегипетский токарный </a:t>
            </a:r>
            <a:endParaRPr lang="en-US" sz="1400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станок приблизительно </a:t>
            </a:r>
            <a:endParaRPr lang="en-US" sz="1400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300 век до нашей эры</a:t>
            </a:r>
            <a:endParaRPr lang="ru-RU" sz="14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4">
            <a:lum bright="10000" contrast="10000"/>
          </a:blip>
          <a:srcRect/>
          <a:stretch>
            <a:fillRect/>
          </a:stretch>
        </p:blipFill>
        <p:spPr bwMode="auto">
          <a:xfrm>
            <a:off x="3428992" y="928670"/>
            <a:ext cx="1857388" cy="185738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7" name="Прямоугольник 6"/>
          <p:cNvSpPr/>
          <p:nvPr/>
        </p:nvSpPr>
        <p:spPr>
          <a:xfrm>
            <a:off x="3143240" y="2857496"/>
            <a:ext cx="250033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Древнекитайский токарный </a:t>
            </a:r>
            <a:endParaRPr lang="en-US" sz="1400" dirty="0" smtClean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станок с ножным приводом</a:t>
            </a:r>
            <a:endParaRPr lang="ru-RU" sz="14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285720" y="3571876"/>
            <a:ext cx="2869519" cy="195263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0" name="Прямоугольник 9"/>
          <p:cNvSpPr/>
          <p:nvPr/>
        </p:nvSpPr>
        <p:spPr>
          <a:xfrm>
            <a:off x="3214678" y="3714752"/>
            <a:ext cx="4929222" cy="14465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Древний токарный станок ручного привода</a:t>
            </a:r>
            <a:r>
              <a:rPr lang="en-US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 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Обтачиваемое изделие, установленное на двух деревянных стойках, обрабатывали два человека. Один вращал при помощи веревки изделие то вправо, то влево, а другой держал в руках режущий или </a:t>
            </a:r>
            <a:r>
              <a:rPr lang="ru-RU" sz="14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сколзящии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инструмент и обрабатывал им изделие.</a:t>
            </a:r>
            <a:endParaRPr lang="ru-RU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5857883" y="928670"/>
            <a:ext cx="2491085" cy="185738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12" name="Прямоугольник 11"/>
          <p:cNvSpPr/>
          <p:nvPr/>
        </p:nvSpPr>
        <p:spPr>
          <a:xfrm>
            <a:off x="5786446" y="2857496"/>
            <a:ext cx="278608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Древний токарный станок, </a:t>
            </a:r>
          </a:p>
          <a:p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вращающейся с помощью лука</a:t>
            </a:r>
            <a:endParaRPr lang="ru-RU" sz="14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428596" y="785794"/>
            <a:ext cx="2190750" cy="253365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357158" y="-428652"/>
            <a:ext cx="8229600" cy="1219200"/>
          </a:xfrm>
        </p:spPr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8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Предыстория (продолжение)</a:t>
            </a:r>
            <a:endParaRPr lang="ru-RU" sz="28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2643174" y="928670"/>
            <a:ext cx="5786462" cy="20928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sz="1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Средневековый токарный станок с оцепом (гибкой жердью) . Оцеп связан с педалью веревкой, обвивающей деталь. При нажатии на педаль деталь закручивается, при отпускании делает обратное движение. Позднее оцеп стали делать жестче и связывать с маховиком, что позволяло запасать значительную энергию. Вследствие этого изобретения токарь свободно владел двумя руками для удержания резца, хотя мог точить только тогда, когда деталь вращалась в нужном направлении. Процесс изготовления становится более рациональным.</a:t>
            </a:r>
            <a:endParaRPr lang="ru-RU" sz="1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14282" y="3571876"/>
            <a:ext cx="2441816" cy="211931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" name="Прямоугольник 6"/>
          <p:cNvSpPr/>
          <p:nvPr/>
        </p:nvSpPr>
        <p:spPr>
          <a:xfrm>
            <a:off x="357158" y="5643578"/>
            <a:ext cx="1827873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Старинный русский</a:t>
            </a:r>
          </a:p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токарный станок</a:t>
            </a:r>
            <a:endParaRPr lang="ru-RU" sz="14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2786050" y="3571876"/>
            <a:ext cx="2071702" cy="2146357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9" name="Прямоугольник 8"/>
          <p:cNvSpPr/>
          <p:nvPr/>
        </p:nvSpPr>
        <p:spPr>
          <a:xfrm>
            <a:off x="2500298" y="5643578"/>
            <a:ext cx="2643206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Токарный станок, </a:t>
            </a:r>
          </a:p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изготовленный на Тульском оружейном заводе </a:t>
            </a:r>
          </a:p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 середине 18 века</a:t>
            </a:r>
            <a:endParaRPr lang="ru-RU" sz="14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5214942" y="3643314"/>
            <a:ext cx="3295953" cy="210117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1" name="Прямоугольник 10"/>
          <p:cNvSpPr/>
          <p:nvPr/>
        </p:nvSpPr>
        <p:spPr>
          <a:xfrm>
            <a:off x="5072066" y="5786454"/>
            <a:ext cx="328613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Токарный станок середины </a:t>
            </a:r>
          </a:p>
          <a:p>
            <a:pPr algn="ctr"/>
            <a:r>
              <a:rPr lang="ru-RU" sz="14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19 века со ступенчатым шкивом</a:t>
            </a:r>
            <a:endParaRPr lang="ru-RU" sz="14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28596" y="2357430"/>
            <a:ext cx="8229600" cy="1219200"/>
          </a:xfrm>
        </p:spPr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48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Элементы резания</a:t>
            </a:r>
            <a:endParaRPr lang="ru-RU" sz="48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Содержимое 5" descr="1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bright="10000" contrast="40000"/>
          </a:blip>
          <a:stretch>
            <a:fillRect/>
          </a:stretch>
        </p:blipFill>
        <p:spPr>
          <a:xfrm>
            <a:off x="1785918" y="4000504"/>
            <a:ext cx="2071702" cy="2247483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704832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8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Образование стружки при резании</a:t>
            </a:r>
            <a:endParaRPr lang="ru-RU" sz="28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500166" y="3643314"/>
            <a:ext cx="271464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dirty="0" smtClean="0">
                <a:solidFill>
                  <a:schemeClr val="bg1"/>
                </a:solidFill>
              </a:rPr>
              <a:t>Стружка сливная</a:t>
            </a:r>
            <a:endParaRPr lang="ru-RU" sz="2400" dirty="0">
              <a:solidFill>
                <a:schemeClr val="bg1"/>
              </a:solidFill>
            </a:endParaRPr>
          </a:p>
        </p:txBody>
      </p:sp>
      <p:pic>
        <p:nvPicPr>
          <p:cNvPr id="9" name="Рисунок 8" descr="2.png"/>
          <p:cNvPicPr>
            <a:picLocks noChangeAspect="1"/>
          </p:cNvPicPr>
          <p:nvPr/>
        </p:nvPicPr>
        <p:blipFill>
          <a:blip r:embed="rId4" cstate="email">
            <a:lum bright="10000" contrast="40000"/>
          </a:blip>
          <a:stretch>
            <a:fillRect/>
          </a:stretch>
        </p:blipFill>
        <p:spPr>
          <a:xfrm>
            <a:off x="3071802" y="1714488"/>
            <a:ext cx="2295462" cy="1928826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2786050" y="1000108"/>
            <a:ext cx="321471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 smtClean="0">
                <a:solidFill>
                  <a:schemeClr val="bg1"/>
                </a:solidFill>
              </a:rPr>
              <a:t>Стружка скалывания</a:t>
            </a:r>
            <a:endParaRPr lang="ru-RU" sz="2400" dirty="0">
              <a:solidFill>
                <a:schemeClr val="bg1"/>
              </a:solidFill>
            </a:endParaRPr>
          </a:p>
        </p:txBody>
      </p:sp>
      <p:pic>
        <p:nvPicPr>
          <p:cNvPr id="11" name="Рисунок 10" descr="3.png"/>
          <p:cNvPicPr>
            <a:picLocks noChangeAspect="1"/>
          </p:cNvPicPr>
          <p:nvPr/>
        </p:nvPicPr>
        <p:blipFill>
          <a:blip r:embed="rId5" cstate="email">
            <a:lum bright="10000" contrast="40000"/>
          </a:blip>
          <a:stretch>
            <a:fillRect/>
          </a:stretch>
        </p:blipFill>
        <p:spPr>
          <a:xfrm>
            <a:off x="0" y="1714488"/>
            <a:ext cx="2526847" cy="1785950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0" y="1000108"/>
            <a:ext cx="271464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dirty="0" smtClean="0">
                <a:solidFill>
                  <a:schemeClr val="bg1"/>
                </a:solidFill>
              </a:rPr>
              <a:t>Стружка надлома</a:t>
            </a:r>
            <a:endParaRPr lang="ru-RU" sz="2400" dirty="0">
              <a:solidFill>
                <a:schemeClr val="bg1"/>
              </a:solidFill>
            </a:endParaRPr>
          </a:p>
        </p:txBody>
      </p:sp>
      <p:sp>
        <p:nvSpPr>
          <p:cNvPr id="13" name="Прямоугольник 12"/>
          <p:cNvSpPr/>
          <p:nvPr/>
        </p:nvSpPr>
        <p:spPr>
          <a:xfrm>
            <a:off x="5643554" y="1214422"/>
            <a:ext cx="3357602" cy="48013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ru-RU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just"/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 обработке металлов резанием в зависимости от их физико-механических свойств образуются различные виды стружек. Основные виды стружек были установлены и изучены проф. И. А. Тиме, который выделил три вида: </a:t>
            </a:r>
            <a:r>
              <a:rPr lang="ru-RU" dirty="0" smtClean="0">
                <a:effectLst>
                  <a:glow rad="63500">
                    <a:schemeClr val="accent3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стружку надлома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, </a:t>
            </a:r>
            <a:r>
              <a:rPr lang="ru-RU" dirty="0" smtClean="0">
                <a:effectLst>
                  <a:glow rad="63500">
                    <a:schemeClr val="accent3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скалывания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и </a:t>
            </a:r>
            <a:r>
              <a:rPr lang="ru-RU" dirty="0" smtClean="0">
                <a:effectLst>
                  <a:glow rad="63500">
                    <a:schemeClr val="accent3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сливную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 Сливная стружка образуется при обработке меди, при обработке чугуна образуется надломная, при обработке твёрдых материалов (сталей, победитов) — стружка скола.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Содержимое 7" descr="4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20000"/>
          </a:blip>
          <a:stretch>
            <a:fillRect/>
          </a:stretch>
        </p:blipFill>
        <p:spPr>
          <a:xfrm>
            <a:off x="357158" y="1500174"/>
            <a:ext cx="4962535" cy="4572000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/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8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Поверхность заготовки в процессе её обработки резцом</a:t>
            </a:r>
            <a:endParaRPr lang="ru-RU" sz="28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5429256" y="1500174"/>
            <a:ext cx="3357554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 процессе обработки на заготовке различают: обрабатываемую поверхность, с которой срезается слой металла; обработанную поверхность, с которой слой металла срезан и превращён в стружку; поверхность резания, образованную главной режущей кромкой инструмента и являющуюся переходной между обрабатываемой и обработанной поверхностями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Содержимое 5" descr="5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357158" y="1571612"/>
            <a:ext cx="3794565" cy="4572000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500034" y="428604"/>
            <a:ext cx="4043362" cy="1219200"/>
          </a:xfrm>
        </p:spPr>
        <p:txBody>
          <a:bodyPr>
            <a:noAutofit/>
          </a:bodyPr>
          <a:lstStyle/>
          <a:p>
            <a:pPr algn="ctr"/>
            <a:r>
              <a:rPr lang="ru-RU" sz="3600" dirty="0" smtClean="0"/>
              <a:t>Поперечное сечение срезаемого слоя</a:t>
            </a:r>
            <a:endParaRPr lang="ru-RU" sz="3600" dirty="0"/>
          </a:p>
        </p:txBody>
      </p:sp>
      <p:sp>
        <p:nvSpPr>
          <p:cNvPr id="5" name="Заголовок 2"/>
          <p:cNvSpPr txBox="1">
            <a:spLocks/>
          </p:cNvSpPr>
          <p:nvPr/>
        </p:nvSpPr>
        <p:spPr>
          <a:xfrm>
            <a:off x="4857752" y="500042"/>
            <a:ext cx="4043362" cy="1219200"/>
          </a:xfrm>
          <a:prstGeom prst="rect">
            <a:avLst/>
          </a:prstGeom>
          <a:ln w="6350" cap="rnd">
            <a:noFill/>
          </a:ln>
        </p:spPr>
        <p:txBody>
          <a:bodyPr vert="horz" rtlCol="0" anchor="b" anchorCtr="0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3600" b="0" i="0" u="none" strike="noStrike" kern="1200" cap="none" spc="-100" normalizeH="0" baseline="0" noProof="0" dirty="0" smtClean="0">
                <a:ln w="3200">
                  <a:solidFill>
                    <a:schemeClr val="bg2">
                      <a:shade val="7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50800" dist="25400" dir="13500000">
                    <a:prstClr val="black">
                      <a:alpha val="70000"/>
                    </a:prstClr>
                  </a:innerShdw>
                </a:effectLst>
                <a:uLnTx/>
                <a:uFillTx/>
                <a:latin typeface="+mj-lt"/>
                <a:ea typeface="+mj-ea"/>
                <a:cs typeface="+mj-cs"/>
              </a:rPr>
              <a:t>Остаточное сечение срезаемого слоя</a:t>
            </a:r>
            <a:endParaRPr kumimoji="0" lang="ru-RU" sz="3600" b="0" i="0" u="none" strike="noStrike" kern="1200" cap="none" spc="-100" normalizeH="0" baseline="0" noProof="0" dirty="0">
              <a:ln w="3200">
                <a:solidFill>
                  <a:schemeClr val="bg2">
                    <a:shade val="75000"/>
                    <a:alpha val="25000"/>
                  </a:schemeClr>
                </a:solidFill>
                <a:prstDash val="solid"/>
                <a:round/>
              </a:ln>
              <a:solidFill>
                <a:srgbClr val="F9F9F9"/>
              </a:solidFill>
              <a:effectLst>
                <a:innerShdw blurRad="50800" dist="25400" dir="13500000">
                  <a:prstClr val="black">
                    <a:alpha val="70000"/>
                  </a:prstClr>
                </a:innerShdw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9" name="Рисунок 8" descr="6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4500562" y="1571611"/>
            <a:ext cx="4153668" cy="4372767"/>
          </a:xfrm>
          <a:prstGeom prst="rect">
            <a:avLst/>
          </a:prstGeom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Содержимое 4" descr="7 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714348" y="2071678"/>
            <a:ext cx="2786082" cy="4655315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0" y="1428736"/>
            <a:ext cx="4286248" cy="1500198"/>
          </a:xfrm>
        </p:spPr>
        <p:txBody>
          <a:bodyPr>
            <a:normAutofit fontScale="90000"/>
          </a:bodyPr>
          <a:lstStyle/>
          <a:p>
            <a:pPr algn="ctr"/>
            <a:r>
              <a:rPr lang="ru-RU" sz="2700" dirty="0" smtClean="0"/>
              <a:t>Виды резцов в зависимости от направления движения подачи </a:t>
            </a:r>
            <a:r>
              <a:rPr sz="2700" i="1" smtClean="0"/>
              <a:t>D</a:t>
            </a:r>
            <a:r>
              <a:rPr sz="2700" i="1" baseline="-25000" smtClean="0"/>
              <a:t>s</a:t>
            </a:r>
            <a:r>
              <a:rPr lang="ru-RU" dirty="0" smtClean="0"/>
              <a:t/>
            </a:r>
            <a:br>
              <a:rPr lang="ru-RU" dirty="0" smtClean="0"/>
            </a:br>
            <a:endParaRPr lang="ru-RU" i="1" dirty="0"/>
          </a:p>
        </p:txBody>
      </p:sp>
      <p:sp>
        <p:nvSpPr>
          <p:cNvPr id="4" name="Заголовок 2"/>
          <p:cNvSpPr txBox="1">
            <a:spLocks/>
          </p:cNvSpPr>
          <p:nvPr/>
        </p:nvSpPr>
        <p:spPr>
          <a:xfrm>
            <a:off x="4429124" y="571480"/>
            <a:ext cx="4400520" cy="1219200"/>
          </a:xfrm>
          <a:prstGeom prst="rect">
            <a:avLst/>
          </a:prstGeom>
          <a:ln w="6350" cap="rnd">
            <a:noFill/>
          </a:ln>
        </p:spPr>
        <p:txBody>
          <a:bodyPr vert="horz" rtlCol="0" anchor="b" anchorCtr="0">
            <a:normAutofit fontScale="97500"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1200" cap="none" spc="-100" normalizeH="0" baseline="0" noProof="0" dirty="0" smtClean="0">
                <a:ln w="3200">
                  <a:solidFill>
                    <a:schemeClr val="bg2">
                      <a:shade val="7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50800" dist="25400" dir="13500000">
                    <a:prstClr val="black">
                      <a:alpha val="70000"/>
                    </a:prstClr>
                  </a:innerShdw>
                </a:effectLst>
                <a:uLnTx/>
                <a:uFillTx/>
                <a:latin typeface="+mj-lt"/>
                <a:ea typeface="+mj-ea"/>
                <a:cs typeface="+mj-cs"/>
              </a:rPr>
              <a:t>Формы головок резцов</a:t>
            </a:r>
            <a:endParaRPr kumimoji="0" lang="ru-RU" sz="2400" b="0" i="1" u="none" strike="noStrike" kern="1200" cap="none" spc="-100" normalizeH="0" baseline="0" noProof="0" dirty="0">
              <a:ln w="3200">
                <a:solidFill>
                  <a:schemeClr val="bg2">
                    <a:shade val="75000"/>
                    <a:alpha val="25000"/>
                  </a:schemeClr>
                </a:solidFill>
                <a:prstDash val="solid"/>
                <a:round/>
              </a:ln>
              <a:solidFill>
                <a:srgbClr val="F9F9F9"/>
              </a:solidFill>
              <a:effectLst>
                <a:innerShdw blurRad="50800" dist="25400" dir="13500000">
                  <a:prstClr val="black">
                    <a:alpha val="70000"/>
                  </a:prstClr>
                </a:innerShdw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6" name="Рисунок 5" descr="8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4643438" y="2143116"/>
            <a:ext cx="3826688" cy="4500570"/>
          </a:xfrm>
          <a:prstGeom prst="rect">
            <a:avLst/>
          </a:prstGeom>
        </p:spPr>
      </p:pic>
      <p:sp>
        <p:nvSpPr>
          <p:cNvPr id="7" name="Заголовок 2"/>
          <p:cNvSpPr txBox="1">
            <a:spLocks/>
          </p:cNvSpPr>
          <p:nvPr/>
        </p:nvSpPr>
        <p:spPr>
          <a:xfrm>
            <a:off x="500034" y="-214338"/>
            <a:ext cx="8229600" cy="1219200"/>
          </a:xfrm>
          <a:prstGeom prst="rect">
            <a:avLst/>
          </a:prstGeom>
          <a:ln w="6350" cap="rnd">
            <a:noFill/>
          </a:ln>
        </p:spPr>
        <p:txBody>
          <a:bodyPr vert="horz" rtlCol="0" anchor="b" anchorCtr="0"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400" b="0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ТОКАРНЫЕ</a:t>
            </a:r>
            <a:r>
              <a:rPr kumimoji="0" lang="ru-RU" sz="4400" b="1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 РЕЗЦЫ</a:t>
            </a:r>
            <a:endParaRPr kumimoji="0" lang="ru-RU" sz="44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9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bright="10000" contrast="40000"/>
          </a:blip>
          <a:stretch>
            <a:fillRect/>
          </a:stretch>
        </p:blipFill>
        <p:spPr>
          <a:xfrm>
            <a:off x="-22517" y="887967"/>
            <a:ext cx="8737921" cy="5208033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500034" y="0"/>
            <a:ext cx="8229600" cy="942996"/>
          </a:xfrm>
        </p:spPr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Классификация резцов по способу крепления режущей части</a:t>
            </a:r>
            <a:endParaRPr lang="ru-RU" sz="2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10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285721" y="500042"/>
            <a:ext cx="3571900" cy="4285715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500034" y="0"/>
            <a:ext cx="8229600" cy="561956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Классификация резцов по назначению</a:t>
            </a:r>
            <a:endParaRPr lang="ru-RU" sz="2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pic>
        <p:nvPicPr>
          <p:cNvPr id="5" name="Рисунок 4" descr="11 .png"/>
          <p:cNvPicPr>
            <a:picLocks noChangeAspect="1"/>
          </p:cNvPicPr>
          <p:nvPr/>
        </p:nvPicPr>
        <p:blipFill>
          <a:blip r:embed="rId4" cstate="email">
            <a:lum bright="20000" contrast="40000"/>
          </a:blip>
          <a:stretch>
            <a:fillRect/>
          </a:stretch>
        </p:blipFill>
        <p:spPr>
          <a:xfrm>
            <a:off x="4929190" y="500042"/>
            <a:ext cx="3185239" cy="4357719"/>
          </a:xfrm>
          <a:prstGeom prst="rect">
            <a:avLst/>
          </a:prstGeom>
        </p:spPr>
      </p:pic>
      <p:sp>
        <p:nvSpPr>
          <p:cNvPr id="6" name="Прямоугольник 5"/>
          <p:cNvSpPr/>
          <p:nvPr/>
        </p:nvSpPr>
        <p:spPr>
          <a:xfrm>
            <a:off x="0" y="4857760"/>
            <a:ext cx="9144000" cy="181588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 работе на токарных станках наиболее часто используют </a:t>
            </a:r>
            <a:r>
              <a:rPr lang="ru-RU" sz="1600" dirty="0" smtClean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проходные прямые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, </a:t>
            </a:r>
            <a:r>
              <a:rPr lang="ru-RU" sz="1600" dirty="0" smtClean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проходные отогнутые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, </a:t>
            </a:r>
            <a:r>
              <a:rPr lang="ru-RU" sz="1600" dirty="0" smtClean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проходные упорные, отрезные</a:t>
            </a:r>
            <a:r>
              <a:rPr lang="en-US" sz="1600" dirty="0" smtClean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, </a:t>
            </a:r>
            <a:r>
              <a:rPr lang="ru-RU" sz="1600" dirty="0" smtClean="0">
                <a:effectLst>
                  <a:glow rad="63500">
                    <a:schemeClr val="accent2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прорезные и резьбовые резцы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 Проходные прямые резцы предназначены для обработки наружных поверхностей с продольной подачей. Проходной отогнутый резец наряду с обтачиванием с продольной подачей может применяться для подрезания </a:t>
            </a:r>
            <a:r>
              <a:rPr lang="ru-RU" sz="16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торцев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с поперечной подачей. Проходной упорный резец применяется для наружного обтачивания с подрезкой уступа под углом 90° к оси. Отрезной резец предназначен для отрезания частей заготовок и протачивания кольцевых канавок. 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12.png"/>
          <p:cNvPicPr>
            <a:picLocks noChangeAspect="1"/>
          </p:cNvPicPr>
          <p:nvPr/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528291" y="1214422"/>
            <a:ext cx="7123952" cy="5286388"/>
          </a:xfrm>
          <a:prstGeom prst="rect">
            <a:avLst/>
          </a:prstGeom>
        </p:spPr>
      </p:pic>
      <p:sp>
        <p:nvSpPr>
          <p:cNvPr id="5" name="Заголовок 2"/>
          <p:cNvSpPr txBox="1">
            <a:spLocks/>
          </p:cNvSpPr>
          <p:nvPr/>
        </p:nvSpPr>
        <p:spPr>
          <a:xfrm>
            <a:off x="357158" y="357166"/>
            <a:ext cx="8229600" cy="561956"/>
          </a:xfrm>
          <a:prstGeom prst="rect">
            <a:avLst/>
          </a:prstGeom>
          <a:ln w="6350" cap="rnd">
            <a:noFill/>
          </a:ln>
        </p:spPr>
        <p:txBody>
          <a:bodyPr vert="horz" rtlCol="0" anchor="b" anchorCtr="0"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Классификация резцов по назначению (продолжение)</a:t>
            </a:r>
            <a:endParaRPr kumimoji="0" lang="ru-RU" sz="24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28596" y="2714620"/>
            <a:ext cx="8229600" cy="1219200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ТОКАРНЫЕ СТАНКИ</a:t>
            </a:r>
            <a:b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</a:br>
            <a: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(Классификация)</a:t>
            </a:r>
            <a:endParaRPr lang="ru-RU" sz="4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Токарно-винторезный станок.jpg"/>
          <p:cNvPicPr>
            <a:picLocks noGrp="1" noChangeAspect="1"/>
          </p:cNvPicPr>
          <p:nvPr>
            <p:ph idx="1"/>
          </p:nvPr>
        </p:nvPicPr>
        <p:blipFill>
          <a:blip r:embed="rId3" cstate="email"/>
          <a:stretch>
            <a:fillRect/>
          </a:stretch>
        </p:blipFill>
        <p:spPr>
          <a:xfrm>
            <a:off x="357158" y="357166"/>
            <a:ext cx="2428892" cy="143131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Рисунок 4" descr="Винторезный высокой точности.gif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14678" y="285728"/>
            <a:ext cx="2409842" cy="1643074"/>
          </a:xfrm>
          <a:prstGeom prst="rect">
            <a:avLst/>
          </a:prstGeom>
        </p:spPr>
      </p:pic>
      <p:pic>
        <p:nvPicPr>
          <p:cNvPr id="6" name="Рисунок 5" descr="Лоботокарный.jpg"/>
          <p:cNvPicPr>
            <a:picLocks noChangeAspect="1"/>
          </p:cNvPicPr>
          <p:nvPr/>
        </p:nvPicPr>
        <p:blipFill>
          <a:blip r:embed="rId5" cstate="email"/>
          <a:stretch>
            <a:fillRect/>
          </a:stretch>
        </p:blipFill>
        <p:spPr>
          <a:xfrm>
            <a:off x="5786446" y="285728"/>
            <a:ext cx="2825785" cy="16637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Рисунок 6" descr="Комбинированные токарные станки.jpg"/>
          <p:cNvPicPr>
            <a:picLocks noChangeAspect="1"/>
          </p:cNvPicPr>
          <p:nvPr/>
        </p:nvPicPr>
        <p:blipFill>
          <a:blip r:embed="rId6" cstate="email"/>
          <a:stretch>
            <a:fillRect/>
          </a:stretch>
        </p:blipFill>
        <p:spPr>
          <a:xfrm>
            <a:off x="857224" y="2428868"/>
            <a:ext cx="2643206" cy="1747841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8" name="Рисунок 7" descr="Токарно-револьверный пруткоавый.jpg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929190" y="2428868"/>
            <a:ext cx="2857500" cy="1800225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9" name="Рисунок 8" descr="тяжёлые токарные.jpg"/>
          <p:cNvPicPr>
            <a:picLocks noChangeAspect="1"/>
          </p:cNvPicPr>
          <p:nvPr/>
        </p:nvPicPr>
        <p:blipFill>
          <a:blip r:embed="rId8" cstate="email"/>
          <a:stretch>
            <a:fillRect/>
          </a:stretch>
        </p:blipFill>
        <p:spPr>
          <a:xfrm>
            <a:off x="642910" y="4643446"/>
            <a:ext cx="3102864" cy="1652016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0" name="Рисунок 9" descr="Вальцетокарный.jpg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786314" y="4643446"/>
            <a:ext cx="3500462" cy="164307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1" name="TextBox 10"/>
          <p:cNvSpPr txBox="1"/>
          <p:nvPr/>
        </p:nvSpPr>
        <p:spPr>
          <a:xfrm>
            <a:off x="428596" y="1785926"/>
            <a:ext cx="228812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Токарно-винторезный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3357554" y="1785926"/>
            <a:ext cx="229691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Винторезный высокой</a:t>
            </a:r>
          </a:p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точности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6429388" y="1928802"/>
            <a:ext cx="158556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Лоботокарный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1214414" y="4286256"/>
            <a:ext cx="199522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Комбинированный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4786314" y="4286256"/>
            <a:ext cx="331090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Токарно-револьверный </a:t>
            </a:r>
            <a:r>
              <a:rPr lang="ru-RU" sz="1600" dirty="0" err="1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прутковы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1214414" y="6357958"/>
            <a:ext cx="1998176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Тяжёлый токарный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5715008" y="6357958"/>
            <a:ext cx="175753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Вальцетокарный</a:t>
            </a:r>
            <a:endParaRPr lang="ru-RU" sz="1600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714348" y="2500306"/>
            <a:ext cx="8229600" cy="1219200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Измерительные инструменты</a:t>
            </a:r>
            <a:endParaRPr lang="ru-RU" sz="4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ш1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500035" y="642918"/>
            <a:ext cx="3286147" cy="1504949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490518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3200" b="1" cap="all" spc="0" dirty="0" err="1" smtClean="0">
                <a:ln/>
                <a:solidFill>
                  <a:schemeClr val="accent1"/>
                </a:solidFill>
                <a:effectLst>
                  <a:outerShdw blurRad="38100" dist="38100" dir="2700000" algn="tl" rotWithShape="0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</a:rPr>
              <a:t>Штангенинструменты</a:t>
            </a:r>
            <a:endParaRPr lang="ru-RU" sz="3200" b="1" cap="all" spc="0" dirty="0">
              <a:ln/>
              <a:solidFill>
                <a:schemeClr val="accent1"/>
              </a:solidFill>
              <a:effectLst>
                <a:outerShdw blurRad="38100" dist="38100" dir="2700000" algn="tl" rotWithShape="0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pic>
        <p:nvPicPr>
          <p:cNvPr id="5" name="Рисунок 4" descr="ш2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4572000" y="714356"/>
            <a:ext cx="4090313" cy="1307374"/>
          </a:xfrm>
          <a:prstGeom prst="rect">
            <a:avLst/>
          </a:prstGeom>
        </p:spPr>
      </p:pic>
      <p:pic>
        <p:nvPicPr>
          <p:cNvPr id="6" name="Рисунок 5" descr="ш3.png"/>
          <p:cNvPicPr>
            <a:picLocks noChangeAspect="1"/>
          </p:cNvPicPr>
          <p:nvPr/>
        </p:nvPicPr>
        <p:blipFill>
          <a:blip r:embed="rId5" cstate="email">
            <a:lum contrast="40000"/>
          </a:blip>
          <a:stretch>
            <a:fillRect/>
          </a:stretch>
        </p:blipFill>
        <p:spPr>
          <a:xfrm>
            <a:off x="214282" y="2786058"/>
            <a:ext cx="4000496" cy="1629936"/>
          </a:xfrm>
          <a:prstGeom prst="rect">
            <a:avLst/>
          </a:prstGeom>
        </p:spPr>
      </p:pic>
      <p:pic>
        <p:nvPicPr>
          <p:cNvPr id="7" name="Рисунок 6" descr="ш4.png"/>
          <p:cNvPicPr>
            <a:picLocks noChangeAspect="1"/>
          </p:cNvPicPr>
          <p:nvPr/>
        </p:nvPicPr>
        <p:blipFill>
          <a:blip r:embed="rId6" cstate="email">
            <a:lum contrast="40000"/>
          </a:blip>
          <a:stretch>
            <a:fillRect/>
          </a:stretch>
        </p:blipFill>
        <p:spPr>
          <a:xfrm>
            <a:off x="4857752" y="2500306"/>
            <a:ext cx="3571868" cy="1722257"/>
          </a:xfrm>
          <a:prstGeom prst="rect">
            <a:avLst/>
          </a:prstGeom>
        </p:spPr>
      </p:pic>
      <p:pic>
        <p:nvPicPr>
          <p:cNvPr id="8" name="Рисунок 7" descr="ш5.png"/>
          <p:cNvPicPr>
            <a:picLocks noChangeAspect="1"/>
          </p:cNvPicPr>
          <p:nvPr/>
        </p:nvPicPr>
        <p:blipFill>
          <a:blip r:embed="rId7" cstate="email">
            <a:lum contrast="40000"/>
          </a:blip>
          <a:stretch>
            <a:fillRect/>
          </a:stretch>
        </p:blipFill>
        <p:spPr>
          <a:xfrm>
            <a:off x="1142976" y="4930032"/>
            <a:ext cx="3740423" cy="1927968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857224" y="2214554"/>
            <a:ext cx="234455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Штангенциркуль ШЦ-</a:t>
            </a:r>
            <a:r>
              <a:rPr lang="en-US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5572132" y="2143116"/>
            <a:ext cx="241508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Штангенциркуль ШЦ-</a:t>
            </a:r>
            <a:r>
              <a:rPr lang="en-US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II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857224" y="4429132"/>
            <a:ext cx="248561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Штангенциркуль ШЦ-</a:t>
            </a:r>
            <a:r>
              <a:rPr lang="en-US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III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5643570" y="4286256"/>
            <a:ext cx="212834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Штангенглубиномер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4786314" y="6286520"/>
            <a:ext cx="178048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16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Штангенрейсмас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ичс1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2285984" y="571480"/>
            <a:ext cx="4500594" cy="2350545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419080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0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Индикаторные измерительные инструменты</a:t>
            </a:r>
            <a:endParaRPr lang="ru-RU" sz="20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pic>
        <p:nvPicPr>
          <p:cNvPr id="5" name="Рисунок 4" descr="ичс2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0" y="3500438"/>
            <a:ext cx="3638171" cy="2643206"/>
          </a:xfrm>
          <a:prstGeom prst="rect">
            <a:avLst/>
          </a:prstGeom>
        </p:spPr>
      </p:pic>
      <p:pic>
        <p:nvPicPr>
          <p:cNvPr id="6" name="Рисунок 5" descr="ичс3.png"/>
          <p:cNvPicPr>
            <a:picLocks noChangeAspect="1"/>
          </p:cNvPicPr>
          <p:nvPr/>
        </p:nvPicPr>
        <p:blipFill>
          <a:blip r:embed="rId5" cstate="email">
            <a:lum contrast="40000"/>
          </a:blip>
          <a:stretch>
            <a:fillRect/>
          </a:stretch>
        </p:blipFill>
        <p:spPr>
          <a:xfrm>
            <a:off x="3500430" y="3357562"/>
            <a:ext cx="1931298" cy="2928096"/>
          </a:xfrm>
          <a:prstGeom prst="rect">
            <a:avLst/>
          </a:prstGeom>
        </p:spPr>
      </p:pic>
      <p:pic>
        <p:nvPicPr>
          <p:cNvPr id="7" name="Рисунок 6" descr="ичс4.png"/>
          <p:cNvPicPr>
            <a:picLocks noChangeAspect="1"/>
          </p:cNvPicPr>
          <p:nvPr/>
        </p:nvPicPr>
        <p:blipFill>
          <a:blip r:embed="rId6" cstate="email">
            <a:lum contrast="40000"/>
          </a:blip>
          <a:stretch>
            <a:fillRect/>
          </a:stretch>
        </p:blipFill>
        <p:spPr>
          <a:xfrm>
            <a:off x="5643570" y="3500438"/>
            <a:ext cx="3354889" cy="2714644"/>
          </a:xfrm>
          <a:prstGeom prst="rect">
            <a:avLst/>
          </a:prstGeom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мк1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214283" y="714357"/>
            <a:ext cx="4061648" cy="2000264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357158" y="142852"/>
            <a:ext cx="8229600" cy="500066"/>
          </a:xfrm>
        </p:spPr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0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Микрометрические измерительные инструменты</a:t>
            </a:r>
            <a:endParaRPr lang="ru-RU" sz="20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pic>
        <p:nvPicPr>
          <p:cNvPr id="5" name="Рисунок 4" descr="мк2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4357686" y="642918"/>
            <a:ext cx="4785546" cy="2379977"/>
          </a:xfrm>
          <a:prstGeom prst="rect">
            <a:avLst/>
          </a:prstGeom>
        </p:spPr>
      </p:pic>
      <p:pic>
        <p:nvPicPr>
          <p:cNvPr id="6" name="Рисунок 5" descr="мк3.png"/>
          <p:cNvPicPr>
            <a:picLocks noChangeAspect="1"/>
          </p:cNvPicPr>
          <p:nvPr/>
        </p:nvPicPr>
        <p:blipFill>
          <a:blip r:embed="rId5" cstate="email">
            <a:lum contrast="40000"/>
          </a:blip>
          <a:stretch>
            <a:fillRect/>
          </a:stretch>
        </p:blipFill>
        <p:spPr>
          <a:xfrm>
            <a:off x="428596" y="3429000"/>
            <a:ext cx="4267402" cy="3002532"/>
          </a:xfrm>
          <a:prstGeom prst="rect">
            <a:avLst/>
          </a:prstGeom>
        </p:spPr>
      </p:pic>
      <p:pic>
        <p:nvPicPr>
          <p:cNvPr id="7" name="Рисунок 6" descr="мк4.png"/>
          <p:cNvPicPr>
            <a:picLocks noChangeAspect="1"/>
          </p:cNvPicPr>
          <p:nvPr/>
        </p:nvPicPr>
        <p:blipFill>
          <a:blip r:embed="rId6" cstate="email">
            <a:lum contrast="40000"/>
          </a:blip>
          <a:stretch>
            <a:fillRect/>
          </a:stretch>
        </p:blipFill>
        <p:spPr>
          <a:xfrm>
            <a:off x="4643438" y="3357562"/>
            <a:ext cx="4194038" cy="2723782"/>
          </a:xfrm>
          <a:prstGeom prst="rect">
            <a:avLst/>
          </a:prstGeom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500034" y="3143248"/>
            <a:ext cx="8229600" cy="776270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Контроль </a:t>
            </a:r>
            <a:b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</a:br>
            <a:r>
              <a:rPr lang="ru-RU" sz="4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поверхностей </a:t>
            </a:r>
            <a:endParaRPr lang="ru-RU" sz="4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КП1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0" y="4286256"/>
            <a:ext cx="3571868" cy="1753073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571472" y="0"/>
            <a:ext cx="8229600" cy="419080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Контроль резьбовых поверхностей</a:t>
            </a:r>
            <a:endParaRPr lang="ru-RU" sz="2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pic>
        <p:nvPicPr>
          <p:cNvPr id="5" name="Рисунок 4" descr="КП2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3786182" y="4214818"/>
            <a:ext cx="5214974" cy="1762254"/>
          </a:xfrm>
          <a:prstGeom prst="rect">
            <a:avLst/>
          </a:prstGeom>
        </p:spPr>
      </p:pic>
      <p:pic>
        <p:nvPicPr>
          <p:cNvPr id="6" name="Рисунок 5" descr="КП3.png"/>
          <p:cNvPicPr>
            <a:picLocks noChangeAspect="1"/>
          </p:cNvPicPr>
          <p:nvPr/>
        </p:nvPicPr>
        <p:blipFill>
          <a:blip r:embed="rId5" cstate="email">
            <a:lum contrast="40000"/>
          </a:blip>
          <a:stretch>
            <a:fillRect/>
          </a:stretch>
        </p:blipFill>
        <p:spPr>
          <a:xfrm>
            <a:off x="5000628" y="642918"/>
            <a:ext cx="3728423" cy="2928934"/>
          </a:xfrm>
          <a:prstGeom prst="rect">
            <a:avLst/>
          </a:prstGeom>
        </p:spPr>
      </p:pic>
      <p:pic>
        <p:nvPicPr>
          <p:cNvPr id="7" name="Рисунок 6" descr="КП6.png"/>
          <p:cNvPicPr>
            <a:picLocks noChangeAspect="1"/>
          </p:cNvPicPr>
          <p:nvPr/>
        </p:nvPicPr>
        <p:blipFill>
          <a:blip r:embed="rId6" cstate="email">
            <a:lum contrast="40000"/>
          </a:blip>
          <a:stretch>
            <a:fillRect/>
          </a:stretch>
        </p:blipFill>
        <p:spPr>
          <a:xfrm>
            <a:off x="714348" y="500043"/>
            <a:ext cx="2977573" cy="3143271"/>
          </a:xfrm>
          <a:prstGeom prst="rect">
            <a:avLst/>
          </a:prstGeom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Содержимое 3" descr="КП4.png"/>
          <p:cNvPicPr>
            <a:picLocks noGrp="1" noChangeAspect="1"/>
          </p:cNvPicPr>
          <p:nvPr>
            <p:ph idx="1"/>
          </p:nvPr>
        </p:nvPicPr>
        <p:blipFill>
          <a:blip r:embed="rId3" cstate="email">
            <a:lum contrast="40000"/>
          </a:blip>
          <a:stretch>
            <a:fillRect/>
          </a:stretch>
        </p:blipFill>
        <p:spPr>
          <a:xfrm>
            <a:off x="214282" y="857232"/>
            <a:ext cx="5380980" cy="4429156"/>
          </a:xfrm>
        </p:spPr>
      </p:pic>
      <p:sp>
        <p:nvSpPr>
          <p:cNvPr id="3" name="Заголовок 2"/>
          <p:cNvSpPr>
            <a:spLocks noGrp="1"/>
          </p:cNvSpPr>
          <p:nvPr>
            <p:ph type="title"/>
          </p:nvPr>
        </p:nvSpPr>
        <p:spPr>
          <a:xfrm>
            <a:off x="500034" y="142852"/>
            <a:ext cx="8229600" cy="419080"/>
          </a:xfrm>
        </p:spPr>
        <p:txBody>
          <a:bodyPr>
            <a:no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sz="2400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Контроль конических поверхностей </a:t>
            </a:r>
            <a:endParaRPr lang="ru-RU" sz="2400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pic>
        <p:nvPicPr>
          <p:cNvPr id="5" name="Рисунок 4" descr="КП5.png"/>
          <p:cNvPicPr>
            <a:picLocks noChangeAspect="1"/>
          </p:cNvPicPr>
          <p:nvPr/>
        </p:nvPicPr>
        <p:blipFill>
          <a:blip r:embed="rId4" cstate="email">
            <a:lum contrast="40000"/>
          </a:blip>
          <a:stretch>
            <a:fillRect/>
          </a:stretch>
        </p:blipFill>
        <p:spPr>
          <a:xfrm>
            <a:off x="5786446" y="1000108"/>
            <a:ext cx="2823620" cy="1720100"/>
          </a:xfrm>
          <a:prstGeom prst="rect">
            <a:avLst/>
          </a:prstGeom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Содержимое 1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ru-RU" dirty="0" smtClean="0"/>
              <a:t>Фрезерование – обработка резанием металлов и неметаллических материалов, при которой режущий инструмент – фреза имеет вращательное движение, а обрабатываемая заготовка – поступательное. Применяется для обработки плоскостей, криволинейных поверхностей деталей, резьбовых поверхностей, зубьев зубчатых и червячных колес и т.д.</a:t>
            </a:r>
          </a:p>
          <a:p>
            <a:r>
              <a:rPr lang="ru-RU" dirty="0" smtClean="0"/>
              <a:t>В процессе фрезерования участвуют два объекта — фреза и заготовка. Заготовка — это будущая деталь.</a:t>
            </a:r>
          </a:p>
          <a:p>
            <a:endParaRPr lang="ru-RU" dirty="0" smtClean="0"/>
          </a:p>
          <a:p>
            <a:r>
              <a:rPr lang="ru-RU" dirty="0" smtClean="0"/>
              <a:t>Фреза и фрезерование изобретены в Германии и Австрии в 17-18 веке, так как фрезерование требовало прочной станины станка с точными подшипниками, а радиально-упорные подшипники изобрёл Леонардо да Винчи.</a:t>
            </a:r>
          </a:p>
          <a:p>
            <a:endParaRPr lang="ru-RU" dirty="0" smtClean="0"/>
          </a:p>
          <a:p>
            <a:r>
              <a:rPr lang="ru-RU" dirty="0" smtClean="0"/>
              <a:t>Официальным изобретателем фрезерного станка является англичанин Уитни который получил патент на такой станок в 1818 г.</a:t>
            </a:r>
            <a:endParaRPr lang="ru-RU" dirty="0"/>
          </a:p>
        </p:txBody>
      </p:sp>
      <p:sp>
        <p:nvSpPr>
          <p:cNvPr id="4" name="Заголовок 2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584"/>
          </a:xfrm>
          <a:noFill/>
          <a:ln>
            <a:noFill/>
          </a:ln>
        </p:spPr>
        <p:txBody>
          <a:bodyPr>
            <a:normAutofit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algn="ctr"/>
            <a:r>
              <a:rPr lang="ru-RU" b="1" cap="all" spc="0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Фрезерование</a:t>
            </a:r>
            <a:endParaRPr lang="ru-RU" b="1" cap="all" spc="0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6" name="Содержимое 1"/>
          <p:cNvSpPr txBox="1">
            <a:spLocks/>
          </p:cNvSpPr>
          <p:nvPr/>
        </p:nvSpPr>
        <p:spPr>
          <a:xfrm>
            <a:off x="457200" y="1524000"/>
            <a:ext cx="8229600" cy="4833958"/>
          </a:xfrm>
          <a:prstGeom prst="rect">
            <a:avLst/>
          </a:prstGeom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anchor="ctr">
            <a:noAutofit/>
          </a:bodyPr>
          <a:lstStyle/>
          <a:p>
            <a:pPr marL="274320" lvl="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sz="20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Фрезерование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– обработка резанием металлов и неметаллических материалов, при которой режущий инструмент – фреза имеет вращательное движение, а обрабатываемая заготовка – поступательное. </a:t>
            </a:r>
          </a:p>
          <a:p>
            <a:pPr marL="274320" lvl="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Применяется для обработки плоскостей, криволинейных поверхностей деталей, резьбовых поверхностей, зубьев зубчатых и червячных колес и т.д.</a:t>
            </a:r>
          </a:p>
          <a:p>
            <a:pPr marL="274320" lvl="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 процессе фрезерования участвуют два объекта — фреза и заготовка. Заготовка — это будущая деталь.</a:t>
            </a:r>
          </a:p>
          <a:p>
            <a:pPr marL="274320" lvl="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Фреза и фрезерование изобретены в Германии и Австрии в 17-18 веке.</a:t>
            </a:r>
          </a:p>
          <a:p>
            <a:pPr marL="274320" lvl="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Официальным изобретателем фрезерного станка является англичанин Уитни который получил патент на фрезерный станок в 1818 г.</a:t>
            </a:r>
            <a:endParaRPr kumimoji="0" lang="ru-RU" b="0" i="0" u="none" strike="noStrike" kern="1200" cap="none" spc="0" normalizeH="0" baseline="0" noProof="0" dirty="0">
              <a:ln>
                <a:noFill/>
              </a:ln>
              <a:solidFill>
                <a:schemeClr val="l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 descr="C:\Users\QwertY\Desktop\Новая папка\Безымянный.jpg"/>
          <p:cNvPicPr>
            <a:picLocks noChangeAspect="1" noChangeArrowheads="1"/>
          </p:cNvPicPr>
          <p:nvPr/>
        </p:nvPicPr>
        <p:blipFill>
          <a:blip r:embed="rId3" cstate="email">
            <a:lum contrast="20000"/>
          </a:blip>
          <a:srcRect/>
          <a:stretch>
            <a:fillRect/>
          </a:stretch>
        </p:blipFill>
        <p:spPr bwMode="auto">
          <a:xfrm>
            <a:off x="500034" y="2214554"/>
            <a:ext cx="8152786" cy="404505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9" name="TextBox 8"/>
          <p:cNvSpPr txBox="1"/>
          <p:nvPr/>
        </p:nvSpPr>
        <p:spPr>
          <a:xfrm>
            <a:off x="1071538" y="285728"/>
            <a:ext cx="7143800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Фреза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— режущий многолезвийный инструмент в виде тела вращения с зубьями.</a:t>
            </a:r>
            <a:endParaRPr lang="en-US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Классификация фрезерования может происходить по разному:</a:t>
            </a:r>
            <a:endParaRPr lang="en-US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-по направлению движения</a:t>
            </a: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-по расположению шпинделя станка</a:t>
            </a: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-по типу фрезы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28596" y="285728"/>
            <a:ext cx="8429684" cy="1785950"/>
          </a:xfrm>
        </p:spPr>
        <p:txBody>
          <a:bodyPr>
            <a:noAutofit/>
          </a:bodyPr>
          <a:lstStyle/>
          <a:p>
            <a:r>
              <a:rPr lang="ru-RU" sz="2000" b="1" dirty="0" smtClean="0">
                <a:solidFill>
                  <a:schemeClr val="tx1"/>
                </a:solidFill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Фрезы</a:t>
            </a:r>
            <a:r>
              <a:rPr lang="ru-RU" sz="1800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имеют остроконечную или </a:t>
            </a:r>
            <a:r>
              <a:rPr lang="ru-RU" sz="1800" dirty="0" err="1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затылованную</a:t>
            </a:r>
            <a:r>
              <a:rPr lang="ru-RU" sz="1800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форму зуба. У фрез с остроконечными зубьями передняя и задняя поверхности плоские. У фрез с </a:t>
            </a:r>
            <a:r>
              <a:rPr lang="ru-RU" sz="1800" dirty="0" err="1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затылованными</a:t>
            </a:r>
            <a:r>
              <a:rPr lang="ru-RU" sz="1800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зубьями передняя поверхность плоская, а задняя выполнена по спирали Архимеда; при переточке по передней поверхности профиль зуба фрезы сохраняется.</a:t>
            </a:r>
            <a:endParaRPr lang="ru-RU" sz="1800" dirty="0"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/>
          <a:srcRect t="-3433"/>
          <a:stretch>
            <a:fillRect/>
          </a:stretch>
        </p:blipFill>
        <p:spPr bwMode="auto">
          <a:xfrm>
            <a:off x="571472" y="2071678"/>
            <a:ext cx="7934325" cy="430530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 descr="C:\Users\QwertY\Desktop\Безымянный.jpg"/>
          <p:cNvPicPr>
            <a:picLocks noChangeAspect="1" noChangeArrowheads="1"/>
          </p:cNvPicPr>
          <p:nvPr/>
        </p:nvPicPr>
        <p:blipFill>
          <a:blip r:embed="rId3" cstate="email"/>
          <a:stretch>
            <a:fillRect/>
          </a:stretch>
        </p:blipFill>
        <p:spPr bwMode="auto">
          <a:xfrm>
            <a:off x="428596" y="649865"/>
            <a:ext cx="5198223" cy="548701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9" name="Прямоугольник 8"/>
          <p:cNvSpPr/>
          <p:nvPr/>
        </p:nvSpPr>
        <p:spPr>
          <a:xfrm>
            <a:off x="5286380" y="785794"/>
            <a:ext cx="3500462" cy="5286412"/>
          </a:xfrm>
          <a:prstGeom prst="rect">
            <a:avLst/>
          </a:prstGeom>
        </p:spPr>
        <p:txBody>
          <a:bodyPr wrap="square">
            <a:noAutofit/>
          </a:bodyPr>
          <a:lstStyle/>
          <a:p>
            <a:pPr marL="27432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	</a:t>
            </a:r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Цилиндрические фрезы </a:t>
            </a:r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применяются на горизонтально-фрезерных станках при обработке плоскостей. Эти фрезы могут быть с прямыми и винтовыми зубьями. </a:t>
            </a:r>
          </a:p>
          <a:p>
            <a:pPr marL="274320" indent="-274320">
              <a:spcBef>
                <a:spcPts val="600"/>
              </a:spcBef>
              <a:buClr>
                <a:schemeClr val="accent2"/>
              </a:buClr>
              <a:buSzPct val="85000"/>
            </a:pPr>
            <a:endParaRPr lang="ru-RU" sz="2000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marL="274320" indent="-274320">
              <a:spcBef>
                <a:spcPts val="600"/>
              </a:spcBef>
              <a:buClr>
                <a:schemeClr val="accent2"/>
              </a:buClr>
              <a:buSzPct val="85000"/>
            </a:pPr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	Их изготавливают из быстрорежущей стали, а также оснащают твердосплавными пластинками.</a:t>
            </a:r>
            <a:endParaRPr lang="ru-RU" sz="20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5" name="Picture 3" descr="C:\Users\QwertY\Desktop\Новая папка\ST835871.jpg"/>
          <p:cNvPicPr>
            <a:picLocks noChangeAspect="1" noChangeArrowheads="1"/>
          </p:cNvPicPr>
          <p:nvPr/>
        </p:nvPicPr>
        <p:blipFill>
          <a:blip r:embed="rId3" cstate="email">
            <a:lum bright="10000" contrast="40000"/>
          </a:blip>
          <a:stretch>
            <a:fillRect/>
          </a:stretch>
        </p:blipFill>
        <p:spPr bwMode="auto">
          <a:xfrm>
            <a:off x="563774" y="357166"/>
            <a:ext cx="4658866" cy="356493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TextBox 3"/>
          <p:cNvSpPr txBox="1"/>
          <p:nvPr/>
        </p:nvSpPr>
        <p:spPr>
          <a:xfrm>
            <a:off x="5143504" y="928670"/>
            <a:ext cx="3786214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Дисковые фрезы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пазовые, двух- и трехсторонние  используются при фрезеровании пазов и канавок. </a:t>
            </a:r>
          </a:p>
          <a:p>
            <a:endParaRPr lang="ru-RU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Пазовые дисковые фрезы имеют зубья только на цилиндрической поверхности 'и предназначены для обработки относительно неглубоких пазов.</a:t>
            </a:r>
          </a:p>
          <a:p>
            <a:endParaRPr lang="ru-RU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Двухсторонние и трехсторонние фрезы имеют зубья, расположенные не только на цилиндрической поверхности, но и на одном или обоих торцах.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00034" y="3961866"/>
            <a:ext cx="4786346" cy="258872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500034" y="357166"/>
            <a:ext cx="4857752" cy="594688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Прямоугольник 2"/>
          <p:cNvSpPr/>
          <p:nvPr/>
        </p:nvSpPr>
        <p:spPr>
          <a:xfrm>
            <a:off x="5286348" y="928670"/>
            <a:ext cx="3643370" cy="52322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Концевые фрезы 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применяются для обработки глубоких пазов в корпусных деталях контурных выемок, уступов, взаимно перпендикулярных плоскостей.</a:t>
            </a: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Такие фрезы, как правило, изготовляются с винтовыми или наклонными зубьями. Модульные фрезы предназначены для обработки зубьев колес в ​индивидуальном производстве методом копирования. Различают два типа ​модульных фасонных фрез: дисковые и пальцевые.</a:t>
            </a:r>
          </a:p>
          <a:p>
            <a:endParaRPr lang="ru-RU" dirty="0" smtClean="0"/>
          </a:p>
          <a:p>
            <a:r>
              <a:rPr lang="ru-RU" dirty="0" smtClean="0"/>
              <a:t> </a:t>
            </a:r>
            <a:endParaRPr lang="ru-RU" dirty="0"/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785786" y="2143116"/>
            <a:ext cx="7429552" cy="410613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Прямоугольник 3"/>
          <p:cNvSpPr/>
          <p:nvPr/>
        </p:nvSpPr>
        <p:spPr>
          <a:xfrm>
            <a:off x="928662" y="428604"/>
            <a:ext cx="7286676" cy="169277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Фреза торцевая </a:t>
            </a:r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предназначена для обработки плоских поверхностей. Ось </a:t>
            </a:r>
            <a:r>
              <a:rPr lang="ru-RU" sz="2000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врыщения</a:t>
            </a:r>
            <a:r>
              <a:rPr lang="ru-RU" sz="20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устанавливается перпендикулярно обрабатываемой плоскости детали. При вращении зубья торцевой фрезы по очереди вступают в контакт с материалом.</a:t>
            </a:r>
            <a:endParaRPr lang="ru-RU" sz="20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571472" y="3297068"/>
            <a:ext cx="3500462" cy="323232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4"/>
          <a:srcRect l="14063" t="6250" r="17968" b="6249"/>
          <a:stretch>
            <a:fillRect/>
          </a:stretch>
        </p:blipFill>
        <p:spPr bwMode="auto">
          <a:xfrm>
            <a:off x="4357686" y="500040"/>
            <a:ext cx="4214842" cy="344873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Прямоугольник 3"/>
          <p:cNvSpPr/>
          <p:nvPr/>
        </p:nvSpPr>
        <p:spPr>
          <a:xfrm>
            <a:off x="500034" y="428604"/>
            <a:ext cx="4143404" cy="29546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Червячные фрезы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являются наиболее распространенным зуборезным инструментом и применяются для чернового и чистового </a:t>
            </a:r>
            <a:r>
              <a:rPr lang="ru-RU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зубонарезания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.</a:t>
            </a: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Как показывает опыт заводов тяжелого машиностроения, червячные фрезы с приварными зубьями оказываются проще в изготовлении.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4071934" y="4500570"/>
            <a:ext cx="450056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 smtClean="0"/>
              <a:t>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На некоторых предприятиях крупные червячные фрезы выполняются литыми из быстрорежущей стали.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1" name="Picture 3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357158" y="214290"/>
            <a:ext cx="4500593" cy="329609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Прямоугольник 3"/>
          <p:cNvSpPr/>
          <p:nvPr/>
        </p:nvSpPr>
        <p:spPr>
          <a:xfrm>
            <a:off x="4786314" y="428604"/>
            <a:ext cx="3857652" cy="295465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Угловые фрезы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используются при фрезеровании угловых пазов и наклонных плоскостей. Угловые фрезы находят широкое применение в инструментальном производстве для фрезерования стружечных канавок различных инструментов. </a:t>
            </a:r>
            <a:r>
              <a:rPr lang="ru-RU" dirty="0" err="1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Двухугловые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фрезы работают более плавно.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7173" name="Picture 5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57158" y="3500438"/>
            <a:ext cx="8215370" cy="3075957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428596" y="3071810"/>
            <a:ext cx="5072098" cy="334077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Прямоугольник 2"/>
          <p:cNvSpPr/>
          <p:nvPr/>
        </p:nvSpPr>
        <p:spPr>
          <a:xfrm>
            <a:off x="428596" y="357166"/>
            <a:ext cx="5143536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Фасонные фрезы</a:t>
            </a:r>
            <a:r>
              <a:rPr lang="ru-RU" sz="24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</a:t>
            </a:r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- это фрезы с фасонной режущей кромкой. Они используются на любом фрезерном станке, сравнительно легко обрабатывая сложные поверхности с высокой степенью точности и чистоты. В ряде случаев, фасонная фреза является единственным инструментом, которым можно обработать сложный профиль изделия.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8196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857884" y="428604"/>
            <a:ext cx="2886298" cy="320531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Прямоугольник 5"/>
          <p:cNvSpPr/>
          <p:nvPr/>
        </p:nvSpPr>
        <p:spPr>
          <a:xfrm>
            <a:off x="5500694" y="4071942"/>
            <a:ext cx="3429024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Наибольшее распространение получили фасонные фрезы при обработке винтовых и цилиндрических поверхностей.</a:t>
            </a:r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1" name="Picture 3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357158" y="1643050"/>
            <a:ext cx="4290506" cy="185738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2292" name="Picture 4"/>
          <p:cNvPicPr>
            <a:picLocks noChangeAspect="1" noChangeArrowheads="1"/>
          </p:cNvPicPr>
          <p:nvPr/>
        </p:nvPicPr>
        <p:blipFill>
          <a:blip r:embed="rId4" cstate="email"/>
          <a:srcRect/>
          <a:stretch>
            <a:fillRect/>
          </a:stretch>
        </p:blipFill>
        <p:spPr bwMode="auto">
          <a:xfrm>
            <a:off x="714348" y="3714752"/>
            <a:ext cx="3071834" cy="271044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2294" name="Picture 6"/>
          <p:cNvPicPr>
            <a:picLocks noChangeAspect="1" noChangeArrowheads="1"/>
          </p:cNvPicPr>
          <p:nvPr/>
        </p:nvPicPr>
        <p:blipFill>
          <a:blip r:embed="rId5" cstate="email"/>
          <a:srcRect/>
          <a:stretch>
            <a:fillRect/>
          </a:stretch>
        </p:blipFill>
        <p:spPr bwMode="auto">
          <a:xfrm>
            <a:off x="5072066" y="1428736"/>
            <a:ext cx="3687978" cy="265171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2295" name="Picture 7"/>
          <p:cNvPicPr>
            <a:picLocks noChangeAspect="1" noChangeArrowheads="1"/>
          </p:cNvPicPr>
          <p:nvPr/>
        </p:nvPicPr>
        <p:blipFill>
          <a:blip r:embed="rId6" cstate="email"/>
          <a:srcRect/>
          <a:stretch>
            <a:fillRect/>
          </a:stretch>
        </p:blipFill>
        <p:spPr bwMode="auto">
          <a:xfrm>
            <a:off x="4357686" y="4143380"/>
            <a:ext cx="4000528" cy="230638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8" name="Заголовок 2"/>
          <p:cNvSpPr txBox="1">
            <a:spLocks/>
          </p:cNvSpPr>
          <p:nvPr/>
        </p:nvSpPr>
        <p:spPr>
          <a:xfrm>
            <a:off x="457200" y="152400"/>
            <a:ext cx="8229600" cy="1419212"/>
          </a:xfrm>
          <a:prstGeom prst="rect">
            <a:avLst/>
          </a:prstGeom>
          <a:noFill/>
          <a:ln>
            <a:noFill/>
          </a:ln>
        </p:spPr>
        <p:txBody>
          <a:bodyPr>
            <a:normAutofit fontScale="97500"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lvl="0" algn="ctr">
              <a:spcBef>
                <a:spcPct val="0"/>
              </a:spcBef>
            </a:pPr>
            <a:r>
              <a:rPr lang="ru-RU" sz="4200" b="1" cap="all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latin typeface="+mj-lt"/>
                <a:ea typeface="+mj-ea"/>
                <a:cs typeface="+mj-cs"/>
              </a:rPr>
              <a:t>Фрезерование концевой фрезой</a:t>
            </a:r>
            <a:endParaRPr kumimoji="0" lang="ru-RU" sz="42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9" name="Заголовок 2"/>
          <p:cNvSpPr txBox="1">
            <a:spLocks/>
          </p:cNvSpPr>
          <p:nvPr/>
        </p:nvSpPr>
        <p:spPr>
          <a:xfrm>
            <a:off x="609600" y="304800"/>
            <a:ext cx="8229600" cy="1419212"/>
          </a:xfrm>
          <a:prstGeom prst="rect">
            <a:avLst/>
          </a:prstGeom>
          <a:noFill/>
          <a:ln>
            <a:noFill/>
          </a:ln>
        </p:spPr>
        <p:txBody>
          <a:bodyPr>
            <a:normAutofit fontScale="97500"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42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2"/>
          <p:cNvSpPr txBox="1">
            <a:spLocks/>
          </p:cNvSpPr>
          <p:nvPr/>
        </p:nvSpPr>
        <p:spPr>
          <a:xfrm>
            <a:off x="457200" y="152400"/>
            <a:ext cx="8229600" cy="1419212"/>
          </a:xfrm>
          <a:prstGeom prst="rect">
            <a:avLst/>
          </a:prstGeom>
          <a:noFill/>
          <a:ln>
            <a:noFill/>
          </a:ln>
        </p:spPr>
        <p:txBody>
          <a:bodyPr>
            <a:normAutofit fontScale="97500"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200" b="1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Типы </a:t>
            </a:r>
            <a:r>
              <a:rPr kumimoji="0" lang="ru-RU" sz="4200" b="1" i="0" u="none" strike="noStrike" kern="1200" cap="all" spc="0" normalizeH="0" baseline="0" noProof="0" dirty="0" err="1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ФрезерНых</a:t>
            </a:r>
            <a:r>
              <a:rPr kumimoji="0" lang="ru-RU" sz="4200" b="1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 </a:t>
            </a:r>
            <a:endParaRPr kumimoji="0" lang="ru-RU" sz="4200" b="1" i="0" u="none" strike="noStrike" kern="1200" cap="all" spc="0" normalizeH="0" baseline="0" noProof="0" dirty="0" smtClean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200" b="1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Станков</a:t>
            </a:r>
            <a:endParaRPr kumimoji="0" lang="ru-RU" sz="42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pic>
        <p:nvPicPr>
          <p:cNvPr id="9222" name="Picture 6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85720" y="1714488"/>
            <a:ext cx="8582025" cy="447675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4500562" y="428604"/>
            <a:ext cx="4429156" cy="601544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Заголовок 2"/>
          <p:cNvSpPr txBox="1">
            <a:spLocks/>
          </p:cNvSpPr>
          <p:nvPr/>
        </p:nvSpPr>
        <p:spPr>
          <a:xfrm>
            <a:off x="0" y="428604"/>
            <a:ext cx="4786346" cy="2428892"/>
          </a:xfrm>
          <a:prstGeom prst="rect">
            <a:avLst/>
          </a:prstGeom>
          <a:noFill/>
          <a:ln>
            <a:noFill/>
          </a:ln>
        </p:spPr>
        <p:txBody>
          <a:bodyPr>
            <a:normAutofit fontScale="90000" lnSpcReduction="20000"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4200" b="1" cap="all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latin typeface="+mj-lt"/>
                <a:ea typeface="+mj-ea"/>
                <a:cs typeface="+mj-cs"/>
              </a:rPr>
              <a:t>Общий вид горизонтально-фрезерного консольного станка </a:t>
            </a:r>
            <a:endParaRPr kumimoji="0" lang="ru-RU" sz="42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357158" y="2786058"/>
            <a:ext cx="4214842" cy="31393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Станок предназначен для выполнения разнообразных фрезерных работ цилиндрическими, торцевыми, концевыми, фасонными и другими фрезами.</a:t>
            </a:r>
          </a:p>
          <a:p>
            <a:endParaRPr lang="ru-RU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r>
              <a:rPr lang="ru-RU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Применяются в условиях единичного, мелкосерийного и серийного производства.</a:t>
            </a:r>
          </a:p>
          <a:p>
            <a:endParaRPr lang="ru-RU" dirty="0" smtClean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endParaRPr lang="ru-RU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7" name="Picture 3"/>
          <p:cNvPicPr>
            <a:picLocks noChangeAspect="1" noChangeArrowheads="1"/>
          </p:cNvPicPr>
          <p:nvPr/>
        </p:nvPicPr>
        <p:blipFill>
          <a:blip r:embed="rId3" cstate="email"/>
          <a:srcRect/>
          <a:stretch>
            <a:fillRect/>
          </a:stretch>
        </p:blipFill>
        <p:spPr bwMode="auto">
          <a:xfrm>
            <a:off x="500035" y="785794"/>
            <a:ext cx="2701078" cy="285752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268" name="Picture 4"/>
          <p:cNvPicPr>
            <a:picLocks noChangeAspect="1" noChangeArrowheads="1"/>
          </p:cNvPicPr>
          <p:nvPr/>
        </p:nvPicPr>
        <p:blipFill>
          <a:blip r:embed="rId4" cstate="email"/>
          <a:srcRect/>
          <a:stretch>
            <a:fillRect/>
          </a:stretch>
        </p:blipFill>
        <p:spPr bwMode="auto">
          <a:xfrm>
            <a:off x="6000760" y="714356"/>
            <a:ext cx="2778819" cy="3071834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271" name="Picture 7"/>
          <p:cNvPicPr>
            <a:picLocks noChangeAspect="1" noChangeArrowheads="1"/>
          </p:cNvPicPr>
          <p:nvPr/>
        </p:nvPicPr>
        <p:blipFill>
          <a:blip r:embed="rId5" cstate="email"/>
          <a:srcRect/>
          <a:stretch>
            <a:fillRect/>
          </a:stretch>
        </p:blipFill>
        <p:spPr bwMode="auto">
          <a:xfrm>
            <a:off x="428596" y="4042176"/>
            <a:ext cx="3429024" cy="242889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9" name="Заголовок 2"/>
          <p:cNvSpPr txBox="1">
            <a:spLocks/>
          </p:cNvSpPr>
          <p:nvPr/>
        </p:nvSpPr>
        <p:spPr>
          <a:xfrm>
            <a:off x="457200" y="152400"/>
            <a:ext cx="8229600" cy="1419212"/>
          </a:xfrm>
          <a:prstGeom prst="rect">
            <a:avLst/>
          </a:prstGeom>
          <a:noFill/>
          <a:ln>
            <a:noFill/>
          </a:ln>
        </p:spPr>
        <p:txBody>
          <a:bodyPr>
            <a:normAutofit fontScale="97500"/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4200" b="1" i="0" u="none" strike="noStrike" kern="1200" cap="all" spc="0" normalizeH="0" baseline="0" noProof="0" dirty="0" smtClean="0">
                <a:ln/>
                <a:solidFill>
                  <a:schemeClr val="accent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  <a:reflection blurRad="10000" stA="55000" endPos="48000" dist="500" dir="5400000" sy="-100000" algn="bl" rotWithShape="0"/>
                </a:effectLst>
                <a:uLnTx/>
                <a:uFillTx/>
                <a:latin typeface="+mj-lt"/>
                <a:ea typeface="+mj-ea"/>
                <a:cs typeface="+mj-cs"/>
              </a:rPr>
              <a:t>Шлифовальные круги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4200" b="1" i="0" u="none" strike="noStrike" kern="1200" cap="all" spc="0" normalizeH="0" baseline="0" noProof="0" dirty="0">
              <a:ln/>
              <a:solidFill>
                <a:schemeClr val="accent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  <a:reflection blurRad="10000" stA="55000" endPos="48000" dist="500" dir="5400000" sy="-100000" algn="bl" rotWithShape="0"/>
              </a:effectLst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3071802" y="857232"/>
            <a:ext cx="3000396" cy="23391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Шлифовальные круги </a:t>
            </a: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применяются во многих областях машиностроения и ​строительства и незаменимы для шлифования и обдирки деталей и изделий ​из металла, камня а также для заточки режущего инструмента.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1" name="Прямоугольник 10"/>
          <p:cNvSpPr/>
          <p:nvPr/>
        </p:nvSpPr>
        <p:spPr>
          <a:xfrm>
            <a:off x="285720" y="3714752"/>
            <a:ext cx="8715436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Специальные прерывистые круги для шлифования многогранных пластин</a:t>
            </a:r>
            <a:endParaRPr lang="ru-RU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2" name="Прямоугольник 11"/>
          <p:cNvSpPr/>
          <p:nvPr/>
        </p:nvSpPr>
        <p:spPr>
          <a:xfrm>
            <a:off x="3929058" y="4214818"/>
            <a:ext cx="5000628" cy="20928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600" b="1" dirty="0" smtClean="0">
                <a:effectLst>
                  <a:glow rad="228600">
                    <a:schemeClr val="accent6">
                      <a:satMod val="175000"/>
                      <a:alpha val="40000"/>
                    </a:schemeClr>
                  </a:glow>
                  <a:outerShdw blurRad="330200" dist="38100" dir="2700000" algn="tl">
                    <a:srgbClr val="000000"/>
                  </a:outerShdw>
                </a:effectLst>
              </a:rPr>
              <a:t>Преимущества прерывистого шлифования:</a:t>
            </a:r>
          </a:p>
          <a:p>
            <a:pPr>
              <a:buFont typeface="Arial" pitchFamily="34" charset="0"/>
              <a:buChar char="•"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уменьшаются силы резания; </a:t>
            </a:r>
          </a:p>
          <a:p>
            <a:pPr>
              <a:buFont typeface="Arial" pitchFamily="34" charset="0"/>
              <a:buChar char="•"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отходы производства не обволакивают алмазные зерна и не забивают поры на рабочей поверхности круга</a:t>
            </a:r>
          </a:p>
          <a:p>
            <a:pPr>
              <a:buFont typeface="Arial" pitchFamily="34" charset="0"/>
              <a:buChar char="•"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обеспечивается свободный выход стружки из зоны контакта с деталью; </a:t>
            </a:r>
          </a:p>
          <a:p>
            <a:pPr>
              <a:buFont typeface="Arial" pitchFamily="34" charset="0"/>
              <a:buChar char="•"/>
            </a:pPr>
            <a:r>
              <a:rPr lang="ru-RU" sz="16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 улучшаются условия для отвода теплоты.</a:t>
            </a:r>
            <a:endParaRPr lang="ru-RU" sz="16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</p:cSld>
  <p:clrMapOvr>
    <a:masterClrMapping/>
  </p:clrMapOvr>
  <p:transition>
    <p:fade thruBlk="1"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Бумажная">
  <a:themeElements>
    <a:clrScheme name="Бумажная">
      <a:dk1>
        <a:sysClr val="windowText" lastClr="000000"/>
      </a:dk1>
      <a:lt1>
        <a:sysClr val="window" lastClr="F4F4F4"/>
      </a:lt1>
      <a:dk2>
        <a:srgbClr val="444D26"/>
      </a:dk2>
      <a:lt2>
        <a:srgbClr val="FEFAC9"/>
      </a:lt2>
      <a:accent1>
        <a:srgbClr val="A5B592"/>
      </a:accent1>
      <a:accent2>
        <a:srgbClr val="F3A447"/>
      </a:accent2>
      <a:accent3>
        <a:srgbClr val="E7BC29"/>
      </a:accent3>
      <a:accent4>
        <a:srgbClr val="D092A7"/>
      </a:accent4>
      <a:accent5>
        <a:srgbClr val="9C85C0"/>
      </a:accent5>
      <a:accent6>
        <a:srgbClr val="809EC2"/>
      </a:accent6>
      <a:hlink>
        <a:srgbClr val="8E58B6"/>
      </a:hlink>
      <a:folHlink>
        <a:srgbClr val="7F6F6F"/>
      </a:folHlink>
    </a:clrScheme>
    <a:fontScheme name="Бумажная">
      <a:majorFont>
        <a:latin typeface="Constantia"/>
        <a:ea typeface=""/>
        <a:cs typeface=""/>
        <a:font script="Jpan" typeface="HG明朝E"/>
        <a:font script="Hang" typeface="궁서"/>
        <a:font script="Hans" typeface="华文新魏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onstantia"/>
        <a:ea typeface=""/>
        <a:cs typeface=""/>
        <a:font script="Jpan" typeface="HG明朝E"/>
        <a:font script="Hang" typeface="궁서"/>
        <a:font script="Hans" typeface="华文新魏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Бумажная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63000"/>
                <a:tint val="82000"/>
              </a:schemeClr>
              <a:schemeClr val="phClr">
                <a:tint val="10000"/>
                <a:satMod val="400000"/>
              </a:schemeClr>
            </a:duotone>
          </a:blip>
          <a:tile tx="0" ty="0" sx="40000" sy="40000" flip="none" algn="tl"/>
        </a:blipFill>
        <a:blipFill>
          <a:blip xmlns:r="http://schemas.openxmlformats.org/officeDocument/2006/relationships" r:embed="rId1">
            <a:duotone>
              <a:schemeClr val="phClr">
                <a:shade val="40000"/>
              </a:schemeClr>
              <a:schemeClr val="phClr">
                <a:tint val="42000"/>
              </a:schemeClr>
            </a:duotone>
          </a:blip>
          <a:tile tx="0" ty="0" sx="40000" sy="40000" flip="none" algn="tl"/>
        </a:blipFill>
      </a:fillStyleLst>
      <a:lnStyleLst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  <a:ln w="635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95000" rotWithShape="0">
              <a:srgbClr val="000000">
                <a:alpha val="50000"/>
              </a:srgbClr>
            </a:outerShdw>
            <a:softEdge rad="12700"/>
          </a:effectLst>
        </a:effectStyle>
        <a:effectStyle>
          <a:effectLst>
            <a:outerShdw blurRad="95000" rotWithShape="0">
              <a:srgbClr val="000000">
                <a:alpha val="50000"/>
              </a:srgbClr>
            </a:outerShdw>
            <a:softEdge rad="12700"/>
          </a:effectLst>
        </a:effectStyle>
        <a:effectStyle>
          <a:effectLst>
            <a:outerShdw blurRad="95000" algn="tl" rotWithShape="0">
              <a:srgbClr val="000000">
                <a:alpha val="50000"/>
              </a:srgbClr>
            </a:outerShdw>
          </a:effectLst>
          <a:scene3d>
            <a:camera prst="orthographicFront"/>
            <a:lightRig rig="soft" dir="t">
              <a:rot lat="0" lon="0" rev="18000000"/>
            </a:lightRig>
          </a:scene3d>
          <a:sp3d prstMaterial="dkEdge">
            <a:bevelT w="73660" h="44450" prst="riblet"/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55000"/>
                <a:alpha val="20000"/>
              </a:schemeClr>
              <a:schemeClr val="phClr">
                <a:tint val="40000"/>
                <a:shade val="90000"/>
                <a:satMod val="60000"/>
                <a:alpha val="20000"/>
              </a:schemeClr>
            </a:duotone>
          </a:blip>
          <a:tile tx="0" ty="0" sx="58000" sy="38000" flip="none" algn="tl"/>
        </a:blipFill>
        <a:blipFill>
          <a:blip xmlns:r="http://schemas.openxmlformats.org/officeDocument/2006/relationships" r:embed="rId2">
            <a:duotone>
              <a:schemeClr val="phClr">
                <a:shade val="12000"/>
                <a:satMod val="240000"/>
              </a:schemeClr>
              <a:schemeClr val="phClr">
                <a:tint val="6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4F4F4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Paper</Template>
  <TotalTime>376</TotalTime>
  <Words>1350</Words>
  <Application>Microsoft Office PowerPoint</Application>
  <PresentationFormat>Экран (4:3)</PresentationFormat>
  <Paragraphs>156</Paragraphs>
  <Slides>36</Slides>
  <Notes>36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36</vt:i4>
      </vt:variant>
    </vt:vector>
  </HeadingPairs>
  <TitlesOfParts>
    <vt:vector size="37" baseType="lpstr">
      <vt:lpstr>Бумажная</vt:lpstr>
      <vt:lpstr>Механическая обработка</vt:lpstr>
      <vt:lpstr>Механическая обработка</vt:lpstr>
      <vt:lpstr>ТОКАРНОЕ   ДЕЛО</vt:lpstr>
      <vt:lpstr>Предыстория </vt:lpstr>
      <vt:lpstr>Предыстория (продолжение)</vt:lpstr>
      <vt:lpstr>Элементы резания</vt:lpstr>
      <vt:lpstr>Образование стружки при резании</vt:lpstr>
      <vt:lpstr>Поверхность заготовки в процессе её обработки резцом</vt:lpstr>
      <vt:lpstr>Поперечное сечение срезаемого слоя</vt:lpstr>
      <vt:lpstr>Виды резцов в зависимости от направления движения подачи Ds </vt:lpstr>
      <vt:lpstr>Классификация резцов по способу крепления режущей части</vt:lpstr>
      <vt:lpstr>Классификация резцов по назначению</vt:lpstr>
      <vt:lpstr>Слайд 13</vt:lpstr>
      <vt:lpstr>ТОКАРНЫЕ СТАНКИ (Классификация)</vt:lpstr>
      <vt:lpstr>Слайд 15</vt:lpstr>
      <vt:lpstr>Измерительные инструменты</vt:lpstr>
      <vt:lpstr>Штангенинструменты</vt:lpstr>
      <vt:lpstr>Индикаторные измерительные инструменты</vt:lpstr>
      <vt:lpstr>Микрометрические измерительные инструменты</vt:lpstr>
      <vt:lpstr>Контроль  поверхностей </vt:lpstr>
      <vt:lpstr>Контроль резьбовых поверхностей</vt:lpstr>
      <vt:lpstr>Контроль конических поверхностей </vt:lpstr>
      <vt:lpstr>Фрезерование</vt:lpstr>
      <vt:lpstr>Слайд 24</vt:lpstr>
      <vt:lpstr>Слайд 25</vt:lpstr>
      <vt:lpstr>Слайд 26</vt:lpstr>
      <vt:lpstr>Слайд 27</vt:lpstr>
      <vt:lpstr>Слайд 28</vt:lpstr>
      <vt:lpstr>Слайд 29</vt:lpstr>
      <vt:lpstr>Слайд 30</vt:lpstr>
      <vt:lpstr>Слайд 31</vt:lpstr>
      <vt:lpstr>Слайд 32</vt:lpstr>
      <vt:lpstr>Слайд 33</vt:lpstr>
      <vt:lpstr>Слайд 34</vt:lpstr>
      <vt:lpstr>Слайд 35</vt:lpstr>
      <vt:lpstr>Слайд 36</vt:lpstr>
    </vt:vector>
  </TitlesOfParts>
  <Company>HOME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VLADIMIR</dc:creator>
  <cp:lastModifiedBy>Admin</cp:lastModifiedBy>
  <cp:revision>68</cp:revision>
  <dcterms:created xsi:type="dcterms:W3CDTF">2009-04-26T18:58:28Z</dcterms:created>
  <dcterms:modified xsi:type="dcterms:W3CDTF">2012-04-02T18:11:10Z</dcterms:modified>
</cp:coreProperties>
</file>