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5"/>
  </p:notesMasterIdLst>
  <p:sldIdLst>
    <p:sldId id="256" r:id="rId2"/>
    <p:sldId id="257" r:id="rId3"/>
    <p:sldId id="258" r:id="rId4"/>
    <p:sldId id="259" r:id="rId5"/>
    <p:sldId id="260" r:id="rId6"/>
    <p:sldId id="265" r:id="rId7"/>
    <p:sldId id="266" r:id="rId8"/>
    <p:sldId id="262" r:id="rId9"/>
    <p:sldId id="267" r:id="rId10"/>
    <p:sldId id="263" r:id="rId11"/>
    <p:sldId id="264" r:id="rId12"/>
    <p:sldId id="268" r:id="rId13"/>
    <p:sldId id="269" r:id="rId14"/>
    <p:sldId id="270" r:id="rId15"/>
    <p:sldId id="271" r:id="rId16"/>
    <p:sldId id="272" r:id="rId17"/>
    <p:sldId id="273" r:id="rId18"/>
    <p:sldId id="277" r:id="rId19"/>
    <p:sldId id="274" r:id="rId20"/>
    <p:sldId id="275" r:id="rId21"/>
    <p:sldId id="278" r:id="rId22"/>
    <p:sldId id="276" r:id="rId23"/>
    <p:sldId id="27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4D5DF-4FCC-4C9C-99B5-10ED51995CC5}" type="datetimeFigureOut">
              <a:rPr lang="ru-RU" smtClean="0"/>
              <a:t>03.02.2013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6B42A-BB6E-43CE-A7D7-1B0C60DC8EBD}"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23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76B42A-BB6E-43CE-A7D7-1B0C60DC8EBD}"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2438400"/>
            <a:ext cx="9009063" cy="1052513"/>
            <a:chOff x="0" y="1536"/>
            <a:chExt cx="5675" cy="663"/>
          </a:xfrm>
        </p:grpSpPr>
        <p:grpSp>
          <p:nvGrpSpPr>
            <p:cNvPr id="15363" name="Group 3"/>
            <p:cNvGrpSpPr>
              <a:grpSpLocks/>
            </p:cNvGrpSpPr>
            <p:nvPr/>
          </p:nvGrpSpPr>
          <p:grpSpPr bwMode="auto">
            <a:xfrm>
              <a:off x="183" y="1604"/>
              <a:ext cx="448" cy="299"/>
              <a:chOff x="720" y="336"/>
              <a:chExt cx="624" cy="432"/>
            </a:xfrm>
          </p:grpSpPr>
          <p:sp>
            <p:nvSpPr>
              <p:cNvPr id="1536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ru-RU"/>
              </a:p>
            </p:txBody>
          </p:sp>
          <p:sp>
            <p:nvSpPr>
              <p:cNvPr id="1536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ru-RU"/>
              </a:p>
            </p:txBody>
          </p:sp>
        </p:grpSp>
        <p:grpSp>
          <p:nvGrpSpPr>
            <p:cNvPr id="15366" name="Group 6"/>
            <p:cNvGrpSpPr>
              <a:grpSpLocks/>
            </p:cNvGrpSpPr>
            <p:nvPr/>
          </p:nvGrpSpPr>
          <p:grpSpPr bwMode="auto">
            <a:xfrm>
              <a:off x="261" y="1870"/>
              <a:ext cx="465" cy="299"/>
              <a:chOff x="912" y="2640"/>
              <a:chExt cx="672" cy="432"/>
            </a:xfrm>
          </p:grpSpPr>
          <p:sp>
            <p:nvSpPr>
              <p:cNvPr id="1536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ru-RU"/>
              </a:p>
            </p:txBody>
          </p:sp>
          <p:sp>
            <p:nvSpPr>
              <p:cNvPr id="1536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ru-RU"/>
              </a:p>
            </p:txBody>
          </p:sp>
        </p:grpSp>
        <p:sp>
          <p:nvSpPr>
            <p:cNvPr id="1536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ru-RU"/>
            </a:p>
          </p:txBody>
        </p:sp>
        <p:sp>
          <p:nvSpPr>
            <p:cNvPr id="1537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ru-RU"/>
            </a:p>
          </p:txBody>
        </p:sp>
        <p:sp>
          <p:nvSpPr>
            <p:cNvPr id="1537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537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ru-RU"/>
          </a:p>
        </p:txBody>
      </p:sp>
      <p:sp>
        <p:nvSpPr>
          <p:cNvPr id="1537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ru-RU"/>
          </a:p>
        </p:txBody>
      </p:sp>
      <p:sp>
        <p:nvSpPr>
          <p:cNvPr id="1537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B570AC02-544D-47B6-BD3B-7289AE3C0562}"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AA40EB4-3912-4A2B-AA54-76D6EAA0332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158F7B-F67E-4C33-A205-5980A4DA97FD}"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182688" y="4151313"/>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162050" y="6243638"/>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657600" y="6243638"/>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7042150" y="6243638"/>
            <a:ext cx="1905000" cy="457200"/>
          </a:xfrm>
        </p:spPr>
        <p:txBody>
          <a:bodyPr/>
          <a:lstStyle>
            <a:lvl1pPr>
              <a:defRPr/>
            </a:lvl1pPr>
          </a:lstStyle>
          <a:p>
            <a:fld id="{54B6A6AC-B6C6-48F1-BA21-8353FAC5EBF8}"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450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162050" y="6243638"/>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657600" y="6243638"/>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7042150" y="6243638"/>
            <a:ext cx="1905000" cy="457200"/>
          </a:xfrm>
        </p:spPr>
        <p:txBody>
          <a:bodyPr/>
          <a:lstStyle>
            <a:lvl1pPr>
              <a:defRPr/>
            </a:lvl1pPr>
          </a:lstStyle>
          <a:p>
            <a:fld id="{E212F74E-14A7-4933-9A25-F5B1BB802ABA}"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1182688" y="2017713"/>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1182688" y="4151313"/>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51450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1162050" y="6243638"/>
            <a:ext cx="19050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657600" y="6243638"/>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7042150" y="6243638"/>
            <a:ext cx="1905000" cy="457200"/>
          </a:xfrm>
        </p:spPr>
        <p:txBody>
          <a:bodyPr/>
          <a:lstStyle>
            <a:lvl1pPr>
              <a:defRPr/>
            </a:lvl1pPr>
          </a:lstStyle>
          <a:p>
            <a:fld id="{24A19AEA-9ECA-4323-AF87-F2BE75F0C61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B22B6A5-1238-49AC-9827-6D6B4558247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F154E20-5B9A-4456-AB3C-B968D0426F48}"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10A5398-A40A-4C75-B6FC-DFD21DAFE5F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CC5F4FA-4B97-44C8-AED5-0BBFEAE9A853}"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DB89189-B618-4AFC-BEBE-6A50726D4334}"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D504019-89C5-4171-AEF7-A21FEF0E450E}"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D6A009B-486E-48F1-9C9F-E7B7DEBC58F6}"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0DA40D3-5B78-4582-B2AF-1BCFD0E82B4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ru-RU"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ru-RU"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ru-RU"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ru-RU"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ru-RU"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ru-RU"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ru-RU" sz="2400"/>
          </a:p>
        </p:txBody>
      </p:sp>
      <p:sp>
        <p:nvSpPr>
          <p:cNvPr id="1434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434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ru-RU"/>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ru-RU"/>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3BF699A2-F1B8-4E45-A6D2-8EA8F5871ADE}"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ru-RU" b="1"/>
              <a:t>Фрезерные приспособления</a:t>
            </a:r>
          </a:p>
        </p:txBody>
      </p:sp>
      <p:sp>
        <p:nvSpPr>
          <p:cNvPr id="2051" name="Rectangle 3"/>
          <p:cNvSpPr>
            <a:spLocks noGrp="1" noChangeArrowheads="1"/>
          </p:cNvSpPr>
          <p:nvPr>
            <p:ph type="subTitle" idx="1"/>
          </p:nvPr>
        </p:nvSpPr>
        <p:spPr/>
        <p:txBody>
          <a:bodyPr/>
          <a:lstStyle/>
          <a:p>
            <a:pPr>
              <a:lnSpc>
                <a:spcPct val="80000"/>
              </a:lnSpc>
            </a:pPr>
            <a:endParaRPr lang="ru-RU" sz="1700" b="1" dirty="0">
              <a:solidFill>
                <a:schemeClr val="tx2"/>
              </a:solidFill>
            </a:endParaRPr>
          </a:p>
          <a:p>
            <a:pPr>
              <a:lnSpc>
                <a:spcPct val="80000"/>
              </a:lnSpc>
            </a:pPr>
            <a:endParaRPr lang="ru-RU"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ru-RU" sz="2800" b="1"/>
              <a:t>Стандартизованное приспособление на базе прихватов с ручным приводом</a:t>
            </a:r>
          </a:p>
        </p:txBody>
      </p:sp>
      <p:pic>
        <p:nvPicPr>
          <p:cNvPr id="27654" name="Picture 6"/>
          <p:cNvPicPr>
            <a:picLocks noGrp="1" noChangeAspect="1" noChangeArrowheads="1"/>
          </p:cNvPicPr>
          <p:nvPr>
            <p:ph sz="half" idx="1"/>
          </p:nvPr>
        </p:nvPicPr>
        <p:blipFill>
          <a:blip r:embed="rId3"/>
          <a:srcRect/>
          <a:stretch>
            <a:fillRect/>
          </a:stretch>
        </p:blipFill>
        <p:spPr>
          <a:xfrm>
            <a:off x="2627313" y="1989138"/>
            <a:ext cx="4176712" cy="2663825"/>
          </a:xfrm>
          <a:noFill/>
          <a:ln/>
        </p:spPr>
      </p:pic>
      <p:sp>
        <p:nvSpPr>
          <p:cNvPr id="27655" name="Rectangle 7"/>
          <p:cNvSpPr>
            <a:spLocks noGrp="1" noChangeArrowheads="1"/>
          </p:cNvSpPr>
          <p:nvPr>
            <p:ph type="body" sz="half" idx="2"/>
          </p:nvPr>
        </p:nvSpPr>
        <p:spPr>
          <a:xfrm>
            <a:off x="1182688" y="4724400"/>
            <a:ext cx="7772400" cy="1800225"/>
          </a:xfrm>
        </p:spPr>
        <p:txBody>
          <a:bodyPr/>
          <a:lstStyle/>
          <a:p>
            <a:pPr algn="ctr">
              <a:lnSpc>
                <a:spcPct val="80000"/>
              </a:lnSpc>
              <a:buFont typeface="Wingdings" pitchFamily="2" charset="2"/>
              <a:buNone/>
            </a:pPr>
            <a:r>
              <a:rPr lang="ru-RU" sz="1600" i="1"/>
              <a:t>1 </a:t>
            </a:r>
            <a:r>
              <a:rPr lang="ru-RU" sz="1600"/>
              <a:t>— базовая плита; </a:t>
            </a:r>
            <a:r>
              <a:rPr lang="ru-RU" sz="1600" i="1"/>
              <a:t>2 — </a:t>
            </a:r>
            <a:r>
              <a:rPr lang="ru-RU" sz="1600"/>
              <a:t>опора; </a:t>
            </a:r>
            <a:r>
              <a:rPr lang="ru-RU" sz="1600" i="1"/>
              <a:t>3 </a:t>
            </a:r>
            <a:r>
              <a:rPr lang="ru-RU" sz="1600"/>
              <a:t>— установочная планка; </a:t>
            </a:r>
            <a:r>
              <a:rPr lang="ru-RU" sz="1600" i="1"/>
              <a:t>4 — </a:t>
            </a:r>
            <a:r>
              <a:rPr lang="ru-RU" sz="1600"/>
              <a:t>крепежный болт; 5 — прихват; </a:t>
            </a:r>
            <a:r>
              <a:rPr lang="ru-RU" sz="1600" i="1"/>
              <a:t>6 </a:t>
            </a:r>
            <a:r>
              <a:rPr lang="ru-RU" sz="1600" b="1"/>
              <a:t>— </a:t>
            </a:r>
            <a:r>
              <a:rPr lang="ru-RU" sz="1600"/>
              <a:t>заготовка</a:t>
            </a:r>
          </a:p>
          <a:p>
            <a:pPr algn="ctr">
              <a:lnSpc>
                <a:spcPct val="80000"/>
              </a:lnSpc>
              <a:buFont typeface="Wingdings" pitchFamily="2" charset="2"/>
              <a:buNone/>
            </a:pPr>
            <a:endParaRPr lang="ru-RU" sz="1600"/>
          </a:p>
          <a:p>
            <a:pPr algn="ctr">
              <a:lnSpc>
                <a:spcPct val="80000"/>
              </a:lnSpc>
              <a:buFont typeface="Wingdings" pitchFamily="2" charset="2"/>
              <a:buNone/>
            </a:pPr>
            <a:r>
              <a:rPr lang="ru-RU" sz="2400"/>
              <a:t>       </a:t>
            </a:r>
            <a:r>
              <a:rPr lang="ru-RU" sz="1800">
                <a:solidFill>
                  <a:schemeClr val="tx2"/>
                </a:solidFill>
              </a:rPr>
              <a:t>Элементы приспособлений с прихватами стандартизованы. В качестве примера представлено приспособление, собираемое из стандартизованных элементов. В нем прихваты имеют ручной привод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ru-RU" b="1"/>
              <a:t>Угловые плиты</a:t>
            </a:r>
          </a:p>
        </p:txBody>
      </p:sp>
      <p:sp>
        <p:nvSpPr>
          <p:cNvPr id="30726" name="Rectangle 6"/>
          <p:cNvSpPr>
            <a:spLocks noGrp="1" noChangeArrowheads="1"/>
          </p:cNvSpPr>
          <p:nvPr>
            <p:ph type="body" sz="half" idx="2"/>
          </p:nvPr>
        </p:nvSpPr>
        <p:spPr>
          <a:xfrm>
            <a:off x="1182688" y="5013325"/>
            <a:ext cx="7710487" cy="1119188"/>
          </a:xfrm>
        </p:spPr>
        <p:txBody>
          <a:bodyPr/>
          <a:lstStyle/>
          <a:p>
            <a:pPr>
              <a:lnSpc>
                <a:spcPct val="80000"/>
              </a:lnSpc>
            </a:pPr>
            <a:r>
              <a:rPr lang="ru-RU" sz="2000"/>
              <a:t>При обработке плоскостей, расположенных под углом для закрепления заготовки применяют </a:t>
            </a:r>
            <a:r>
              <a:rPr lang="ru-RU" sz="2000" b="1">
                <a:solidFill>
                  <a:schemeClr val="tx2"/>
                </a:solidFill>
              </a:rPr>
              <a:t>угловые плиты</a:t>
            </a:r>
            <a:r>
              <a:rPr lang="ru-RU" sz="2000"/>
              <a:t>: обычные (</a:t>
            </a:r>
            <a:r>
              <a:rPr lang="ru-RU" sz="2000" i="1"/>
              <a:t>а</a:t>
            </a:r>
            <a:r>
              <a:rPr lang="ru-RU" sz="2000"/>
              <a:t>) и универсальные, допускающие поворот вокруг одной (</a:t>
            </a:r>
            <a:r>
              <a:rPr lang="ru-RU" sz="2000" i="1"/>
              <a:t>б</a:t>
            </a:r>
            <a:r>
              <a:rPr lang="ru-RU" sz="2000"/>
              <a:t>)</a:t>
            </a:r>
            <a:r>
              <a:rPr lang="ru-RU" sz="2000" i="1"/>
              <a:t> </a:t>
            </a:r>
            <a:r>
              <a:rPr lang="ru-RU" sz="2000"/>
              <a:t>или двух (</a:t>
            </a:r>
            <a:r>
              <a:rPr lang="ru-RU" sz="2000" i="1"/>
              <a:t>в</a:t>
            </a:r>
            <a:r>
              <a:rPr lang="ru-RU" sz="2000"/>
              <a:t>)</a:t>
            </a:r>
            <a:r>
              <a:rPr lang="ru-RU" sz="2000" i="1"/>
              <a:t> </a:t>
            </a:r>
            <a:r>
              <a:rPr lang="ru-RU" sz="2000"/>
              <a:t>осей </a:t>
            </a:r>
          </a:p>
        </p:txBody>
      </p:sp>
      <p:pic>
        <p:nvPicPr>
          <p:cNvPr id="30727" name="Picture 7"/>
          <p:cNvPicPr>
            <a:picLocks noGrp="1" noChangeAspect="1" noChangeArrowheads="1"/>
          </p:cNvPicPr>
          <p:nvPr>
            <p:ph sz="half" idx="1"/>
          </p:nvPr>
        </p:nvPicPr>
        <p:blipFill>
          <a:blip r:embed="rId3"/>
          <a:srcRect/>
          <a:stretch>
            <a:fillRect/>
          </a:stretch>
        </p:blipFill>
        <p:spPr>
          <a:xfrm>
            <a:off x="1763713" y="2133600"/>
            <a:ext cx="6337300" cy="251936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ru-RU" sz="2800" b="1"/>
              <a:t>Автоматизированное приспособление с двумя прихватами</a:t>
            </a:r>
          </a:p>
        </p:txBody>
      </p:sp>
      <p:sp>
        <p:nvSpPr>
          <p:cNvPr id="40966" name="Rectangle 6"/>
          <p:cNvSpPr>
            <a:spLocks noGrp="1" noChangeArrowheads="1"/>
          </p:cNvSpPr>
          <p:nvPr>
            <p:ph type="body" sz="half" idx="2"/>
          </p:nvPr>
        </p:nvSpPr>
        <p:spPr>
          <a:xfrm>
            <a:off x="4284663" y="2017713"/>
            <a:ext cx="4670425" cy="4114800"/>
          </a:xfrm>
        </p:spPr>
        <p:txBody>
          <a:bodyPr/>
          <a:lstStyle/>
          <a:p>
            <a:pPr>
              <a:lnSpc>
                <a:spcPct val="90000"/>
              </a:lnSpc>
            </a:pPr>
            <a:endParaRPr lang="ru-RU" sz="2000"/>
          </a:p>
          <a:p>
            <a:pPr>
              <a:lnSpc>
                <a:spcPct val="90000"/>
              </a:lnSpc>
            </a:pPr>
            <a:endParaRPr lang="ru-RU" sz="2000"/>
          </a:p>
          <a:p>
            <a:pPr>
              <a:lnSpc>
                <a:spcPct val="90000"/>
              </a:lnSpc>
            </a:pPr>
            <a:r>
              <a:rPr lang="ru-RU" sz="2000"/>
              <a:t>Автоматизированное приспособление с двумя прихватами для зажима заготовки 5, смонтированное на плите1. Зажим осуществляется двумя прихватами </a:t>
            </a:r>
            <a:r>
              <a:rPr lang="ru-RU" sz="2000" i="1"/>
              <a:t>3 и 6. </a:t>
            </a:r>
            <a:r>
              <a:rPr lang="ru-RU" sz="2000"/>
              <a:t>Каждый прихват приводится в действие гидроцилиндрами </a:t>
            </a:r>
            <a:r>
              <a:rPr lang="ru-RU" sz="2000" i="1"/>
              <a:t>2 </a:t>
            </a:r>
            <a:r>
              <a:rPr lang="ru-RU" sz="2000"/>
              <a:t>и </a:t>
            </a:r>
            <a:r>
              <a:rPr lang="ru-RU" sz="2000" i="1"/>
              <a:t>7. </a:t>
            </a:r>
            <a:r>
              <a:rPr lang="ru-RU" sz="2000"/>
              <a:t>Для фиксирования положения заготовки используется упор </a:t>
            </a:r>
            <a:r>
              <a:rPr lang="ru-RU" sz="2000" i="1"/>
              <a:t>4. </a:t>
            </a:r>
            <a:endParaRPr lang="ru-RU" sz="2000"/>
          </a:p>
        </p:txBody>
      </p:sp>
      <p:pic>
        <p:nvPicPr>
          <p:cNvPr id="40967" name="Picture 7"/>
          <p:cNvPicPr>
            <a:picLocks noGrp="1" noChangeAspect="1" noChangeArrowheads="1"/>
          </p:cNvPicPr>
          <p:nvPr>
            <p:ph sz="half" idx="1"/>
          </p:nvPr>
        </p:nvPicPr>
        <p:blipFill>
          <a:blip r:embed="rId3"/>
          <a:srcRect/>
          <a:stretch>
            <a:fillRect/>
          </a:stretch>
        </p:blipFill>
        <p:spPr>
          <a:xfrm>
            <a:off x="971550" y="2636838"/>
            <a:ext cx="3024188" cy="2973387"/>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ru-RU" sz="3600" b="1"/>
              <a:t>Гидравлический передвижной зажим</a:t>
            </a:r>
          </a:p>
        </p:txBody>
      </p:sp>
      <p:sp>
        <p:nvSpPr>
          <p:cNvPr id="43014" name="Rectangle 6"/>
          <p:cNvSpPr>
            <a:spLocks noGrp="1" noChangeArrowheads="1"/>
          </p:cNvSpPr>
          <p:nvPr>
            <p:ph type="body" sz="half" idx="2"/>
          </p:nvPr>
        </p:nvSpPr>
        <p:spPr>
          <a:xfrm>
            <a:off x="4787900" y="2017713"/>
            <a:ext cx="4167188" cy="4114800"/>
          </a:xfrm>
        </p:spPr>
        <p:txBody>
          <a:bodyPr/>
          <a:lstStyle/>
          <a:p>
            <a:pPr algn="ctr">
              <a:buFont typeface="Wingdings" pitchFamily="2" charset="2"/>
              <a:buNone/>
            </a:pPr>
            <a:endParaRPr lang="ru-RU" sz="1800" b="1">
              <a:solidFill>
                <a:schemeClr val="tx2"/>
              </a:solidFill>
            </a:endParaRPr>
          </a:p>
          <a:p>
            <a:pPr algn="ctr">
              <a:buFont typeface="Wingdings" pitchFamily="2" charset="2"/>
              <a:buNone/>
            </a:pPr>
            <a:r>
              <a:rPr lang="ru-RU" sz="1800" b="1">
                <a:solidFill>
                  <a:schemeClr val="tx2"/>
                </a:solidFill>
              </a:rPr>
              <a:t>конструкция гидравлического передвижного прижима</a:t>
            </a:r>
          </a:p>
          <a:p>
            <a:pPr algn="ctr">
              <a:buFont typeface="Wingdings" pitchFamily="2" charset="2"/>
              <a:buNone/>
            </a:pPr>
            <a:r>
              <a:rPr lang="ru-RU" sz="2800"/>
              <a:t> </a:t>
            </a:r>
            <a:r>
              <a:rPr lang="ru-RU" sz="1600"/>
              <a:t>состоит из:</a:t>
            </a:r>
          </a:p>
          <a:p>
            <a:pPr algn="ctr">
              <a:buFont typeface="Wingdings" pitchFamily="2" charset="2"/>
              <a:buNone/>
            </a:pPr>
            <a:r>
              <a:rPr lang="ru-RU" sz="1600"/>
              <a:t> </a:t>
            </a:r>
          </a:p>
          <a:p>
            <a:r>
              <a:rPr lang="ru-RU" sz="1600"/>
              <a:t>прихват - </a:t>
            </a:r>
            <a:r>
              <a:rPr lang="ru-RU" sz="1600" i="1"/>
              <a:t>11,</a:t>
            </a:r>
          </a:p>
          <a:p>
            <a:r>
              <a:rPr lang="ru-RU" sz="1600" i="1"/>
              <a:t> </a:t>
            </a:r>
            <a:r>
              <a:rPr lang="ru-RU" sz="1600"/>
              <a:t>упорная планка - </a:t>
            </a:r>
            <a:r>
              <a:rPr lang="ru-RU" sz="1600" i="1"/>
              <a:t>12, </a:t>
            </a:r>
          </a:p>
          <a:p>
            <a:r>
              <a:rPr lang="ru-RU" sz="1600"/>
              <a:t>упорная гайка - </a:t>
            </a:r>
            <a:r>
              <a:rPr lang="ru-RU" sz="1600" i="1"/>
              <a:t>8, </a:t>
            </a:r>
          </a:p>
          <a:p>
            <a:r>
              <a:rPr lang="ru-RU" sz="1600"/>
              <a:t>гидроцилиндр - </a:t>
            </a:r>
            <a:r>
              <a:rPr lang="ru-RU" sz="1600" i="1"/>
              <a:t>9 </a:t>
            </a:r>
          </a:p>
          <a:p>
            <a:r>
              <a:rPr lang="ru-RU" sz="1600"/>
              <a:t>регулируемый упорный штырь - </a:t>
            </a:r>
            <a:r>
              <a:rPr lang="ru-RU" sz="1600" i="1"/>
              <a:t>10</a:t>
            </a:r>
            <a:r>
              <a:rPr lang="ru-RU" sz="1600"/>
              <a:t> </a:t>
            </a:r>
          </a:p>
          <a:p>
            <a:endParaRPr lang="ru-RU" sz="1600"/>
          </a:p>
        </p:txBody>
      </p:sp>
      <p:pic>
        <p:nvPicPr>
          <p:cNvPr id="43015" name="Picture 7"/>
          <p:cNvPicPr>
            <a:picLocks noGrp="1" noChangeAspect="1" noChangeArrowheads="1"/>
          </p:cNvPicPr>
          <p:nvPr>
            <p:ph sz="half" idx="1"/>
          </p:nvPr>
        </p:nvPicPr>
        <p:blipFill>
          <a:blip r:embed="rId3"/>
          <a:srcRect/>
          <a:stretch>
            <a:fillRect/>
          </a:stretch>
        </p:blipFill>
        <p:spPr>
          <a:xfrm>
            <a:off x="900113" y="2060575"/>
            <a:ext cx="3305175" cy="40195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ru-RU" sz="3600" b="1"/>
              <a:t>Делительные приспособления</a:t>
            </a:r>
          </a:p>
        </p:txBody>
      </p:sp>
      <p:sp>
        <p:nvSpPr>
          <p:cNvPr id="45059" name="Rectangle 3"/>
          <p:cNvSpPr>
            <a:spLocks noGrp="1" noChangeArrowheads="1"/>
          </p:cNvSpPr>
          <p:nvPr>
            <p:ph type="body" idx="1"/>
          </p:nvPr>
        </p:nvSpPr>
        <p:spPr/>
        <p:txBody>
          <a:bodyPr/>
          <a:lstStyle/>
          <a:p>
            <a:pPr>
              <a:lnSpc>
                <a:spcPct val="90000"/>
              </a:lnSpc>
            </a:pPr>
            <a:endParaRPr lang="ru-RU" sz="2800"/>
          </a:p>
          <a:p>
            <a:pPr>
              <a:lnSpc>
                <a:spcPct val="90000"/>
              </a:lnSpc>
            </a:pPr>
            <a:r>
              <a:rPr lang="ru-RU" sz="2800"/>
              <a:t>Делительные столы </a:t>
            </a:r>
          </a:p>
          <a:p>
            <a:pPr>
              <a:lnSpc>
                <a:spcPct val="90000"/>
              </a:lnSpc>
            </a:pPr>
            <a:r>
              <a:rPr lang="ru-RU" sz="2800"/>
              <a:t>Делительные головки</a:t>
            </a:r>
          </a:p>
          <a:p>
            <a:pPr>
              <a:lnSpc>
                <a:spcPct val="90000"/>
              </a:lnSpc>
            </a:pPr>
            <a:endParaRPr lang="ru-RU" sz="2800"/>
          </a:p>
          <a:p>
            <a:pPr>
              <a:lnSpc>
                <a:spcPct val="90000"/>
              </a:lnSpc>
              <a:buFont typeface="Wingdings" pitchFamily="2" charset="2"/>
              <a:buNone/>
            </a:pPr>
            <a:r>
              <a:rPr lang="ru-RU" sz="2800" b="1" i="1">
                <a:solidFill>
                  <a:schemeClr val="tx2"/>
                </a:solidFill>
              </a:rPr>
              <a:t>        Делительные столы</a:t>
            </a:r>
            <a:r>
              <a:rPr lang="ru-RU" sz="2800" i="1"/>
              <a:t> </a:t>
            </a:r>
            <a:r>
              <a:rPr lang="ru-RU" sz="2800"/>
              <a:t>подразделяют на круглые неповоротные и поворотные.    </a:t>
            </a:r>
          </a:p>
          <a:p>
            <a:pPr>
              <a:lnSpc>
                <a:spcPct val="90000"/>
              </a:lnSpc>
              <a:buFont typeface="Wingdings" pitchFamily="2" charset="2"/>
              <a:buNone/>
            </a:pPr>
            <a:r>
              <a:rPr lang="ru-RU" sz="2800"/>
              <a:t>       Столы бывают с ручным, пневмати-ческим, гидравлическим и электрическим приводами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ru-RU" sz="3600" b="1"/>
              <a:t>Типы столов</a:t>
            </a:r>
          </a:p>
        </p:txBody>
      </p:sp>
      <p:sp>
        <p:nvSpPr>
          <p:cNvPr id="46086" name="Rectangle 6"/>
          <p:cNvSpPr>
            <a:spLocks noGrp="1" noChangeArrowheads="1"/>
          </p:cNvSpPr>
          <p:nvPr>
            <p:ph type="body" sz="half" idx="2"/>
          </p:nvPr>
        </p:nvSpPr>
        <p:spPr>
          <a:xfrm>
            <a:off x="1187450" y="4581525"/>
            <a:ext cx="7772400" cy="1981200"/>
          </a:xfrm>
        </p:spPr>
        <p:txBody>
          <a:bodyPr/>
          <a:lstStyle/>
          <a:p>
            <a:pPr>
              <a:lnSpc>
                <a:spcPct val="80000"/>
              </a:lnSpc>
            </a:pPr>
            <a:endParaRPr lang="ru-RU" sz="1200"/>
          </a:p>
          <a:p>
            <a:r>
              <a:rPr lang="ru-RU" sz="1200" b="1">
                <a:solidFill>
                  <a:schemeClr val="tx2"/>
                </a:solidFill>
              </a:rPr>
              <a:t>Неповоротный стол</a:t>
            </a:r>
            <a:r>
              <a:rPr lang="ru-RU" sz="1200"/>
              <a:t> (а) с мембранным пневмоприводом, который встроен в основание </a:t>
            </a:r>
            <a:r>
              <a:rPr lang="ru-RU" sz="1200" i="1"/>
              <a:t>1 </a:t>
            </a:r>
            <a:r>
              <a:rPr lang="ru-RU" sz="1200"/>
              <a:t>стола (</a:t>
            </a:r>
            <a:r>
              <a:rPr lang="ru-RU" sz="1200" i="1"/>
              <a:t>б, </a:t>
            </a:r>
            <a:r>
              <a:rPr lang="ru-RU" sz="1200"/>
              <a:t>сечение). Мембрана </a:t>
            </a:r>
            <a:r>
              <a:rPr lang="ru-RU" sz="1200" i="1"/>
              <a:t>2 </a:t>
            </a:r>
            <a:r>
              <a:rPr lang="ru-RU" sz="1200"/>
              <a:t>связана со штоком </a:t>
            </a:r>
            <a:r>
              <a:rPr lang="ru-RU" sz="1200" i="1"/>
              <a:t>3. </a:t>
            </a:r>
            <a:r>
              <a:rPr lang="ru-RU" sz="1200"/>
              <a:t>В шток ввинчивают сменные тяги или толкатели, которые зажимают заготовку при подаче воздуха через поворотный кран </a:t>
            </a:r>
            <a:r>
              <a:rPr lang="ru-RU" sz="1200" i="1"/>
              <a:t>4 </a:t>
            </a:r>
            <a:r>
              <a:rPr lang="ru-RU" sz="1200"/>
              <a:t>в полость пневмокамеры.</a:t>
            </a:r>
          </a:p>
          <a:p>
            <a:endParaRPr lang="ru-RU" sz="1200"/>
          </a:p>
          <a:p>
            <a:r>
              <a:rPr lang="ru-RU" sz="1200" b="1">
                <a:solidFill>
                  <a:schemeClr val="tx2"/>
                </a:solidFill>
              </a:rPr>
              <a:t>Поворотный стол</a:t>
            </a:r>
            <a:r>
              <a:rPr lang="ru-RU" sz="1200"/>
              <a:t> (</a:t>
            </a:r>
            <a:r>
              <a:rPr lang="ru-RU" sz="1200" i="1"/>
              <a:t>в)  </a:t>
            </a:r>
            <a:r>
              <a:rPr lang="ru-RU" sz="1200"/>
              <a:t>может быть выполнен с ручным, гидравлическим или мембранным пневмоприводом. Поворот стола </a:t>
            </a:r>
            <a:r>
              <a:rPr lang="ru-RU" sz="1200" i="1"/>
              <a:t>6 </a:t>
            </a:r>
            <a:r>
              <a:rPr lang="ru-RU" sz="1200"/>
              <a:t>осуществляют вручную штурвалом 5 через червячную пару, вмонтированную в основание </a:t>
            </a:r>
            <a:r>
              <a:rPr lang="ru-RU" sz="1200" i="1"/>
              <a:t>1 </a:t>
            </a:r>
            <a:r>
              <a:rPr lang="ru-RU" sz="1200"/>
              <a:t>стола. Пневмокран 7 служит для управления операциями зажима и разжима заготовки. </a:t>
            </a:r>
          </a:p>
        </p:txBody>
      </p:sp>
      <p:pic>
        <p:nvPicPr>
          <p:cNvPr id="46087" name="Picture 7"/>
          <p:cNvPicPr>
            <a:picLocks noGrp="1" noChangeAspect="1" noChangeArrowheads="1"/>
          </p:cNvPicPr>
          <p:nvPr>
            <p:ph sz="half" idx="1"/>
          </p:nvPr>
        </p:nvPicPr>
        <p:blipFill>
          <a:blip r:embed="rId3"/>
          <a:srcRect/>
          <a:stretch>
            <a:fillRect/>
          </a:stretch>
        </p:blipFill>
        <p:spPr>
          <a:xfrm>
            <a:off x="2195513" y="1844675"/>
            <a:ext cx="5545137" cy="252095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ru-RU" sz="2800" b="1"/>
              <a:t>Стол круглый поворотный с механическим приводом.</a:t>
            </a:r>
            <a:r>
              <a:rPr lang="ru-RU"/>
              <a:t> </a:t>
            </a:r>
          </a:p>
        </p:txBody>
      </p:sp>
      <p:sp>
        <p:nvSpPr>
          <p:cNvPr id="48134" name="Rectangle 6"/>
          <p:cNvSpPr>
            <a:spLocks noGrp="1" noChangeArrowheads="1"/>
          </p:cNvSpPr>
          <p:nvPr>
            <p:ph type="body" sz="half" idx="2"/>
          </p:nvPr>
        </p:nvSpPr>
        <p:spPr>
          <a:xfrm>
            <a:off x="4427538" y="2017713"/>
            <a:ext cx="4527550" cy="4114800"/>
          </a:xfrm>
        </p:spPr>
        <p:txBody>
          <a:bodyPr/>
          <a:lstStyle/>
          <a:p>
            <a:pPr>
              <a:lnSpc>
                <a:spcPct val="90000"/>
              </a:lnSpc>
            </a:pPr>
            <a:endParaRPr lang="ru-RU" sz="2000"/>
          </a:p>
          <a:p>
            <a:pPr>
              <a:lnSpc>
                <a:spcPct val="90000"/>
              </a:lnSpc>
            </a:pPr>
            <a:endParaRPr lang="ru-RU" sz="2000"/>
          </a:p>
          <a:p>
            <a:pPr>
              <a:lnSpc>
                <a:spcPct val="90000"/>
              </a:lnSpc>
              <a:buFont typeface="Wingdings" pitchFamily="2" charset="2"/>
              <a:buNone/>
            </a:pPr>
            <a:r>
              <a:rPr lang="ru-RU" sz="2000"/>
              <a:t>       Для настройки стола на требуемый угол поворота служат пальцы 3, установленные и закрепленные в кольцевом пазу стола. Упором для пальцев является выдвижной фиксатор 2. Поворот производится вручную или от механического привода. Рукояткой 1 изменяют направление вращения стола. </a:t>
            </a:r>
          </a:p>
        </p:txBody>
      </p:sp>
      <p:pic>
        <p:nvPicPr>
          <p:cNvPr id="48135" name="Picture 7" descr="7_8"/>
          <p:cNvPicPr>
            <a:picLocks noGrp="1" noChangeAspect="1" noChangeArrowheads="1"/>
          </p:cNvPicPr>
          <p:nvPr>
            <p:ph sz="half" idx="1"/>
          </p:nvPr>
        </p:nvPicPr>
        <p:blipFill>
          <a:blip r:embed="rId3"/>
          <a:srcRect/>
          <a:stretch>
            <a:fillRect/>
          </a:stretch>
        </p:blipFill>
        <p:spPr>
          <a:xfrm>
            <a:off x="755650" y="2060575"/>
            <a:ext cx="3529013" cy="4392613"/>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ru-RU" sz="2400" b="1"/>
              <a:t>Стол поворотный круглый с механизированным приводом ГОСТ 16936-71.</a:t>
            </a:r>
            <a:r>
              <a:rPr lang="ru-RU" sz="4000"/>
              <a:t> </a:t>
            </a:r>
          </a:p>
        </p:txBody>
      </p:sp>
      <p:pic>
        <p:nvPicPr>
          <p:cNvPr id="50182" name="Picture 6" descr="7_9"/>
          <p:cNvPicPr>
            <a:picLocks noGrp="1" noChangeAspect="1" noChangeArrowheads="1"/>
          </p:cNvPicPr>
          <p:nvPr>
            <p:ph idx="1"/>
          </p:nvPr>
        </p:nvPicPr>
        <p:blipFill>
          <a:blip r:embed="rId3"/>
          <a:srcRect/>
          <a:stretch>
            <a:fillRect/>
          </a:stretch>
        </p:blipFill>
        <p:spPr>
          <a:xfrm>
            <a:off x="1379538" y="2222500"/>
            <a:ext cx="7378700" cy="3703638"/>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971550" y="214313"/>
            <a:ext cx="7972425" cy="1462087"/>
          </a:xfrm>
        </p:spPr>
        <p:txBody>
          <a:bodyPr/>
          <a:lstStyle/>
          <a:p>
            <a:r>
              <a:rPr lang="ru-RU" sz="2800" b="1"/>
              <a:t>Универсальный делительный стол УПГ-4</a:t>
            </a:r>
            <a:endParaRPr lang="ru-RU" sz="2800"/>
          </a:p>
        </p:txBody>
      </p:sp>
      <p:sp>
        <p:nvSpPr>
          <p:cNvPr id="56327" name="Rectangle 7"/>
          <p:cNvSpPr>
            <a:spLocks noGrp="1" noChangeArrowheads="1"/>
          </p:cNvSpPr>
          <p:nvPr>
            <p:ph type="body" sz="half" idx="3"/>
          </p:nvPr>
        </p:nvSpPr>
        <p:spPr/>
        <p:txBody>
          <a:bodyPr/>
          <a:lstStyle/>
          <a:p>
            <a:pPr algn="ctr">
              <a:lnSpc>
                <a:spcPct val="80000"/>
              </a:lnSpc>
              <a:buFont typeface="Wingdings" pitchFamily="2" charset="2"/>
              <a:buNone/>
            </a:pPr>
            <a:r>
              <a:rPr lang="ru-RU" sz="1600"/>
              <a:t>    </a:t>
            </a:r>
          </a:p>
          <a:p>
            <a:pPr algn="ctr">
              <a:lnSpc>
                <a:spcPct val="80000"/>
              </a:lnSpc>
              <a:buFont typeface="Wingdings" pitchFamily="2" charset="2"/>
              <a:buNone/>
            </a:pPr>
            <a:endParaRPr lang="ru-RU" sz="1600" b="1">
              <a:solidFill>
                <a:schemeClr val="tx2"/>
              </a:solidFill>
            </a:endParaRPr>
          </a:p>
          <a:p>
            <a:pPr algn="ctr">
              <a:buFont typeface="Wingdings" pitchFamily="2" charset="2"/>
              <a:buNone/>
            </a:pPr>
            <a:r>
              <a:rPr lang="ru-RU" sz="1600" b="1">
                <a:solidFill>
                  <a:schemeClr val="tx2"/>
                </a:solidFill>
              </a:rPr>
              <a:t>Общий вид универсального делительного стола УПГ-4, и его разрез.</a:t>
            </a:r>
            <a:r>
              <a:rPr lang="ru-RU" sz="1600"/>
              <a:t> </a:t>
            </a:r>
          </a:p>
          <a:p>
            <a:pPr algn="ctr">
              <a:buFont typeface="Wingdings" pitchFamily="2" charset="2"/>
              <a:buNone/>
            </a:pPr>
            <a:endParaRPr lang="ru-RU" sz="1600"/>
          </a:p>
          <a:p>
            <a:r>
              <a:rPr lang="ru-RU" sz="1600"/>
              <a:t>Поворот по окружности может быть разделен на 2, 3, 4, 6, 8 или 12 равных частей. </a:t>
            </a:r>
          </a:p>
          <a:p>
            <a:endParaRPr lang="ru-RU" sz="1600"/>
          </a:p>
          <a:p>
            <a:r>
              <a:rPr lang="ru-RU" sz="1600"/>
              <a:t>При обработке заготовок на данном универсальном поворотном столе различные цикловые приемы выполняют вручную.</a:t>
            </a:r>
          </a:p>
        </p:txBody>
      </p:sp>
      <p:pic>
        <p:nvPicPr>
          <p:cNvPr id="56328" name="Picture 8"/>
          <p:cNvPicPr>
            <a:picLocks noGrp="1" noChangeAspect="1" noChangeArrowheads="1"/>
          </p:cNvPicPr>
          <p:nvPr>
            <p:ph sz="quarter" idx="1"/>
          </p:nvPr>
        </p:nvPicPr>
        <p:blipFill>
          <a:blip r:embed="rId3"/>
          <a:srcRect/>
          <a:stretch>
            <a:fillRect/>
          </a:stretch>
        </p:blipFill>
        <p:spPr>
          <a:xfrm>
            <a:off x="1619250" y="1844675"/>
            <a:ext cx="2651125" cy="1981200"/>
          </a:xfrm>
        </p:spPr>
      </p:pic>
      <p:pic>
        <p:nvPicPr>
          <p:cNvPr id="56329" name="Picture 9"/>
          <p:cNvPicPr>
            <a:picLocks noGrp="1" noChangeAspect="1" noChangeArrowheads="1"/>
          </p:cNvPicPr>
          <p:nvPr>
            <p:ph sz="quarter" idx="2"/>
          </p:nvPr>
        </p:nvPicPr>
        <p:blipFill>
          <a:blip r:embed="rId4"/>
          <a:srcRect/>
          <a:stretch>
            <a:fillRect/>
          </a:stretch>
        </p:blipFill>
        <p:spPr>
          <a:xfrm>
            <a:off x="827088" y="3933825"/>
            <a:ext cx="4176712" cy="27352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r>
              <a:rPr lang="ru-RU" sz="3600" b="1"/>
              <a:t>Стол делительный</a:t>
            </a:r>
          </a:p>
        </p:txBody>
      </p:sp>
      <p:sp>
        <p:nvSpPr>
          <p:cNvPr id="52230" name="Rectangle 6"/>
          <p:cNvSpPr>
            <a:spLocks noGrp="1" noChangeArrowheads="1"/>
          </p:cNvSpPr>
          <p:nvPr>
            <p:ph type="body" sz="half" idx="2"/>
          </p:nvPr>
        </p:nvSpPr>
        <p:spPr>
          <a:xfrm>
            <a:off x="4427538" y="2017713"/>
            <a:ext cx="4527550" cy="4651375"/>
          </a:xfrm>
        </p:spPr>
        <p:txBody>
          <a:bodyPr/>
          <a:lstStyle/>
          <a:p>
            <a:pPr>
              <a:buFont typeface="Wingdings" pitchFamily="2" charset="2"/>
              <a:buNone/>
            </a:pPr>
            <a:endParaRPr lang="ru-RU" sz="1600"/>
          </a:p>
          <a:p>
            <a:pPr>
              <a:buFont typeface="Wingdings" pitchFamily="2" charset="2"/>
              <a:buNone/>
            </a:pPr>
            <a:r>
              <a:rPr lang="ru-RU" sz="1600"/>
              <a:t>       </a:t>
            </a:r>
            <a:r>
              <a:rPr lang="ru-RU" sz="1600" b="1">
                <a:solidFill>
                  <a:schemeClr val="tx2"/>
                </a:solidFill>
              </a:rPr>
              <a:t>Стол делительный</a:t>
            </a:r>
            <a:r>
              <a:rPr lang="ru-RU" sz="1600"/>
              <a:t> (1 - диск; 2 - рукоятка) предназначен для фрезерных работ. </a:t>
            </a:r>
          </a:p>
          <a:p>
            <a:pPr>
              <a:buFont typeface="Wingdings" pitchFamily="2" charset="2"/>
              <a:buNone/>
            </a:pPr>
            <a:endParaRPr lang="ru-RU" sz="1600"/>
          </a:p>
          <a:p>
            <a:pPr>
              <a:buFont typeface="Wingdings" pitchFamily="2" charset="2"/>
              <a:buNone/>
            </a:pPr>
            <a:r>
              <a:rPr lang="ru-RU" sz="1600"/>
              <a:t>        Поворот при делении осуществляют вокруг вертикальной или горизонтальной оси. Для установки стола на заданный угол используют сменные делительные диски 1. Один диск обеспечивает деление на 2, 3, 4, 5, 8, 12 частей. Стол закрепляют поворотом рукоятки 2. Стол можно устанавливать по двум взаимно перпендикулярным поверхностям. Для установки наладочного устройства используют посадочное отверстие d = 70 мм. </a:t>
            </a:r>
          </a:p>
        </p:txBody>
      </p:sp>
      <p:pic>
        <p:nvPicPr>
          <p:cNvPr id="52231" name="Picture 7" descr="7_8"/>
          <p:cNvPicPr>
            <a:picLocks noGrp="1" noChangeAspect="1" noChangeArrowheads="1"/>
          </p:cNvPicPr>
          <p:nvPr>
            <p:ph sz="half" idx="1"/>
          </p:nvPr>
        </p:nvPicPr>
        <p:blipFill>
          <a:blip r:embed="rId3"/>
          <a:srcRect/>
          <a:stretch>
            <a:fillRect/>
          </a:stretch>
        </p:blipFill>
        <p:spPr>
          <a:xfrm>
            <a:off x="755650" y="2060575"/>
            <a:ext cx="3384550" cy="4259263"/>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ru-RU" sz="3600" b="1"/>
              <a:t>Классификация фрезерных приспособлений</a:t>
            </a:r>
          </a:p>
        </p:txBody>
      </p:sp>
      <p:sp>
        <p:nvSpPr>
          <p:cNvPr id="17411" name="Rectangle 3"/>
          <p:cNvSpPr>
            <a:spLocks noGrp="1" noChangeArrowheads="1"/>
          </p:cNvSpPr>
          <p:nvPr>
            <p:ph type="body" idx="1"/>
          </p:nvPr>
        </p:nvSpPr>
        <p:spPr/>
        <p:txBody>
          <a:bodyPr/>
          <a:lstStyle/>
          <a:p>
            <a:pPr>
              <a:lnSpc>
                <a:spcPct val="90000"/>
              </a:lnSpc>
            </a:pPr>
            <a:r>
              <a:rPr lang="ru-RU" sz="2400"/>
              <a:t>приспособления, предназначенные только для закрепления заготовки в требуемом положении </a:t>
            </a:r>
          </a:p>
          <a:p>
            <a:pPr>
              <a:lnSpc>
                <a:spcPct val="90000"/>
              </a:lnSpc>
            </a:pPr>
            <a:endParaRPr lang="ru-RU" sz="2400"/>
          </a:p>
          <a:p>
            <a:pPr>
              <a:lnSpc>
                <a:spcPct val="90000"/>
              </a:lnSpc>
            </a:pPr>
            <a:r>
              <a:rPr lang="ru-RU" sz="2400"/>
              <a:t>приспособления, выполняющие делительные функции</a:t>
            </a:r>
          </a:p>
          <a:p>
            <a:pPr>
              <a:lnSpc>
                <a:spcPct val="90000"/>
              </a:lnSpc>
            </a:pPr>
            <a:endParaRPr lang="ru-RU" sz="2400"/>
          </a:p>
          <a:p>
            <a:pPr algn="ctr">
              <a:lnSpc>
                <a:spcPct val="90000"/>
              </a:lnSpc>
              <a:buFont typeface="Wingdings" pitchFamily="2" charset="2"/>
              <a:buNone/>
            </a:pPr>
            <a:r>
              <a:rPr lang="ru-RU" sz="2400">
                <a:solidFill>
                  <a:schemeClr val="tx2"/>
                </a:solidFill>
              </a:rPr>
              <a:t>Приспособления для фрезерных станков бывают универсальными, универсально-сборными, универсально-наладочными, групповыми и специальными.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ru-RU" sz="3600" b="1"/>
              <a:t>Делительные головки</a:t>
            </a:r>
          </a:p>
        </p:txBody>
      </p:sp>
      <p:sp>
        <p:nvSpPr>
          <p:cNvPr id="54275" name="Rectangle 3"/>
          <p:cNvSpPr>
            <a:spLocks noGrp="1" noChangeArrowheads="1"/>
          </p:cNvSpPr>
          <p:nvPr>
            <p:ph type="body" idx="1"/>
          </p:nvPr>
        </p:nvSpPr>
        <p:spPr/>
        <p:txBody>
          <a:bodyPr/>
          <a:lstStyle/>
          <a:p>
            <a:pPr>
              <a:lnSpc>
                <a:spcPct val="80000"/>
              </a:lnSpc>
            </a:pPr>
            <a:endParaRPr lang="ru-RU" sz="1800" b="1" i="1">
              <a:solidFill>
                <a:schemeClr val="tx2"/>
              </a:solidFill>
            </a:endParaRPr>
          </a:p>
          <a:p>
            <a:pPr>
              <a:lnSpc>
                <a:spcPct val="80000"/>
              </a:lnSpc>
            </a:pPr>
            <a:r>
              <a:rPr lang="ru-RU" sz="1800" b="1">
                <a:solidFill>
                  <a:schemeClr val="tx2"/>
                </a:solidFill>
              </a:rPr>
              <a:t>Делительные головки</a:t>
            </a:r>
            <a:r>
              <a:rPr lang="ru-RU" sz="1800" i="1"/>
              <a:t> </a:t>
            </a:r>
            <a:r>
              <a:rPr lang="ru-RU" sz="1800"/>
              <a:t>применяются для установки, зажима и периодического поворота или непрерывного вращения заготовок небольших деталей на консольных универсально-фрезерных и широкоуниверсальных станках с ручным управлением. </a:t>
            </a:r>
          </a:p>
          <a:p>
            <a:pPr>
              <a:lnSpc>
                <a:spcPct val="80000"/>
              </a:lnSpc>
            </a:pPr>
            <a:endParaRPr lang="ru-RU" sz="1800"/>
          </a:p>
          <a:p>
            <a:pPr>
              <a:lnSpc>
                <a:spcPct val="80000"/>
              </a:lnSpc>
            </a:pPr>
            <a:r>
              <a:rPr lang="ru-RU" sz="1800"/>
              <a:t>Различают простые и универсальные </a:t>
            </a:r>
            <a:r>
              <a:rPr lang="ru-RU" sz="1800" b="1">
                <a:solidFill>
                  <a:schemeClr val="tx2"/>
                </a:solidFill>
              </a:rPr>
              <a:t>делительные головки</a:t>
            </a:r>
            <a:r>
              <a:rPr lang="ru-RU" sz="1800"/>
              <a:t>.</a:t>
            </a:r>
          </a:p>
          <a:p>
            <a:pPr>
              <a:lnSpc>
                <a:spcPct val="80000"/>
              </a:lnSpc>
            </a:pPr>
            <a:endParaRPr lang="ru-RU" sz="1800"/>
          </a:p>
          <a:p>
            <a:pPr>
              <a:lnSpc>
                <a:spcPct val="80000"/>
              </a:lnSpc>
            </a:pPr>
            <a:r>
              <a:rPr lang="ru-RU" sz="1800" b="1">
                <a:solidFill>
                  <a:schemeClr val="tx2"/>
                </a:solidFill>
              </a:rPr>
              <a:t>Делительные головки</a:t>
            </a:r>
            <a:r>
              <a:rPr lang="ru-RU" sz="1800"/>
              <a:t> в основном состоят из корпуса, поворотной части, делительного устройства (фиксатора) и механизма зажима поворотной части. </a:t>
            </a:r>
          </a:p>
          <a:p>
            <a:pPr>
              <a:lnSpc>
                <a:spcPct val="80000"/>
              </a:lnSpc>
            </a:pPr>
            <a:endParaRPr lang="ru-RU" sz="1800"/>
          </a:p>
          <a:p>
            <a:pPr>
              <a:lnSpc>
                <a:spcPct val="80000"/>
              </a:lnSpc>
            </a:pPr>
            <a:r>
              <a:rPr lang="ru-RU" sz="1800"/>
              <a:t>Поворот, фиксацию и зажим поворотной части до обработки заготовки и разжим поворотной части, вывод фиксатора после обработки на многих делительных головках осуществляют </a:t>
            </a:r>
            <a:r>
              <a:rPr lang="ru-RU" sz="1800" b="1">
                <a:solidFill>
                  <a:schemeClr val="tx2"/>
                </a:solidFill>
              </a:rPr>
              <a:t>вручную</a:t>
            </a:r>
            <a:r>
              <a:rPr lang="ru-RU" sz="18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ru-RU" sz="2800" b="1"/>
              <a:t>Универсальная делительная головка с цанговым пневматическим зажимом</a:t>
            </a:r>
            <a:r>
              <a:rPr lang="ru-RU" sz="4000"/>
              <a:t> </a:t>
            </a:r>
          </a:p>
        </p:txBody>
      </p:sp>
      <p:sp>
        <p:nvSpPr>
          <p:cNvPr id="59398" name="Rectangle 6"/>
          <p:cNvSpPr>
            <a:spLocks noGrp="1" noChangeArrowheads="1"/>
          </p:cNvSpPr>
          <p:nvPr>
            <p:ph type="body" sz="half" idx="2"/>
          </p:nvPr>
        </p:nvSpPr>
        <p:spPr>
          <a:xfrm>
            <a:off x="971550" y="5157788"/>
            <a:ext cx="7772400" cy="1335087"/>
          </a:xfrm>
        </p:spPr>
        <p:txBody>
          <a:bodyPr/>
          <a:lstStyle/>
          <a:p>
            <a:pPr>
              <a:lnSpc>
                <a:spcPct val="80000"/>
              </a:lnSpc>
              <a:buFont typeface="Wingdings" pitchFamily="2" charset="2"/>
              <a:buNone/>
            </a:pPr>
            <a:r>
              <a:rPr lang="ru-RU" sz="2000"/>
              <a:t>         Применяют для фрезерования шлицев, шестигранников и квадратов на заготовках круглого и других сечений. Головку устанавливают и закрепляют на столе фрезерного станка. Шпиндель головки можно устанавливать в вертикальное и горизонтальное положение. </a:t>
            </a:r>
          </a:p>
        </p:txBody>
      </p:sp>
      <p:pic>
        <p:nvPicPr>
          <p:cNvPr id="59399" name="Picture 7"/>
          <p:cNvPicPr>
            <a:picLocks noGrp="1" noChangeAspect="1" noChangeArrowheads="1"/>
          </p:cNvPicPr>
          <p:nvPr>
            <p:ph sz="half" idx="1"/>
          </p:nvPr>
        </p:nvPicPr>
        <p:blipFill>
          <a:blip r:embed="rId3"/>
          <a:srcRect/>
          <a:stretch>
            <a:fillRect/>
          </a:stretch>
        </p:blipFill>
        <p:spPr>
          <a:xfrm>
            <a:off x="2124075" y="2017713"/>
            <a:ext cx="5111750" cy="2779712"/>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ru-RU" sz="2800" b="1"/>
              <a:t>Приспособления, расширяющие технологические возможности фрезерных станков</a:t>
            </a:r>
            <a:endParaRPr lang="ru-RU"/>
          </a:p>
        </p:txBody>
      </p:sp>
      <p:pic>
        <p:nvPicPr>
          <p:cNvPr id="55301" name="Picture 5"/>
          <p:cNvPicPr>
            <a:picLocks noGrp="1" noChangeAspect="1" noChangeArrowheads="1"/>
          </p:cNvPicPr>
          <p:nvPr>
            <p:ph sz="half" idx="1"/>
          </p:nvPr>
        </p:nvPicPr>
        <p:blipFill>
          <a:blip r:embed="rId3"/>
          <a:srcRect/>
          <a:stretch>
            <a:fillRect/>
          </a:stretch>
        </p:blipFill>
        <p:spPr>
          <a:xfrm>
            <a:off x="395288" y="2187575"/>
            <a:ext cx="4597400" cy="4337050"/>
          </a:xfrm>
          <a:noFill/>
          <a:ln/>
        </p:spPr>
      </p:pic>
      <p:sp>
        <p:nvSpPr>
          <p:cNvPr id="55302" name="Rectangle 6"/>
          <p:cNvSpPr>
            <a:spLocks noGrp="1" noChangeArrowheads="1"/>
          </p:cNvSpPr>
          <p:nvPr>
            <p:ph type="body" sz="half" idx="2"/>
          </p:nvPr>
        </p:nvSpPr>
        <p:spPr>
          <a:xfrm>
            <a:off x="5003800" y="1844675"/>
            <a:ext cx="3951288" cy="4824413"/>
          </a:xfrm>
        </p:spPr>
        <p:txBody>
          <a:bodyPr/>
          <a:lstStyle/>
          <a:p>
            <a:r>
              <a:rPr lang="ru-RU" sz="1100" b="1">
                <a:solidFill>
                  <a:schemeClr val="tx2"/>
                </a:solidFill>
              </a:rPr>
              <a:t>Дополнительная вертикально-фрезерная головка</a:t>
            </a:r>
            <a:r>
              <a:rPr lang="ru-RU" sz="1100"/>
              <a:t> (а), устанавливаемая на горизонтально-фрезерном станке, делает его более универсальным.</a:t>
            </a:r>
          </a:p>
          <a:p>
            <a:endParaRPr lang="ru-RU" sz="1100"/>
          </a:p>
          <a:p>
            <a:r>
              <a:rPr lang="ru-RU" sz="1100" b="1">
                <a:solidFill>
                  <a:schemeClr val="tx2"/>
                </a:solidFill>
              </a:rPr>
              <a:t>Приспособление для фрезерования реек</a:t>
            </a:r>
            <a:r>
              <a:rPr lang="ru-RU" sz="1100"/>
              <a:t> (</a:t>
            </a:r>
            <a:r>
              <a:rPr lang="ru-RU" sz="1100" i="1"/>
              <a:t>б).</a:t>
            </a:r>
          </a:p>
          <a:p>
            <a:endParaRPr lang="ru-RU" sz="1100" i="1"/>
          </a:p>
          <a:p>
            <a:r>
              <a:rPr lang="ru-RU" sz="1100" b="1">
                <a:solidFill>
                  <a:schemeClr val="tx2"/>
                </a:solidFill>
              </a:rPr>
              <a:t>Двухшпинделъная фрезерная головка</a:t>
            </a:r>
            <a:r>
              <a:rPr lang="ru-RU" sz="1100"/>
              <a:t> (</a:t>
            </a:r>
            <a:r>
              <a:rPr lang="ru-RU" sz="1100" i="1"/>
              <a:t>в), </a:t>
            </a:r>
            <a:r>
              <a:rPr lang="ru-RU" sz="1100"/>
              <a:t>может быть использована при обработке заготовки сразу с двух сторон или при фрезеровании ступенчатых поверхностей </a:t>
            </a:r>
          </a:p>
          <a:p>
            <a:endParaRPr lang="ru-RU" sz="1100"/>
          </a:p>
          <a:p>
            <a:r>
              <a:rPr lang="ru-RU" sz="1100" b="1">
                <a:solidFill>
                  <a:schemeClr val="tx2"/>
                </a:solidFill>
              </a:rPr>
              <a:t>Сверлильная головка</a:t>
            </a:r>
            <a:r>
              <a:rPr lang="ru-RU" sz="1100"/>
              <a:t> ( г), используется при сверлении малых отверстий, когда необходима большая частота вращения инструмента </a:t>
            </a:r>
          </a:p>
          <a:p>
            <a:endParaRPr lang="ru-RU" sz="1100"/>
          </a:p>
          <a:p>
            <a:r>
              <a:rPr lang="ru-RU" sz="1100" b="1">
                <a:solidFill>
                  <a:schemeClr val="tx2"/>
                </a:solidFill>
              </a:rPr>
              <a:t>Шлифовальная головка</a:t>
            </a:r>
            <a:r>
              <a:rPr lang="ru-RU" sz="1100"/>
              <a:t> (</a:t>
            </a:r>
            <a:r>
              <a:rPr lang="ru-RU" sz="1100" i="1"/>
              <a:t>д).</a:t>
            </a:r>
          </a:p>
          <a:p>
            <a:endParaRPr lang="ru-RU" sz="1100" i="1"/>
          </a:p>
          <a:p>
            <a:r>
              <a:rPr lang="ru-RU" sz="1100" b="1">
                <a:solidFill>
                  <a:schemeClr val="tx2"/>
                </a:solidFill>
              </a:rPr>
              <a:t>Долбежную головку</a:t>
            </a:r>
            <a:r>
              <a:rPr lang="ru-RU" sz="1100"/>
              <a:t> (</a:t>
            </a:r>
            <a:r>
              <a:rPr lang="ru-RU" sz="1100" i="1"/>
              <a:t>е) </a:t>
            </a:r>
            <a:r>
              <a:rPr lang="ru-RU" sz="1100"/>
              <a:t>используют на фрезерном станке при отсутствии на производстве долбежного станка. </a:t>
            </a:r>
          </a:p>
          <a:p>
            <a:endParaRPr lang="ru-RU" sz="1100"/>
          </a:p>
          <a:p>
            <a:r>
              <a:rPr lang="ru-RU" sz="1100" b="1">
                <a:solidFill>
                  <a:schemeClr val="tx2"/>
                </a:solidFill>
              </a:rPr>
              <a:t>Крестовый стол </a:t>
            </a:r>
            <a:r>
              <a:rPr lang="ru-RU" sz="1100" i="1"/>
              <a:t>(ж)</a:t>
            </a:r>
          </a:p>
          <a:p>
            <a:endParaRPr lang="ru-RU" sz="1100"/>
          </a:p>
          <a:p>
            <a:r>
              <a:rPr lang="ru-RU" sz="1100" b="1">
                <a:solidFill>
                  <a:schemeClr val="tx2"/>
                </a:solidFill>
              </a:rPr>
              <a:t>Дополнительный стол для продольных перемещений </a:t>
            </a:r>
            <a:r>
              <a:rPr lang="ru-RU" sz="1100" i="1"/>
              <a:t>(з)</a:t>
            </a:r>
            <a:endParaRPr lang="ru-RU" sz="1100" b="1">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ru-RU"/>
          </a:p>
        </p:txBody>
      </p:sp>
      <p:sp>
        <p:nvSpPr>
          <p:cNvPr id="64515" name="Rectangle 3"/>
          <p:cNvSpPr>
            <a:spLocks noGrp="1" noChangeArrowheads="1"/>
          </p:cNvSpPr>
          <p:nvPr>
            <p:ph type="body" idx="1"/>
          </p:nvPr>
        </p:nvSpPr>
        <p:spPr/>
        <p:txBody>
          <a:bodyPr/>
          <a:lstStyle/>
          <a:p>
            <a:endParaRPr lang="ru-RU" b="1">
              <a:solidFill>
                <a:schemeClr val="tx2"/>
              </a:solidFill>
            </a:endParaRPr>
          </a:p>
          <a:p>
            <a:pPr>
              <a:buFont typeface="Wingdings" pitchFamily="2" charset="2"/>
              <a:buNone/>
            </a:pPr>
            <a:r>
              <a:rPr lang="ru-RU" sz="4400" b="1">
                <a:solidFill>
                  <a:schemeClr val="tx2"/>
                </a:solidFill>
              </a:rPr>
              <a:t>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ru-RU" b="1"/>
              <a:t>Машинные тиски</a:t>
            </a:r>
          </a:p>
        </p:txBody>
      </p:sp>
      <p:sp>
        <p:nvSpPr>
          <p:cNvPr id="18435" name="Rectangle 3"/>
          <p:cNvSpPr>
            <a:spLocks noGrp="1" noChangeArrowheads="1"/>
          </p:cNvSpPr>
          <p:nvPr>
            <p:ph type="body" idx="1"/>
          </p:nvPr>
        </p:nvSpPr>
        <p:spPr/>
        <p:txBody>
          <a:bodyPr/>
          <a:lstStyle/>
          <a:p>
            <a:pPr>
              <a:lnSpc>
                <a:spcPct val="80000"/>
              </a:lnSpc>
            </a:pPr>
            <a:r>
              <a:rPr lang="ru-RU" sz="1800"/>
              <a:t>являются универсальным приспособлением</a:t>
            </a:r>
          </a:p>
          <a:p>
            <a:pPr>
              <a:lnSpc>
                <a:spcPct val="80000"/>
              </a:lnSpc>
            </a:pPr>
            <a:endParaRPr lang="ru-RU" sz="1800"/>
          </a:p>
          <a:p>
            <a:pPr>
              <a:lnSpc>
                <a:spcPct val="80000"/>
              </a:lnSpc>
            </a:pPr>
            <a:r>
              <a:rPr lang="ru-RU" sz="1800"/>
              <a:t>Тиски имеют постоянные детали — корпус, салазки и механизм зажима — и сменные: губки, которые используют при обработке различных типоразмеров деталей.</a:t>
            </a:r>
          </a:p>
          <a:p>
            <a:pPr>
              <a:lnSpc>
                <a:spcPct val="80000"/>
              </a:lnSpc>
            </a:pPr>
            <a:endParaRPr lang="ru-RU" sz="1800"/>
          </a:p>
          <a:p>
            <a:pPr>
              <a:lnSpc>
                <a:spcPct val="80000"/>
              </a:lnSpc>
            </a:pPr>
            <a:r>
              <a:rPr lang="ru-RU" sz="1800"/>
              <a:t>Тиски бывают с одной или с двумя подвижными губками, с плавающими губками. </a:t>
            </a:r>
          </a:p>
          <a:p>
            <a:pPr>
              <a:lnSpc>
                <a:spcPct val="80000"/>
              </a:lnSpc>
            </a:pPr>
            <a:endParaRPr lang="ru-RU" sz="1800"/>
          </a:p>
          <a:p>
            <a:pPr>
              <a:lnSpc>
                <a:spcPct val="80000"/>
              </a:lnSpc>
            </a:pPr>
            <a:r>
              <a:rPr lang="ru-RU" sz="1800"/>
              <a:t>В тисках применяют ручные зажимы: винтовые, эксцентриковые, механизированные, пневматические, гидравлические, пневмогид-равлические. </a:t>
            </a:r>
          </a:p>
          <a:p>
            <a:pPr>
              <a:lnSpc>
                <a:spcPct val="80000"/>
              </a:lnSpc>
            </a:pPr>
            <a:endParaRPr lang="ru-RU" sz="1800"/>
          </a:p>
          <a:p>
            <a:pPr>
              <a:lnSpc>
                <a:spcPct val="80000"/>
              </a:lnSpc>
            </a:pPr>
            <a:r>
              <a:rPr lang="ru-RU" sz="1800"/>
              <a:t>В зависимости от направления силы зажима, действующей на подвижную губку, тиски бывают с тянущей или толкающей силой зажима.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ru-RU" b="1"/>
              <a:t>Конструкции машинных тисков</a:t>
            </a:r>
          </a:p>
        </p:txBody>
      </p:sp>
      <p:sp>
        <p:nvSpPr>
          <p:cNvPr id="19461" name="Rectangle 5"/>
          <p:cNvSpPr>
            <a:spLocks noGrp="1" noChangeArrowheads="1"/>
          </p:cNvSpPr>
          <p:nvPr>
            <p:ph type="body" sz="half" idx="2"/>
          </p:nvPr>
        </p:nvSpPr>
        <p:spPr>
          <a:xfrm>
            <a:off x="1182688" y="5157788"/>
            <a:ext cx="7350125" cy="974725"/>
          </a:xfrm>
        </p:spPr>
        <p:txBody>
          <a:bodyPr/>
          <a:lstStyle/>
          <a:p>
            <a:r>
              <a:rPr lang="ru-RU" sz="1600"/>
              <a:t>а - неповоротные; б -</a:t>
            </a:r>
            <a:r>
              <a:rPr lang="ru-RU" sz="1600" i="1"/>
              <a:t> </a:t>
            </a:r>
            <a:r>
              <a:rPr lang="ru-RU" sz="1600"/>
              <a:t>поворотные (поворот вокруг вертикальной оси); в -</a:t>
            </a:r>
            <a:r>
              <a:rPr lang="ru-RU" sz="1600" i="1"/>
              <a:t> </a:t>
            </a:r>
            <a:r>
              <a:rPr lang="ru-RU" sz="1600"/>
              <a:t>универсальные (поворот вокруг двух осей); </a:t>
            </a:r>
            <a:r>
              <a:rPr lang="ru-RU" sz="1600" i="1"/>
              <a:t>г - </a:t>
            </a:r>
            <a:r>
              <a:rPr lang="ru-RU" sz="1600"/>
              <a:t>специальные (для закрепления валов)</a:t>
            </a:r>
          </a:p>
        </p:txBody>
      </p:sp>
      <p:pic>
        <p:nvPicPr>
          <p:cNvPr id="19462" name="Picture 6"/>
          <p:cNvPicPr>
            <a:picLocks noGrp="1" noChangeAspect="1" noChangeArrowheads="1"/>
          </p:cNvPicPr>
          <p:nvPr>
            <p:ph sz="half" idx="1"/>
          </p:nvPr>
        </p:nvPicPr>
        <p:blipFill>
          <a:blip r:embed="rId3"/>
          <a:srcRect/>
          <a:stretch>
            <a:fillRect/>
          </a:stretch>
        </p:blipFill>
        <p:spPr>
          <a:xfrm>
            <a:off x="1476375" y="2060575"/>
            <a:ext cx="6681788" cy="2706688"/>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ru-RU" sz="4000" b="1"/>
              <a:t>Универсальные тиски с гидравлическим приводом</a:t>
            </a:r>
            <a:r>
              <a:rPr lang="ru-RU" sz="4000"/>
              <a:t> </a:t>
            </a:r>
          </a:p>
        </p:txBody>
      </p:sp>
      <p:sp>
        <p:nvSpPr>
          <p:cNvPr id="21510" name="Rectangle 6"/>
          <p:cNvSpPr>
            <a:spLocks noGrp="1" noChangeArrowheads="1"/>
          </p:cNvSpPr>
          <p:nvPr>
            <p:ph type="body" sz="half" idx="2"/>
          </p:nvPr>
        </p:nvSpPr>
        <p:spPr/>
        <p:txBody>
          <a:bodyPr/>
          <a:lstStyle/>
          <a:p>
            <a:pPr>
              <a:lnSpc>
                <a:spcPct val="80000"/>
              </a:lnSpc>
            </a:pPr>
            <a:endParaRPr lang="ru-RU" sz="1600" i="1"/>
          </a:p>
          <a:p>
            <a:pPr>
              <a:lnSpc>
                <a:spcPct val="80000"/>
              </a:lnSpc>
            </a:pPr>
            <a:endParaRPr lang="ru-RU" sz="1600" i="1"/>
          </a:p>
          <a:p>
            <a:pPr>
              <a:lnSpc>
                <a:spcPct val="80000"/>
              </a:lnSpc>
            </a:pPr>
            <a:endParaRPr lang="ru-RU" sz="1600" i="1"/>
          </a:p>
          <a:p>
            <a:pPr>
              <a:lnSpc>
                <a:spcPct val="80000"/>
              </a:lnSpc>
            </a:pPr>
            <a:r>
              <a:rPr lang="ru-RU" sz="1600" i="1"/>
              <a:t>1 - </a:t>
            </a:r>
            <a:r>
              <a:rPr lang="ru-RU" sz="1600"/>
              <a:t>рукоятка; </a:t>
            </a:r>
          </a:p>
          <a:p>
            <a:pPr>
              <a:lnSpc>
                <a:spcPct val="80000"/>
              </a:lnSpc>
            </a:pPr>
            <a:r>
              <a:rPr lang="ru-RU" sz="1600" i="1"/>
              <a:t>2 - </a:t>
            </a:r>
            <a:r>
              <a:rPr lang="ru-RU" sz="1600"/>
              <a:t>гидроцилиндр двухстороннего действия; </a:t>
            </a:r>
          </a:p>
          <a:p>
            <a:pPr>
              <a:lnSpc>
                <a:spcPct val="80000"/>
              </a:lnSpc>
            </a:pPr>
            <a:r>
              <a:rPr lang="ru-RU" sz="1600" i="1"/>
              <a:t>3 - </a:t>
            </a:r>
            <a:r>
              <a:rPr lang="ru-RU" sz="1600"/>
              <a:t>неподвижная губка; </a:t>
            </a:r>
          </a:p>
          <a:p>
            <a:pPr>
              <a:lnSpc>
                <a:spcPct val="80000"/>
              </a:lnSpc>
            </a:pPr>
            <a:r>
              <a:rPr lang="ru-RU" sz="1600" i="1"/>
              <a:t>4 - </a:t>
            </a:r>
            <a:r>
              <a:rPr lang="ru-RU" sz="1600"/>
              <a:t>винт; </a:t>
            </a:r>
          </a:p>
          <a:p>
            <a:pPr>
              <a:lnSpc>
                <a:spcPct val="80000"/>
              </a:lnSpc>
            </a:pPr>
            <a:r>
              <a:rPr lang="ru-RU" sz="1600" i="1"/>
              <a:t>5,</a:t>
            </a:r>
            <a:r>
              <a:rPr lang="ru-RU" sz="1600"/>
              <a:t> 6 -</a:t>
            </a:r>
            <a:r>
              <a:rPr lang="ru-RU" sz="1600" i="1"/>
              <a:t> </a:t>
            </a:r>
            <a:r>
              <a:rPr lang="ru-RU" sz="1600"/>
              <a:t>сменные наладки; </a:t>
            </a:r>
          </a:p>
          <a:p>
            <a:pPr>
              <a:lnSpc>
                <a:spcPct val="80000"/>
              </a:lnSpc>
            </a:pPr>
            <a:r>
              <a:rPr lang="ru-RU" sz="1600" i="1"/>
              <a:t>7 -</a:t>
            </a:r>
            <a:r>
              <a:rPr lang="ru-RU" sz="1600"/>
              <a:t> ось;</a:t>
            </a:r>
          </a:p>
          <a:p>
            <a:pPr>
              <a:lnSpc>
                <a:spcPct val="80000"/>
              </a:lnSpc>
            </a:pPr>
            <a:r>
              <a:rPr lang="ru-RU" sz="1600" i="1"/>
              <a:t>8</a:t>
            </a:r>
            <a:r>
              <a:rPr lang="ru-RU" sz="1600"/>
              <a:t> - поворотная губка; </a:t>
            </a:r>
          </a:p>
          <a:p>
            <a:pPr>
              <a:lnSpc>
                <a:spcPct val="80000"/>
              </a:lnSpc>
            </a:pPr>
            <a:r>
              <a:rPr lang="ru-RU" sz="1600" i="1"/>
              <a:t>9 - </a:t>
            </a:r>
            <a:r>
              <a:rPr lang="ru-RU" sz="1600"/>
              <a:t>подвижная</a:t>
            </a:r>
            <a:r>
              <a:rPr lang="ru-RU" sz="1600" b="1"/>
              <a:t> </a:t>
            </a:r>
            <a:r>
              <a:rPr lang="ru-RU" sz="1600"/>
              <a:t>губка; </a:t>
            </a:r>
          </a:p>
          <a:p>
            <a:pPr>
              <a:lnSpc>
                <a:spcPct val="80000"/>
              </a:lnSpc>
            </a:pPr>
            <a:r>
              <a:rPr lang="ru-RU" sz="1600" i="1"/>
              <a:t>10 - </a:t>
            </a:r>
            <a:r>
              <a:rPr lang="ru-RU" sz="1600"/>
              <a:t>корпус; </a:t>
            </a:r>
          </a:p>
          <a:p>
            <a:pPr>
              <a:lnSpc>
                <a:spcPct val="80000"/>
              </a:lnSpc>
            </a:pPr>
            <a:r>
              <a:rPr lang="ru-RU" sz="1600" i="1"/>
              <a:t>11, 12 - </a:t>
            </a:r>
            <a:r>
              <a:rPr lang="ru-RU" sz="1600"/>
              <a:t>соответственно цилиндрический и ромбический штыри</a:t>
            </a:r>
          </a:p>
        </p:txBody>
      </p:sp>
      <p:pic>
        <p:nvPicPr>
          <p:cNvPr id="21511" name="Picture 7"/>
          <p:cNvPicPr>
            <a:picLocks noGrp="1" noChangeAspect="1" noChangeArrowheads="1"/>
          </p:cNvPicPr>
          <p:nvPr>
            <p:ph sz="half" idx="1"/>
          </p:nvPr>
        </p:nvPicPr>
        <p:blipFill>
          <a:blip r:embed="rId3"/>
          <a:srcRect/>
          <a:stretch>
            <a:fillRect/>
          </a:stretch>
        </p:blipFill>
        <p:spPr>
          <a:xfrm>
            <a:off x="323850" y="2133600"/>
            <a:ext cx="4668838" cy="417512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ru-RU" sz="2800" b="1"/>
              <a:t>Тиски станочные с эксцентриковым зажимом и одной подвижной губкой ГОСТ 18237-72</a:t>
            </a:r>
          </a:p>
        </p:txBody>
      </p:sp>
      <p:pic>
        <p:nvPicPr>
          <p:cNvPr id="31751" name="Picture 7" descr="7_1"/>
          <p:cNvPicPr>
            <a:picLocks noGrp="1" noChangeAspect="1" noChangeArrowheads="1"/>
          </p:cNvPicPr>
          <p:nvPr>
            <p:ph idx="1"/>
          </p:nvPr>
        </p:nvPicPr>
        <p:blipFill>
          <a:blip r:embed="rId3"/>
          <a:srcRect/>
          <a:stretch>
            <a:fillRect/>
          </a:stretch>
        </p:blipFill>
        <p:spPr>
          <a:xfrm>
            <a:off x="1908175" y="1916113"/>
            <a:ext cx="5681663" cy="4435475"/>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ru-RU" b="1"/>
              <a:t>Подставка для тисков</a:t>
            </a:r>
          </a:p>
        </p:txBody>
      </p:sp>
      <p:pic>
        <p:nvPicPr>
          <p:cNvPr id="34821" name="Picture 5" descr="7_2"/>
          <p:cNvPicPr>
            <a:picLocks noGrp="1" noChangeAspect="1" noChangeArrowheads="1"/>
          </p:cNvPicPr>
          <p:nvPr>
            <p:ph idx="1"/>
          </p:nvPr>
        </p:nvPicPr>
        <p:blipFill>
          <a:blip r:embed="rId3"/>
          <a:srcRect/>
          <a:stretch>
            <a:fillRect/>
          </a:stretch>
        </p:blipFill>
        <p:spPr>
          <a:xfrm>
            <a:off x="2740025" y="2017713"/>
            <a:ext cx="4656138" cy="41148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ru-RU" b="1"/>
              <a:t>Прихваты</a:t>
            </a:r>
          </a:p>
        </p:txBody>
      </p:sp>
      <p:sp>
        <p:nvSpPr>
          <p:cNvPr id="25605" name="Rectangle 5"/>
          <p:cNvSpPr>
            <a:spLocks noGrp="1" noChangeArrowheads="1"/>
          </p:cNvSpPr>
          <p:nvPr>
            <p:ph type="body" sz="half" idx="2"/>
          </p:nvPr>
        </p:nvSpPr>
        <p:spPr>
          <a:xfrm>
            <a:off x="4932363" y="2017713"/>
            <a:ext cx="4022725" cy="4114800"/>
          </a:xfrm>
        </p:spPr>
        <p:txBody>
          <a:bodyPr/>
          <a:lstStyle/>
          <a:p>
            <a:endParaRPr lang="ru-RU" sz="1600" b="1" i="1">
              <a:solidFill>
                <a:schemeClr val="tx2"/>
              </a:solidFill>
            </a:endParaRPr>
          </a:p>
          <a:p>
            <a:r>
              <a:rPr lang="ru-RU" sz="1600" b="1" i="1">
                <a:solidFill>
                  <a:schemeClr val="tx2"/>
                </a:solidFill>
              </a:rPr>
              <a:t>Прихваты </a:t>
            </a:r>
            <a:r>
              <a:rPr lang="ru-RU" sz="1600" b="1">
                <a:solidFill>
                  <a:schemeClr val="tx2"/>
                </a:solidFill>
              </a:rPr>
              <a:t>с ручным приводом</a:t>
            </a:r>
            <a:r>
              <a:rPr lang="ru-RU" sz="1600"/>
              <a:t> (</a:t>
            </a:r>
            <a:r>
              <a:rPr lang="ru-RU" sz="1600" i="1"/>
              <a:t>а</a:t>
            </a:r>
            <a:r>
              <a:rPr lang="ru-RU" sz="1600"/>
              <a:t>)</a:t>
            </a:r>
            <a:r>
              <a:rPr lang="ru-RU" sz="1600" i="1"/>
              <a:t> </a:t>
            </a:r>
            <a:r>
              <a:rPr lang="ru-RU" sz="1600"/>
              <a:t>используют для закрепления заготовок </a:t>
            </a:r>
            <a:r>
              <a:rPr lang="ru-RU" sz="1600" i="1"/>
              <a:t>4  </a:t>
            </a:r>
            <a:r>
              <a:rPr lang="ru-RU" sz="1600"/>
              <a:t>или каких-либо приспособлений на столе фрезерного станка болтами </a:t>
            </a:r>
            <a:r>
              <a:rPr lang="ru-RU" sz="1600" i="1"/>
              <a:t>3. </a:t>
            </a:r>
            <a:r>
              <a:rPr lang="ru-RU" sz="1600"/>
              <a:t>Нередко один из концов прихвата опирается на подставку </a:t>
            </a:r>
            <a:r>
              <a:rPr lang="ru-RU" sz="1600" i="1"/>
              <a:t>1 </a:t>
            </a:r>
            <a:r>
              <a:rPr lang="ru-RU" sz="1600"/>
              <a:t>(</a:t>
            </a:r>
            <a:r>
              <a:rPr lang="ru-RU" sz="1600" i="1"/>
              <a:t>б</a:t>
            </a:r>
            <a:r>
              <a:rPr lang="ru-RU" sz="1600"/>
              <a:t>)</a:t>
            </a:r>
            <a:r>
              <a:rPr lang="ru-RU" sz="1800"/>
              <a:t> </a:t>
            </a:r>
          </a:p>
          <a:p>
            <a:endParaRPr lang="ru-RU" sz="1800"/>
          </a:p>
          <a:p>
            <a:r>
              <a:rPr lang="ru-RU" sz="1600" b="1">
                <a:solidFill>
                  <a:schemeClr val="tx2"/>
                </a:solidFill>
              </a:rPr>
              <a:t>Гидрофицированные прихваты</a:t>
            </a:r>
            <a:r>
              <a:rPr lang="ru-RU" sz="1600"/>
              <a:t> (</a:t>
            </a:r>
            <a:r>
              <a:rPr lang="ru-RU" sz="1600" i="1"/>
              <a:t>в</a:t>
            </a:r>
            <a:r>
              <a:rPr lang="ru-RU" sz="1600"/>
              <a:t>, </a:t>
            </a:r>
            <a:r>
              <a:rPr lang="ru-RU" sz="1600" i="1"/>
              <a:t>г, д, е</a:t>
            </a:r>
            <a:r>
              <a:rPr lang="ru-RU" sz="1600"/>
              <a:t>) Гидроцилиндр может быть выполнен в виде отдельного блока (</a:t>
            </a:r>
            <a:r>
              <a:rPr lang="ru-RU" sz="1600" i="1"/>
              <a:t>в</a:t>
            </a:r>
            <a:r>
              <a:rPr lang="ru-RU" sz="1600"/>
              <a:t>)</a:t>
            </a:r>
            <a:r>
              <a:rPr lang="ru-RU" sz="1600" i="1"/>
              <a:t>. </a:t>
            </a:r>
            <a:r>
              <a:rPr lang="ru-RU" sz="1600"/>
              <a:t>Другие конструкции (</a:t>
            </a:r>
            <a:r>
              <a:rPr lang="ru-RU" sz="1600" i="1"/>
              <a:t>г, д, е</a:t>
            </a:r>
            <a:r>
              <a:rPr lang="ru-RU" sz="1600"/>
              <a:t>)</a:t>
            </a:r>
            <a:r>
              <a:rPr lang="ru-RU" sz="1600" i="1"/>
              <a:t> </a:t>
            </a:r>
            <a:r>
              <a:rPr lang="ru-RU" sz="1600"/>
              <a:t>имеют встроенный гидропривод </a:t>
            </a:r>
          </a:p>
        </p:txBody>
      </p:sp>
      <p:pic>
        <p:nvPicPr>
          <p:cNvPr id="25606" name="Picture 6"/>
          <p:cNvPicPr>
            <a:picLocks noGrp="1" noChangeAspect="1" noChangeArrowheads="1"/>
          </p:cNvPicPr>
          <p:nvPr>
            <p:ph sz="half" idx="1"/>
          </p:nvPr>
        </p:nvPicPr>
        <p:blipFill>
          <a:blip r:embed="rId3"/>
          <a:srcRect/>
          <a:stretch>
            <a:fillRect/>
          </a:stretch>
        </p:blipFill>
        <p:spPr>
          <a:xfrm>
            <a:off x="539750" y="2420938"/>
            <a:ext cx="4452938" cy="2894012"/>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ru-RU" sz="3200" b="1"/>
              <a:t>Многопозиционные и многоместные приспособления</a:t>
            </a:r>
          </a:p>
        </p:txBody>
      </p:sp>
      <p:sp>
        <p:nvSpPr>
          <p:cNvPr id="37893" name="Rectangle 5"/>
          <p:cNvSpPr>
            <a:spLocks noGrp="1" noChangeArrowheads="1"/>
          </p:cNvSpPr>
          <p:nvPr>
            <p:ph type="body" sz="half" idx="2"/>
          </p:nvPr>
        </p:nvSpPr>
        <p:spPr>
          <a:xfrm>
            <a:off x="4787900" y="2017713"/>
            <a:ext cx="4356100" cy="4114800"/>
          </a:xfrm>
        </p:spPr>
        <p:txBody>
          <a:bodyPr/>
          <a:lstStyle/>
          <a:p>
            <a:pPr algn="ctr">
              <a:lnSpc>
                <a:spcPct val="80000"/>
              </a:lnSpc>
              <a:buFont typeface="Wingdings" pitchFamily="2" charset="2"/>
              <a:buNone/>
            </a:pPr>
            <a:endParaRPr lang="ru-RU" sz="1400" b="1">
              <a:solidFill>
                <a:schemeClr val="tx2"/>
              </a:solidFill>
            </a:endParaRPr>
          </a:p>
          <a:p>
            <a:pPr algn="ctr">
              <a:lnSpc>
                <a:spcPct val="80000"/>
              </a:lnSpc>
              <a:buFont typeface="Wingdings" pitchFamily="2" charset="2"/>
              <a:buNone/>
            </a:pPr>
            <a:endParaRPr lang="ru-RU" sz="1600" b="1">
              <a:solidFill>
                <a:schemeClr val="tx2"/>
              </a:solidFill>
            </a:endParaRPr>
          </a:p>
          <a:p>
            <a:pPr algn="ctr">
              <a:lnSpc>
                <a:spcPct val="80000"/>
              </a:lnSpc>
              <a:buFont typeface="Wingdings" pitchFamily="2" charset="2"/>
              <a:buNone/>
            </a:pPr>
            <a:r>
              <a:rPr lang="ru-RU" sz="1600" b="1">
                <a:solidFill>
                  <a:schemeClr val="tx2"/>
                </a:solidFill>
              </a:rPr>
              <a:t>Предназначено для установки и закрепления заготовок при обработке на вертикально-фрезерном станке. </a:t>
            </a:r>
          </a:p>
          <a:p>
            <a:pPr algn="ctr">
              <a:lnSpc>
                <a:spcPct val="80000"/>
              </a:lnSpc>
              <a:buFont typeface="Wingdings" pitchFamily="2" charset="2"/>
              <a:buNone/>
            </a:pPr>
            <a:endParaRPr lang="ru-RU" sz="1600" b="1">
              <a:solidFill>
                <a:schemeClr val="tx2"/>
              </a:solidFill>
            </a:endParaRPr>
          </a:p>
          <a:p>
            <a:pPr>
              <a:lnSpc>
                <a:spcPct val="80000"/>
              </a:lnSpc>
            </a:pPr>
            <a:r>
              <a:rPr lang="ru-RU" sz="1400"/>
              <a:t>1 - гидроцилиндр; </a:t>
            </a:r>
          </a:p>
          <a:p>
            <a:pPr>
              <a:lnSpc>
                <a:spcPct val="80000"/>
              </a:lnSpc>
            </a:pPr>
            <a:r>
              <a:rPr lang="ru-RU" sz="1400"/>
              <a:t>2, 4, 8 - прихваты; </a:t>
            </a:r>
          </a:p>
          <a:p>
            <a:pPr>
              <a:lnSpc>
                <a:spcPct val="80000"/>
              </a:lnSpc>
            </a:pPr>
            <a:r>
              <a:rPr lang="ru-RU" sz="1400"/>
              <a:t>3, 5, 6 - планки; </a:t>
            </a:r>
          </a:p>
          <a:p>
            <a:pPr>
              <a:lnSpc>
                <a:spcPct val="80000"/>
              </a:lnSpc>
            </a:pPr>
            <a:r>
              <a:rPr lang="ru-RU" sz="1400"/>
              <a:t>7 - тяга; </a:t>
            </a:r>
          </a:p>
          <a:p>
            <a:pPr>
              <a:lnSpc>
                <a:spcPct val="80000"/>
              </a:lnSpc>
            </a:pPr>
            <a:r>
              <a:rPr lang="ru-RU" sz="1400"/>
              <a:t>9 - штырь; </a:t>
            </a:r>
          </a:p>
          <a:p>
            <a:pPr>
              <a:lnSpc>
                <a:spcPct val="80000"/>
              </a:lnSpc>
            </a:pPr>
            <a:r>
              <a:rPr lang="ru-RU" sz="1400"/>
              <a:t>10, 11 – валики.</a:t>
            </a:r>
          </a:p>
          <a:p>
            <a:pPr>
              <a:lnSpc>
                <a:spcPct val="80000"/>
              </a:lnSpc>
            </a:pPr>
            <a:endParaRPr lang="ru-RU" sz="1400"/>
          </a:p>
          <a:p>
            <a:pPr>
              <a:lnSpc>
                <a:spcPct val="80000"/>
              </a:lnSpc>
              <a:buFont typeface="Wingdings" pitchFamily="2" charset="2"/>
              <a:buNone/>
            </a:pPr>
            <a:r>
              <a:rPr lang="ru-RU" sz="1400"/>
              <a:t>           Обрабатываемые заготовки устанавлива-ют на базовые поверхности планок 3, 5, 6 до упора торца в штыри 9. Усилие зажима пере-дается прихватами 2, 4, 8 от гидроцилиндра 1 через тягу 7 и валики 10, 11. </a:t>
            </a:r>
          </a:p>
        </p:txBody>
      </p:sp>
      <p:pic>
        <p:nvPicPr>
          <p:cNvPr id="37894" name="Picture 6" descr="7_16"/>
          <p:cNvPicPr>
            <a:picLocks noGrp="1" noChangeAspect="1" noChangeArrowheads="1"/>
          </p:cNvPicPr>
          <p:nvPr>
            <p:ph sz="half" idx="1"/>
          </p:nvPr>
        </p:nvPicPr>
        <p:blipFill>
          <a:blip r:embed="rId3"/>
          <a:srcRect/>
          <a:stretch>
            <a:fillRect/>
          </a:stretch>
        </p:blipFill>
        <p:spPr>
          <a:xfrm>
            <a:off x="971550" y="1989138"/>
            <a:ext cx="3032125" cy="4579937"/>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323</TotalTime>
  <Words>1131</Words>
  <Application>Microsoft Office PowerPoint</Application>
  <PresentationFormat>Экран (4:3)</PresentationFormat>
  <Paragraphs>155</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Палитра</vt:lpstr>
      <vt:lpstr>Фрезерные приспособления</vt:lpstr>
      <vt:lpstr>Классификация фрезерных приспособлений</vt:lpstr>
      <vt:lpstr>Машинные тиски</vt:lpstr>
      <vt:lpstr>Конструкции машинных тисков</vt:lpstr>
      <vt:lpstr>Универсальные тиски с гидравлическим приводом </vt:lpstr>
      <vt:lpstr>Тиски станочные с эксцентриковым зажимом и одной подвижной губкой ГОСТ 18237-72</vt:lpstr>
      <vt:lpstr>Подставка для тисков</vt:lpstr>
      <vt:lpstr>Прихваты</vt:lpstr>
      <vt:lpstr>Многопозиционные и многоместные приспособления</vt:lpstr>
      <vt:lpstr>Стандартизованное приспособление на базе прихватов с ручным приводом</vt:lpstr>
      <vt:lpstr>Угловые плиты</vt:lpstr>
      <vt:lpstr>Автоматизированное приспособление с двумя прихватами</vt:lpstr>
      <vt:lpstr>Гидравлический передвижной зажим</vt:lpstr>
      <vt:lpstr>Делительные приспособления</vt:lpstr>
      <vt:lpstr>Типы столов</vt:lpstr>
      <vt:lpstr>Стол круглый поворотный с механическим приводом. </vt:lpstr>
      <vt:lpstr>Стол поворотный круглый с механизированным приводом ГОСТ 16936-71. </vt:lpstr>
      <vt:lpstr>Универсальный делительный стол УПГ-4</vt:lpstr>
      <vt:lpstr>Стол делительный</vt:lpstr>
      <vt:lpstr>Делительные головки</vt:lpstr>
      <vt:lpstr>Универсальная делительная головка с цанговым пневматическим зажимом </vt:lpstr>
      <vt:lpstr>Приспособления, расширяющие технологические возможности фрезерных станков</vt:lpstr>
      <vt:lpstr>Слайд 23</vt:lpstr>
    </vt:vector>
  </TitlesOfParts>
  <Company>Колледж ПТЭиС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Фрезерные приспособления</dc:title>
  <dc:creator>Шадрина</dc:creator>
  <cp:lastModifiedBy>Admin</cp:lastModifiedBy>
  <cp:revision>6</cp:revision>
  <dcterms:created xsi:type="dcterms:W3CDTF">2008-10-10T05:16:15Z</dcterms:created>
  <dcterms:modified xsi:type="dcterms:W3CDTF">2013-02-03T10:29:12Z</dcterms:modified>
</cp:coreProperties>
</file>