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69" r:id="rId2"/>
    <p:sldId id="372" r:id="rId3"/>
    <p:sldId id="373" r:id="rId4"/>
    <p:sldId id="351" r:id="rId5"/>
    <p:sldId id="352" r:id="rId6"/>
    <p:sldId id="353" r:id="rId7"/>
    <p:sldId id="354" r:id="rId8"/>
    <p:sldId id="366" r:id="rId9"/>
    <p:sldId id="355" r:id="rId10"/>
    <p:sldId id="357" r:id="rId11"/>
    <p:sldId id="358" r:id="rId12"/>
    <p:sldId id="359" r:id="rId13"/>
    <p:sldId id="360" r:id="rId14"/>
    <p:sldId id="370" r:id="rId15"/>
    <p:sldId id="371" r:id="rId16"/>
    <p:sldId id="361" r:id="rId17"/>
    <p:sldId id="374" r:id="rId18"/>
    <p:sldId id="375" r:id="rId19"/>
  </p:sldIdLst>
  <p:sldSz cx="9144000" cy="6858000" type="screen4x3"/>
  <p:notesSz cx="6788150" cy="99202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D08B8"/>
    <a:srgbClr val="C6D9F1"/>
    <a:srgbClr val="6590C5"/>
    <a:srgbClr val="98B5E0"/>
    <a:srgbClr val="87B8ED"/>
    <a:srgbClr val="8BBCE9"/>
    <a:srgbClr val="348AD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2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3B16E0-AECD-4578-8F2A-83F65CE54E1F}" type="doc">
      <dgm:prSet loTypeId="urn:microsoft.com/office/officeart/2005/8/layout/vList3#4" loCatId="list" qsTypeId="urn:microsoft.com/office/officeart/2005/8/quickstyle/simple1" qsCatId="simple" csTypeId="urn:microsoft.com/office/officeart/2005/8/colors/accent1_2" csCatId="accent1" phldr="1"/>
      <dgm:spPr/>
    </dgm:pt>
    <dgm:pt modelId="{CAFF4084-0ED0-4505-A747-053925E43812}">
      <dgm:prSet phldrT="[Текст]" custT="1"/>
      <dgm:spPr/>
      <dgm:t>
        <a:bodyPr/>
        <a:lstStyle/>
        <a:p>
          <a:r>
            <a:rPr lang="ru-RU" sz="2800" dirty="0" smtClean="0">
              <a:latin typeface="Book Antiqua" pitchFamily="18" charset="0"/>
            </a:rPr>
            <a:t>Лекция 6 Сертификация</a:t>
          </a:r>
          <a:endParaRPr lang="ru-RU" sz="2800" dirty="0">
            <a:latin typeface="Book Antiqua" pitchFamily="18" charset="0"/>
          </a:endParaRPr>
        </a:p>
      </dgm:t>
    </dgm:pt>
    <dgm:pt modelId="{BB75147F-5592-4AF8-A22F-32717F3BAE3B}" type="parTrans" cxnId="{67CB2DFD-CCF9-452E-B131-C345ECDB6A82}">
      <dgm:prSet/>
      <dgm:spPr/>
      <dgm:t>
        <a:bodyPr/>
        <a:lstStyle/>
        <a:p>
          <a:endParaRPr lang="ru-RU"/>
        </a:p>
      </dgm:t>
    </dgm:pt>
    <dgm:pt modelId="{8F804AB7-D317-4BE7-96A7-F109FAC9A0D4}" type="sibTrans" cxnId="{67CB2DFD-CCF9-452E-B131-C345ECDB6A82}">
      <dgm:prSet/>
      <dgm:spPr/>
      <dgm:t>
        <a:bodyPr/>
        <a:lstStyle/>
        <a:p>
          <a:endParaRPr lang="ru-RU"/>
        </a:p>
      </dgm:t>
    </dgm:pt>
    <dgm:pt modelId="{CEBCF2F7-0D88-41A8-A15F-564AA90C3F72}" type="pres">
      <dgm:prSet presAssocID="{0F3B16E0-AECD-4578-8F2A-83F65CE54E1F}" presName="linearFlow" presStyleCnt="0">
        <dgm:presLayoutVars>
          <dgm:dir/>
          <dgm:resizeHandles val="exact"/>
        </dgm:presLayoutVars>
      </dgm:prSet>
      <dgm:spPr/>
    </dgm:pt>
    <dgm:pt modelId="{82A9C622-35C2-4CA8-BFCD-F1FEC0EBFFD6}" type="pres">
      <dgm:prSet presAssocID="{CAFF4084-0ED0-4505-A747-053925E43812}" presName="composite" presStyleCnt="0"/>
      <dgm:spPr/>
    </dgm:pt>
    <dgm:pt modelId="{D07D269E-EBFF-4B7A-B587-0C185410A93E}" type="pres">
      <dgm:prSet presAssocID="{CAFF4084-0ED0-4505-A747-053925E43812}" presName="imgShp" presStyleLbl="fgImgPlace1" presStyleIdx="0" presStyleCnt="1" custScaleX="95326" custScaleY="98827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5015721E-F960-4CFA-BCC7-C409FED336F5}" type="pres">
      <dgm:prSet presAssocID="{CAFF4084-0ED0-4505-A747-053925E43812}" presName="txShp" presStyleLbl="node1" presStyleIdx="0" presStyleCnt="1" custScaleX="120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F94EB5-8F4E-45A6-95D4-C65FBF3387E4}" type="presOf" srcId="{CAFF4084-0ED0-4505-A747-053925E43812}" destId="{5015721E-F960-4CFA-BCC7-C409FED336F5}" srcOrd="0" destOrd="0" presId="urn:microsoft.com/office/officeart/2005/8/layout/vList3#4"/>
    <dgm:cxn modelId="{7D823D6D-FD3A-436A-B649-87F02BFC0B97}" type="presOf" srcId="{0F3B16E0-AECD-4578-8F2A-83F65CE54E1F}" destId="{CEBCF2F7-0D88-41A8-A15F-564AA90C3F72}" srcOrd="0" destOrd="0" presId="urn:microsoft.com/office/officeart/2005/8/layout/vList3#4"/>
    <dgm:cxn modelId="{67CB2DFD-CCF9-452E-B131-C345ECDB6A82}" srcId="{0F3B16E0-AECD-4578-8F2A-83F65CE54E1F}" destId="{CAFF4084-0ED0-4505-A747-053925E43812}" srcOrd="0" destOrd="0" parTransId="{BB75147F-5592-4AF8-A22F-32717F3BAE3B}" sibTransId="{8F804AB7-D317-4BE7-96A7-F109FAC9A0D4}"/>
    <dgm:cxn modelId="{ECFD059A-F836-41A5-A467-7FA0C8690123}" type="presParOf" srcId="{CEBCF2F7-0D88-41A8-A15F-564AA90C3F72}" destId="{82A9C622-35C2-4CA8-BFCD-F1FEC0EBFFD6}" srcOrd="0" destOrd="0" presId="urn:microsoft.com/office/officeart/2005/8/layout/vList3#4"/>
    <dgm:cxn modelId="{D99B7685-6188-45C6-813C-55C5F92C6CF8}" type="presParOf" srcId="{82A9C622-35C2-4CA8-BFCD-F1FEC0EBFFD6}" destId="{D07D269E-EBFF-4B7A-B587-0C185410A93E}" srcOrd="0" destOrd="0" presId="urn:microsoft.com/office/officeart/2005/8/layout/vList3#4"/>
    <dgm:cxn modelId="{9C79605A-3FA0-414B-8AE7-B52EE43B958F}" type="presParOf" srcId="{82A9C622-35C2-4CA8-BFCD-F1FEC0EBFFD6}" destId="{5015721E-F960-4CFA-BCC7-C409FED336F5}" srcOrd="1" destOrd="0" presId="urn:microsoft.com/office/officeart/2005/8/layout/vList3#4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4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4925" y="0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69FB850-5CA4-4115-B1B1-7CC395988977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1700"/>
            <a:ext cx="54292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416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4925" y="9421813"/>
            <a:ext cx="29416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8818E08-A771-4C20-9C52-2D86D6AA7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18E08-A771-4C20-9C52-2D86D6AA743F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A0184-BECC-4E8A-A64C-5610F337EDE2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EC81D-71B9-470B-917D-D175E491A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A6E95-3291-4D6D-8FF9-B8734864AB44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3A16F-69F8-48A4-95F9-4E50D6905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2773D-3090-4A54-807A-FDC1B49F3F7F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F88B3-8EB5-4082-8172-FB293DAFCE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D37BC-5A51-4AE2-B219-61612DB0BDAC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B764A-5535-45E1-AD9F-494D70F22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7755B-45D9-45FD-8EFF-1191D6A13FFE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343F1-3032-41C8-979A-557713649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18154-A19F-4D96-A5DB-F631147FB891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10C33-B47D-47A5-80DC-F2C4107F7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F1509-1DE2-4E79-B535-9257FCE4671F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278F8-665D-44E5-978E-D403EAED1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6B410-49E0-4604-85FE-F585587D7968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E1C65-558E-4E1A-9071-7EF76E01E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C40E4-7D52-481F-ADB3-479AC07A37D0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83C18-3994-4976-BB7A-D897A6CC0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889F-9158-4B8D-A52E-2992D98152AC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37339-AF86-4D1F-84E6-D32B79BC2D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A7553-A468-4FEF-9189-7CEAB8EC9E19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1AB30-34AE-4B43-84F2-D8244160F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FAEA7-CB25-4CFE-8FAC-14001BCADF53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4FEA5-1BB8-4D91-A77A-E1FF46762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206F79-10D0-43D1-9710-57B11391F292}" type="datetime1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ru-RU"/>
              <a:t>Гавриленко Наталия Айратовна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9DE836-D3D1-4A05-9C66-D5F90F3F4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3" r:id="rId2"/>
    <p:sldLayoutId id="2147484354" r:id="rId3"/>
    <p:sldLayoutId id="2147484355" r:id="rId4"/>
    <p:sldLayoutId id="2147484356" r:id="rId5"/>
    <p:sldLayoutId id="2147484357" r:id="rId6"/>
    <p:sldLayoutId id="2147484358" r:id="rId7"/>
    <p:sldLayoutId id="2147484359" r:id="rId8"/>
    <p:sldLayoutId id="2147484360" r:id="rId9"/>
    <p:sldLayoutId id="2147484361" r:id="rId10"/>
    <p:sldLayoutId id="2147484362" r:id="rId11"/>
    <p:sldLayoutId id="2147484363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satro.ru/photos/news-images/bast-sert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etlbel.ru/files/dekl_2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C8D07F-7ACB-416C-9690-D71268BA301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C29AA7-D918-453E-B593-69868BD8B110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138243" name="Rectangle 2"/>
          <p:cNvSpPr>
            <a:spLocks noGrp="1"/>
          </p:cNvSpPr>
          <p:nvPr>
            <p:ph type="title"/>
          </p:nvPr>
        </p:nvSpPr>
        <p:spPr>
          <a:xfrm>
            <a:off x="2195513" y="188913"/>
            <a:ext cx="5184775" cy="574675"/>
          </a:xfrm>
          <a:solidFill>
            <a:srgbClr val="C6D9F1"/>
          </a:solidFill>
        </p:spPr>
        <p:txBody>
          <a:bodyPr/>
          <a:lstStyle/>
          <a:p>
            <a:pPr eaLnBrk="1" hangingPunct="1">
              <a:lnSpc>
                <a:spcPct val="40000"/>
              </a:lnSpc>
            </a:pPr>
            <a:r>
              <a:rPr lang="ru-RU" sz="1600" b="1" smtClean="0"/>
              <a:t>Права и обязанности</a:t>
            </a:r>
            <a:endParaRPr lang="ru-RU" smtClean="0"/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3348038" y="822325"/>
            <a:ext cx="3240087" cy="603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 b="1">
                <a:latin typeface="Calibri" pitchFamily="34" charset="0"/>
              </a:rPr>
              <a:t>Заявителя:</a:t>
            </a:r>
          </a:p>
          <a:p>
            <a:r>
              <a:rPr lang="ru-RU" sz="1000" b="1">
                <a:latin typeface="Calibri" pitchFamily="34" charset="0"/>
              </a:rPr>
              <a:t>права:</a:t>
            </a:r>
          </a:p>
          <a:p>
            <a:r>
              <a:rPr lang="ru-RU" sz="1000">
                <a:latin typeface="Calibri" pitchFamily="34" charset="0"/>
              </a:rPr>
              <a:t>- выбирать форму и схему подтверждения соответствия из предусмотренных техническим регламентом;</a:t>
            </a:r>
          </a:p>
          <a:p>
            <a:r>
              <a:rPr lang="ru-RU" sz="1000">
                <a:latin typeface="Calibri" pitchFamily="34" charset="0"/>
              </a:rPr>
              <a:t>- выбирать орган по сертификации для проведения в нем подтверждения соответствия;</a:t>
            </a:r>
          </a:p>
          <a:p>
            <a:r>
              <a:rPr lang="ru-RU" sz="1000">
                <a:latin typeface="Calibri" pitchFamily="34" charset="0"/>
              </a:rPr>
              <a:t>- обращаться в орган по аккредитации с жалобами на неправомерные действия органов по сертификации и лабораторий Помимо права обжаловать действия органа по сертификации или лаборатории в органе по аккредитации за заявителем остается право обжаловать эти действия в судебном порядке.</a:t>
            </a:r>
          </a:p>
          <a:p>
            <a:r>
              <a:rPr lang="ru-RU" sz="1000" b="1">
                <a:latin typeface="Calibri" pitchFamily="34" charset="0"/>
              </a:rPr>
              <a:t>обязанности:</a:t>
            </a:r>
          </a:p>
          <a:p>
            <a:r>
              <a:rPr lang="ru-RU" sz="1000">
                <a:latin typeface="Calibri" pitchFamily="34" charset="0"/>
              </a:rPr>
              <a:t>- выпускать в обращение продукцию, подлежащую обязательному подтверждению соответствия, только после осуществления такого подтверждения соответствия;</a:t>
            </a:r>
          </a:p>
          <a:p>
            <a:pPr>
              <a:buFontTx/>
              <a:buChar char="-"/>
            </a:pPr>
            <a:r>
              <a:rPr lang="ru-RU" sz="1000">
                <a:latin typeface="Calibri" pitchFamily="34" charset="0"/>
              </a:rPr>
              <a:t>обеспечивать соответствие продукции требованиям технических регламентов;</a:t>
            </a:r>
          </a:p>
          <a:p>
            <a:pPr>
              <a:buFontTx/>
              <a:buChar char="-"/>
            </a:pPr>
            <a:r>
              <a:rPr lang="ru-RU" sz="1000">
                <a:latin typeface="Calibri" pitchFamily="34" charset="0"/>
              </a:rPr>
              <a:t>предъявлять органам государственного контроля и заинтересованным лицам документы,</a:t>
            </a:r>
          </a:p>
          <a:p>
            <a:r>
              <a:rPr lang="ru-RU" sz="1000">
                <a:latin typeface="Calibri" pitchFamily="34" charset="0"/>
              </a:rPr>
              <a:t>свидетельствующие о подтверждении соответствия продукции требованиям технических регламентов;</a:t>
            </a:r>
          </a:p>
          <a:p>
            <a:r>
              <a:rPr lang="ru-RU" sz="1000">
                <a:latin typeface="Calibri" pitchFamily="34" charset="0"/>
              </a:rPr>
              <a:t>- приостанавливать или прекращать реализацию продукции, если срок действия сертификата соответствия или декларации о соответствии истек либо действие сертификата соответствия или декларации о соответствии приостановлено либо прекращено;</a:t>
            </a:r>
          </a:p>
          <a:p>
            <a:r>
              <a:rPr lang="ru-RU" sz="1000">
                <a:latin typeface="Calibri" pitchFamily="34" charset="0"/>
              </a:rPr>
              <a:t>- приостанавливать производство продукции, которая прошла подтверждение соответствия и не соответствует требованиям технических регламентов, на основании решений органов государственного контроля (надзора) за соблюдением требований технических регламентов.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323850" y="836613"/>
            <a:ext cx="302418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 b="1">
                <a:latin typeface="Calibri" pitchFamily="34" charset="0"/>
              </a:rPr>
              <a:t>Орган по сертификации </a:t>
            </a:r>
          </a:p>
          <a:p>
            <a:endParaRPr lang="ru-RU" sz="1000" b="1">
              <a:latin typeface="Calibri" pitchFamily="34" charset="0"/>
            </a:endParaRPr>
          </a:p>
          <a:p>
            <a:r>
              <a:rPr lang="ru-RU" sz="1000" b="1">
                <a:latin typeface="Calibri" pitchFamily="34" charset="0"/>
              </a:rPr>
              <a:t>имеет право:</a:t>
            </a:r>
          </a:p>
          <a:p>
            <a:r>
              <a:rPr lang="ru-RU" sz="1000">
                <a:latin typeface="Calibri" pitchFamily="34" charset="0"/>
              </a:rPr>
              <a:t>- привлекать к проведению исследований аккредитованные испытательные лаборатории;</a:t>
            </a:r>
          </a:p>
          <a:p>
            <a:r>
              <a:rPr lang="ru-RU" sz="1000">
                <a:latin typeface="Calibri" pitchFamily="34" charset="0"/>
              </a:rPr>
              <a:t>- проводить инспекционный контроль, если этот контроль предусмотрен схемой сертификации и договором;</a:t>
            </a:r>
          </a:p>
          <a:p>
            <a:r>
              <a:rPr lang="ru-RU" sz="1000">
                <a:latin typeface="Calibri" pitchFamily="34" charset="0"/>
              </a:rPr>
              <a:t>- приостанавливать (до устранения выявленных нарушений) или прекращать (в случае невозможности устранения нарушений) действие выданного сертификата соответствия;</a:t>
            </a:r>
          </a:p>
          <a:p>
            <a:pPr>
              <a:buFontTx/>
              <a:buChar char="-"/>
            </a:pPr>
            <a:r>
              <a:rPr lang="ru-RU" sz="1000">
                <a:latin typeface="Calibri" pitchFamily="34" charset="0"/>
              </a:rPr>
              <a:t>устанавливать стоимость работ по сертификации на основании методики, утвержденной Правительством РФ.</a:t>
            </a:r>
          </a:p>
          <a:p>
            <a:endParaRPr lang="ru-RU" sz="1000">
              <a:latin typeface="Calibri" pitchFamily="34" charset="0"/>
            </a:endParaRPr>
          </a:p>
          <a:p>
            <a:r>
              <a:rPr lang="ru-RU" sz="1000" b="1">
                <a:latin typeface="Calibri" pitchFamily="34" charset="0"/>
              </a:rPr>
              <a:t>обязанности:</a:t>
            </a:r>
          </a:p>
          <a:p>
            <a:r>
              <a:rPr lang="ru-RU" sz="1000">
                <a:latin typeface="Calibri" pitchFamily="34" charset="0"/>
              </a:rPr>
              <a:t>- вести реестр выданных им сертификатов соответствия и представлять данные о выданных сертификатах в федеральный орган исполнительной власти по техническому регулированию для составления единого реестра;</a:t>
            </a:r>
          </a:p>
          <a:p>
            <a:r>
              <a:rPr lang="ru-RU" sz="1000">
                <a:latin typeface="Calibri" pitchFamily="34" charset="0"/>
              </a:rPr>
              <a:t>- информировать органы государственного контроля за соблюдением требований технических регламентов о продукции, поступившей на сертификацию и не прошедшей ее;</a:t>
            </a:r>
          </a:p>
          <a:p>
            <a:r>
              <a:rPr lang="ru-RU" sz="1000">
                <a:latin typeface="Calibri" pitchFamily="34" charset="0"/>
              </a:rPr>
              <a:t>- представлять заявителям информацию о порядке проведения обязательной сертификации.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6948488" y="765175"/>
            <a:ext cx="1944687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 b="1">
                <a:latin typeface="Calibri" pitchFamily="34" charset="0"/>
              </a:rPr>
              <a:t>Аккредитованные испытательные лаборатории</a:t>
            </a:r>
            <a:r>
              <a:rPr lang="ru-RU" sz="1000">
                <a:latin typeface="Calibri" pitchFamily="34" charset="0"/>
              </a:rPr>
              <a:t> </a:t>
            </a:r>
          </a:p>
          <a:p>
            <a:endParaRPr lang="ru-RU" sz="1000">
              <a:latin typeface="Calibri" pitchFamily="34" charset="0"/>
            </a:endParaRPr>
          </a:p>
          <a:p>
            <a:r>
              <a:rPr lang="ru-RU" sz="1000">
                <a:latin typeface="Calibri" pitchFamily="34" charset="0"/>
              </a:rPr>
              <a:t>занимаются испытаниями конкретных видов продукции, располагая для этого нужным оборудованием, оформляют протоколы испытаний, необходимые для последующего получения сертификата соответствия.</a:t>
            </a:r>
          </a:p>
          <a:p>
            <a:r>
              <a:rPr lang="ru-RU" sz="1000">
                <a:latin typeface="Calibri" pitchFamily="34" charset="0"/>
              </a:rPr>
              <a:t>1 июля 2009 года введен в действие национальный стандарт Российской Федерации </a:t>
            </a:r>
          </a:p>
          <a:p>
            <a:r>
              <a:rPr lang="ru-RU" sz="1000" b="1">
                <a:latin typeface="Calibri" pitchFamily="34" charset="0"/>
              </a:rPr>
              <a:t>ГОСТ Р 51000.4-2008 "Общие требования к аккредитации испытательных лабораторий"</a:t>
            </a:r>
            <a:r>
              <a:rPr lang="ru-RU" sz="1000">
                <a:latin typeface="Calibri" pitchFamily="34" charset="0"/>
              </a:rPr>
              <a:t>, </a:t>
            </a:r>
          </a:p>
          <a:p>
            <a:endParaRPr lang="ru-RU" sz="1000">
              <a:latin typeface="Calibri" pitchFamily="34" charset="0"/>
            </a:endParaRPr>
          </a:p>
          <a:p>
            <a:r>
              <a:rPr lang="ru-RU" sz="1000">
                <a:latin typeface="Calibri" pitchFamily="34" charset="0"/>
              </a:rPr>
              <a:t>Настоящий стандарт устанавливает общие требования к порядку (процедуре) аккредитации испытательных лабораторий (испытательных центров).</a:t>
            </a:r>
          </a:p>
        </p:txBody>
      </p:sp>
      <p:sp>
        <p:nvSpPr>
          <p:cNvPr id="138247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D8CDB-FF9F-486A-8231-2441038BCBE8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139267" name="Text Box 2"/>
          <p:cNvSpPr txBox="1">
            <a:spLocks noChangeArrowheads="1"/>
          </p:cNvSpPr>
          <p:nvPr/>
        </p:nvSpPr>
        <p:spPr bwMode="auto">
          <a:xfrm>
            <a:off x="684213" y="549275"/>
            <a:ext cx="7488237" cy="366713"/>
          </a:xfrm>
          <a:prstGeom prst="rect">
            <a:avLst/>
          </a:prstGeom>
          <a:solidFill>
            <a:srgbClr val="C6D9F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Calibri" pitchFamily="34" charset="0"/>
              </a:rPr>
              <a:t>Схемы обязательного подтверждения соответствия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139268" name="Text Box 3"/>
          <p:cNvSpPr txBox="1">
            <a:spLocks noChangeArrowheads="1"/>
          </p:cNvSpPr>
          <p:nvPr/>
        </p:nvSpPr>
        <p:spPr bwMode="auto">
          <a:xfrm>
            <a:off x="468313" y="1341438"/>
            <a:ext cx="81359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600" b="1">
                <a:latin typeface="Calibri" pitchFamily="34" charset="0"/>
              </a:rPr>
              <a:t>Схемы </a:t>
            </a:r>
            <a:r>
              <a:rPr lang="ru-RU" sz="1600">
                <a:latin typeface="Calibri" pitchFamily="34" charset="0"/>
              </a:rPr>
              <a:t>- полный набор операций и условий их выполнения участниками подтверждения соответствия </a:t>
            </a:r>
          </a:p>
        </p:txBody>
      </p:sp>
      <p:sp>
        <p:nvSpPr>
          <p:cNvPr id="139269" name="Text Box 4"/>
          <p:cNvSpPr txBox="1">
            <a:spLocks noChangeArrowheads="1"/>
          </p:cNvSpPr>
          <p:nvPr/>
        </p:nvSpPr>
        <p:spPr bwMode="auto">
          <a:xfrm>
            <a:off x="468313" y="2205038"/>
            <a:ext cx="8351837" cy="24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600" b="1">
                <a:latin typeface="Calibri" pitchFamily="34" charset="0"/>
              </a:rPr>
              <a:t>Операции, </a:t>
            </a:r>
            <a:r>
              <a:rPr lang="ru-RU" sz="1600">
                <a:latin typeface="Calibri" pitchFamily="34" charset="0"/>
              </a:rPr>
              <a:t>необходимые для подтверждения продукции установленным требованиям:</a:t>
            </a:r>
          </a:p>
          <a:p>
            <a:pPr>
              <a:spcBef>
                <a:spcPct val="50000"/>
              </a:spcBef>
            </a:pPr>
            <a:endParaRPr lang="ru-RU" sz="1600"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ru-RU" sz="1600">
                <a:latin typeface="Calibri" pitchFamily="34" charset="0"/>
              </a:rPr>
              <a:t>  </a:t>
            </a:r>
            <a:r>
              <a:rPr lang="ru-RU" sz="1600" b="1">
                <a:latin typeface="Calibri" pitchFamily="34" charset="0"/>
              </a:rPr>
              <a:t>испытания</a:t>
            </a:r>
            <a:r>
              <a:rPr lang="ru-RU" sz="1600">
                <a:latin typeface="Calibri" pitchFamily="34" charset="0"/>
              </a:rPr>
              <a:t> (типовых образцов, партий или единиц продукции);</a:t>
            </a:r>
          </a:p>
          <a:p>
            <a:pPr>
              <a:buFontTx/>
              <a:buChar char="-"/>
            </a:pPr>
            <a:endParaRPr lang="ru-RU" sz="1600"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ru-RU" sz="1600">
                <a:latin typeface="Calibri" pitchFamily="34" charset="0"/>
              </a:rPr>
              <a:t>   </a:t>
            </a:r>
            <a:r>
              <a:rPr lang="ru-RU" sz="1600" b="1">
                <a:latin typeface="Calibri" pitchFamily="34" charset="0"/>
              </a:rPr>
              <a:t>сертификацию системы качества</a:t>
            </a:r>
            <a:r>
              <a:rPr lang="ru-RU" sz="1600">
                <a:latin typeface="Calibri" pitchFamily="34" charset="0"/>
              </a:rPr>
              <a:t> (на стадиях проектирования и производства, только производства или при окончательном контроле и испытаниях);</a:t>
            </a:r>
          </a:p>
          <a:p>
            <a:pPr>
              <a:buFontTx/>
              <a:buChar char="-"/>
            </a:pPr>
            <a:endParaRPr lang="ru-RU" sz="160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ru-RU" sz="1600">
                <a:latin typeface="Calibri" pitchFamily="34" charset="0"/>
              </a:rPr>
              <a:t>   </a:t>
            </a:r>
            <a:r>
              <a:rPr lang="ru-RU" sz="1600" b="1">
                <a:latin typeface="Calibri" pitchFamily="34" charset="0"/>
              </a:rPr>
              <a:t>инспекционный контроль</a:t>
            </a:r>
            <a:r>
              <a:rPr lang="ru-RU" sz="1600">
                <a:latin typeface="Calibri" pitchFamily="34" charset="0"/>
              </a:rPr>
              <a:t>. </a:t>
            </a:r>
          </a:p>
        </p:txBody>
      </p:sp>
      <p:sp>
        <p:nvSpPr>
          <p:cNvPr id="139270" name="Text Box 5"/>
          <p:cNvSpPr txBox="1">
            <a:spLocks noChangeArrowheads="1"/>
          </p:cNvSpPr>
          <p:nvPr/>
        </p:nvSpPr>
        <p:spPr bwMode="auto">
          <a:xfrm>
            <a:off x="1116013" y="4868863"/>
            <a:ext cx="7345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latin typeface="Calibri" pitchFamily="34" charset="0"/>
              </a:rPr>
              <a:t>Виды схем обязательного подтверждения соответствия</a:t>
            </a:r>
          </a:p>
        </p:txBody>
      </p:sp>
      <p:sp>
        <p:nvSpPr>
          <p:cNvPr id="139271" name="Line 6"/>
          <p:cNvSpPr>
            <a:spLocks noChangeShapeType="1"/>
          </p:cNvSpPr>
          <p:nvPr/>
        </p:nvSpPr>
        <p:spPr bwMode="auto">
          <a:xfrm flipH="1">
            <a:off x="2124075" y="5229225"/>
            <a:ext cx="11525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9272" name="Line 7"/>
          <p:cNvSpPr>
            <a:spLocks noChangeShapeType="1"/>
          </p:cNvSpPr>
          <p:nvPr/>
        </p:nvSpPr>
        <p:spPr bwMode="auto">
          <a:xfrm>
            <a:off x="5508625" y="5229225"/>
            <a:ext cx="10795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9273" name="Text Box 8"/>
          <p:cNvSpPr txBox="1">
            <a:spLocks noChangeArrowheads="1"/>
          </p:cNvSpPr>
          <p:nvPr/>
        </p:nvSpPr>
        <p:spPr bwMode="auto">
          <a:xfrm>
            <a:off x="900113" y="5734050"/>
            <a:ext cx="331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latin typeface="Calibri" pitchFamily="34" charset="0"/>
              </a:rPr>
              <a:t>схемы декларирования</a:t>
            </a:r>
          </a:p>
        </p:txBody>
      </p:sp>
      <p:sp>
        <p:nvSpPr>
          <p:cNvPr id="139274" name="Text Box 9"/>
          <p:cNvSpPr txBox="1">
            <a:spLocks noChangeArrowheads="1"/>
          </p:cNvSpPr>
          <p:nvPr/>
        </p:nvSpPr>
        <p:spPr bwMode="auto">
          <a:xfrm>
            <a:off x="5795963" y="5734050"/>
            <a:ext cx="2663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latin typeface="Calibri" pitchFamily="34" charset="0"/>
              </a:rPr>
              <a:t>схемы сертификации</a:t>
            </a:r>
          </a:p>
        </p:txBody>
      </p:sp>
      <p:sp>
        <p:nvSpPr>
          <p:cNvPr id="139275" name="Нижний колонтитул 10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68A51A-F029-4ED5-B9F4-35B97DEBB707}" type="slidenum">
              <a:rPr lang="ru-RU"/>
              <a:pPr>
                <a:defRPr/>
              </a:pPr>
              <a:t>12</a:t>
            </a:fld>
            <a:endParaRPr lang="ru-RU"/>
          </a:p>
        </p:txBody>
      </p:sp>
      <p:graphicFrame>
        <p:nvGraphicFramePr>
          <p:cNvPr id="129026" name="Group 2"/>
          <p:cNvGraphicFramePr>
            <a:graphicFrameLocks noGrp="1"/>
          </p:cNvGraphicFramePr>
          <p:nvPr/>
        </p:nvGraphicFramePr>
        <p:xfrm>
          <a:off x="395288" y="692150"/>
          <a:ext cx="8353425" cy="5972175"/>
        </p:xfrm>
        <a:graphic>
          <a:graphicData uri="http://schemas.openxmlformats.org/drawingml/2006/table">
            <a:tbl>
              <a:tblPr/>
              <a:tblGrid>
                <a:gridCol w="2185987"/>
                <a:gridCol w="6167438"/>
              </a:tblGrid>
              <a:tr h="2438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Обозначение  схемы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Содержание  схемы  и ее исполнители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1д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Заявитель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Приводит собственные доказательства соответствия в техническом файле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Принимает декларацию о соответствии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2д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Аккредитованная испытательная лаборатория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Проводит испытания типового образца продукции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Заявитель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Принимает декларацию о соответствии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3д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 по сертификации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Сертифицирует систему качества на стадии производства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Аккредитованная испытательная лаборатория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Проводит испытания типового образца продукции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Заявитель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Принимает декларацию о соответствии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 по сертификации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Осуществляет инспекционный контроль за системой качества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16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4д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 по сертификации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Сертифицирует систему качества на этапах контроля и  испытаний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Аккредитованная испытательная лаборатория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Проводит испытания типового образца продукции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Заявитель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Принимает декларацию о соответствии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 по сертификации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Осуществляет инспекционный контроль за системой качества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5д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Аккредитованная испытательная лаборатория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Проводит выборочные испытания партии выпускаемой продукции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Заявитель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Принимает декларацию о соответствии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6д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Аккредитованная испытательная лаборатория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Проводит испытания каждой единицы продукции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Заявитель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Принимает декларацию о соответствии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16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 по сертификации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Сертифицирует систему качества на стадиях проектирования и  производства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Заявитель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Проводит испытания образца продукции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Принимает декларацию о соответствии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 по сертификации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Осуществляет инспекционный контроль за системой качества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0320" name="Text Box 31"/>
          <p:cNvSpPr txBox="1">
            <a:spLocks noChangeArrowheads="1"/>
          </p:cNvSpPr>
          <p:nvPr/>
        </p:nvSpPr>
        <p:spPr bwMode="auto">
          <a:xfrm>
            <a:off x="1116013" y="260350"/>
            <a:ext cx="6769100" cy="336550"/>
          </a:xfrm>
          <a:prstGeom prst="rect">
            <a:avLst/>
          </a:prstGeom>
          <a:solidFill>
            <a:srgbClr val="C6D9F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latin typeface="Calibri" pitchFamily="34" charset="0"/>
              </a:rPr>
              <a:t>Схемы декларирования соответствия</a:t>
            </a:r>
          </a:p>
        </p:txBody>
      </p:sp>
      <p:sp>
        <p:nvSpPr>
          <p:cNvPr id="140321" name="Нижний колонтитул 3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131ED-88DB-45AC-8DCD-99959FCC5D2A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141315" name="Rectangle 2"/>
          <p:cNvSpPr>
            <a:spLocks noChangeArrowheads="1"/>
          </p:cNvSpPr>
          <p:nvPr/>
        </p:nvSpPr>
        <p:spPr bwMode="auto">
          <a:xfrm>
            <a:off x="1763713" y="258763"/>
            <a:ext cx="5616575" cy="336550"/>
          </a:xfrm>
          <a:prstGeom prst="rect">
            <a:avLst/>
          </a:prstGeom>
          <a:solidFill>
            <a:srgbClr val="C6D9F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600" b="1"/>
              <a:t>Схемы сертификации</a:t>
            </a:r>
            <a:endParaRPr lang="ru-RU" sz="1600"/>
          </a:p>
        </p:txBody>
      </p:sp>
      <p:graphicFrame>
        <p:nvGraphicFramePr>
          <p:cNvPr id="130051" name="Group 3"/>
          <p:cNvGraphicFramePr>
            <a:graphicFrameLocks noGrp="1"/>
          </p:cNvGraphicFramePr>
          <p:nvPr/>
        </p:nvGraphicFramePr>
        <p:xfrm>
          <a:off x="323850" y="765175"/>
          <a:ext cx="8640763" cy="5894456"/>
        </p:xfrm>
        <a:graphic>
          <a:graphicData uri="http://schemas.openxmlformats.org/drawingml/2006/table">
            <a:tbl>
              <a:tblPr/>
              <a:tblGrid>
                <a:gridCol w="1392238"/>
                <a:gridCol w="7248525"/>
              </a:tblGrid>
              <a:tr h="2438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Обозначение схемы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Содержание  схемы  и ее исполнители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1с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Аккредитованная испытательная лаборатория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Проводит испытания типового образца продукции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Аккредитованный орган по сертификации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Выдает заявителю сертификат соответствия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2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2с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Аккредитованная испытательная лаборатория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Проводит испытания типового образца продукции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Аккредитованный орган по сертификации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Проводит анализ состояния производства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Выдает заявителю сертификат соответствия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1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3с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Аккредитованная испытательная лаборатория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Проводит испытания типового образца продукции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Аккредитованный орган по сертификации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Выдает заявителю сертификат соответствия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Осуществляет инспекционный контроль за сертифицированной продукцией (испытания образцов продукции).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15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4с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Аккредитованная испытательная лаборатория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Проводит испытания типового образца продукции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Аккредитованный орган по сертификации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Проводит анализ состояния производства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Выдает заявителю сертификат соответствия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Осуществляет инспекционный контроль за сертифицированной продукцией (испытания образцов продукции и анализ состояния производства)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3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5с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Аккредитованная испытательная лаборатория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Проводит испытания типового образца продукции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Аккредитованный орган по сертификации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Проводит сертификацию системы качества или производства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Выдает заявителю сертификат соответствия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Осуществляет инспекционный контроль за сертифицированной продукцией (контроль системы качества (производства), испытания образцов продукции, взятых у изготовителя или продавца)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6с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Аккредитованная испытательная лаборатория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Проводит испытания партии продукции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Аккредитованный орган по сертификации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Выдает заявителю сертификат соответствия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7с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Аккредитованная испытательная лаборатория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Проводит испытания каждой единицы продукции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Аккредитованный орган по сертификации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Выдает заявителю сертификат соответствия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1345" name="Rectangle 32"/>
          <p:cNvSpPr>
            <a:spLocks noChangeArrowheads="1"/>
          </p:cNvSpPr>
          <p:nvPr/>
        </p:nvSpPr>
        <p:spPr bwMode="auto">
          <a:xfrm>
            <a:off x="0" y="744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41346" name="Нижний колонтитул 3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967D5B-104F-42B2-8FC7-12EED9E0EF1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276600" y="390525"/>
            <a:ext cx="2659063" cy="369888"/>
          </a:xfrm>
          <a:prstGeom prst="rect">
            <a:avLst/>
          </a:prstGeom>
          <a:solidFill>
            <a:srgbClr val="C6D9F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+mj-lt"/>
              </a:rPr>
              <a:t>Сертификат соответствия</a:t>
            </a:r>
          </a:p>
        </p:txBody>
      </p:sp>
      <p:pic>
        <p:nvPicPr>
          <p:cNvPr id="142340" name="Picture 15" descr="Картинка 2 из 91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908050"/>
            <a:ext cx="3744913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73113" y="1557338"/>
            <a:ext cx="3743325" cy="465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1200" dirty="0" smtClean="0">
                <a:latin typeface="+mj-lt"/>
              </a:rPr>
              <a:t>наименование и местонахождение заявителя;</a:t>
            </a:r>
          </a:p>
          <a:p>
            <a:pPr algn="just" eaLnBrk="1" hangingPunct="1">
              <a:defRPr/>
            </a:pPr>
            <a:endParaRPr lang="ru-RU" sz="1200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j-lt"/>
              </a:rPr>
              <a:t>наименование и местонахождение изготовителя продукции, прошедшей сертификацию;</a:t>
            </a:r>
          </a:p>
          <a:p>
            <a:pPr algn="just" eaLnBrk="1" hangingPunct="1">
              <a:defRPr/>
            </a:pPr>
            <a:endParaRPr lang="ru-RU" sz="1200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j-lt"/>
              </a:rPr>
              <a:t>наименование и местонахождение органа по сертификации, выдавшего сертификат соответствия;</a:t>
            </a:r>
          </a:p>
          <a:p>
            <a:pPr algn="just" eaLnBrk="1" hangingPunct="1">
              <a:defRPr/>
            </a:pPr>
            <a:endParaRPr lang="ru-RU" sz="1200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j-lt"/>
              </a:rPr>
              <a:t>информацию об объекте сертификации, позволяющую идентифицировать этот объект;</a:t>
            </a:r>
          </a:p>
          <a:p>
            <a:pPr algn="just" eaLnBrk="1" hangingPunct="1">
              <a:defRPr/>
            </a:pPr>
            <a:endParaRPr lang="ru-RU" sz="1200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j-lt"/>
              </a:rPr>
              <a:t>наименование технического регламента, на соответствие требованиям которого проводилась сертификация;</a:t>
            </a:r>
          </a:p>
          <a:p>
            <a:pPr algn="just" eaLnBrk="1" hangingPunct="1">
              <a:defRPr/>
            </a:pPr>
            <a:endParaRPr lang="ru-RU" sz="1200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j-lt"/>
              </a:rPr>
              <a:t>информацию о проведенных исследованиях (испытаниях) и измерениях;</a:t>
            </a:r>
          </a:p>
          <a:p>
            <a:pPr algn="just" eaLnBrk="1" hangingPunct="1">
              <a:defRPr/>
            </a:pPr>
            <a:endParaRPr lang="ru-RU" sz="1200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j-lt"/>
              </a:rPr>
              <a:t>информацию о документах, представленных заявителем в орган по сертификации в качестве доказательств соответствия продукции требованиям технических регламентов;</a:t>
            </a:r>
          </a:p>
          <a:p>
            <a:pPr algn="just" eaLnBrk="1" hangingPunct="1">
              <a:defRPr/>
            </a:pPr>
            <a:endParaRPr lang="ru-RU" sz="1200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j-lt"/>
              </a:rPr>
              <a:t>срок действия сертификата соответствия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6013" y="1143000"/>
            <a:ext cx="2735262" cy="306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latin typeface="+mj-lt"/>
              </a:rPr>
              <a:t>включает в себя: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F6077-9473-4372-8367-F500F7DC76AE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pic>
        <p:nvPicPr>
          <p:cNvPr id="143363" name="Picture 2" descr="Картинка 1 из 23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1052513"/>
            <a:ext cx="38163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59113" y="333375"/>
            <a:ext cx="2892425" cy="369888"/>
          </a:xfrm>
          <a:prstGeom prst="rect">
            <a:avLst/>
          </a:prstGeom>
          <a:solidFill>
            <a:srgbClr val="C6D9F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+mn-lt"/>
              </a:rPr>
              <a:t>Декларация о соответствии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23850" y="1268413"/>
            <a:ext cx="3960813" cy="535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1200" dirty="0" smtClean="0">
                <a:latin typeface="+mn-lt"/>
              </a:rPr>
              <a:t>наименование и местонахождение заявителя;</a:t>
            </a:r>
          </a:p>
          <a:p>
            <a:pPr algn="just" eaLnBrk="1" hangingPunct="1">
              <a:defRPr/>
            </a:pPr>
            <a:endParaRPr lang="ru-RU" sz="1200" dirty="0" smtClean="0">
              <a:latin typeface="+mn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n-lt"/>
              </a:rPr>
              <a:t>наименование и местонахождение изготовителя;</a:t>
            </a:r>
          </a:p>
          <a:p>
            <a:pPr algn="just" eaLnBrk="1" hangingPunct="1">
              <a:defRPr/>
            </a:pPr>
            <a:endParaRPr lang="ru-RU" sz="1200" dirty="0" smtClean="0">
              <a:latin typeface="+mn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n-lt"/>
              </a:rPr>
              <a:t>информацию об объекте подтверждения соответствия, позволяющую идентифицировать этот объект;</a:t>
            </a:r>
          </a:p>
          <a:p>
            <a:pPr algn="just" eaLnBrk="1" hangingPunct="1">
              <a:defRPr/>
            </a:pPr>
            <a:endParaRPr lang="ru-RU" sz="1200" dirty="0" smtClean="0">
              <a:latin typeface="+mn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n-lt"/>
              </a:rPr>
              <a:t>наименование технического регламента, на соответствие требованиям которого подтверждается продукция;</a:t>
            </a:r>
          </a:p>
          <a:p>
            <a:pPr algn="just" eaLnBrk="1" hangingPunct="1">
              <a:defRPr/>
            </a:pPr>
            <a:endParaRPr lang="ru-RU" sz="1200" dirty="0" smtClean="0">
              <a:latin typeface="+mn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n-lt"/>
              </a:rPr>
              <a:t>указание на схему декларирования соответствия;</a:t>
            </a:r>
          </a:p>
          <a:p>
            <a:pPr algn="just" eaLnBrk="1" hangingPunct="1">
              <a:defRPr/>
            </a:pPr>
            <a:endParaRPr lang="ru-RU" sz="1200" dirty="0" smtClean="0">
              <a:latin typeface="+mn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n-lt"/>
              </a:rPr>
              <a:t>заявление заявителя о безопасности продукции </a:t>
            </a:r>
          </a:p>
          <a:p>
            <a:pPr algn="just" eaLnBrk="1" hangingPunct="1">
              <a:defRPr/>
            </a:pPr>
            <a:r>
              <a:rPr lang="ru-RU" sz="1200" dirty="0" smtClean="0">
                <a:latin typeface="+mn-lt"/>
              </a:rPr>
              <a:t>при ее использовании в соответствии с целевым назначением и принятии заявителем мер по обеспечению соответствия продукции требованиям технических регламентов;</a:t>
            </a:r>
          </a:p>
          <a:p>
            <a:pPr algn="just" eaLnBrk="1" hangingPunct="1">
              <a:defRPr/>
            </a:pPr>
            <a:endParaRPr lang="ru-RU" sz="1200" dirty="0" smtClean="0">
              <a:latin typeface="+mn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n-lt"/>
              </a:rPr>
              <a:t>сведения о проведенных исследованиях (испытаниях) и измерениях, сертификате системы качества, а также документах, послуживших основанием для подтверждения соответствия продукции требованиям технических регламентов;</a:t>
            </a:r>
          </a:p>
          <a:p>
            <a:pPr algn="just" eaLnBrk="1" hangingPunct="1">
              <a:defRPr/>
            </a:pPr>
            <a:endParaRPr lang="ru-RU" sz="1200" dirty="0" smtClean="0">
              <a:latin typeface="+mn-lt"/>
            </a:endParaRPr>
          </a:p>
          <a:p>
            <a:pPr eaLnBrk="1" hangingPunct="1">
              <a:defRPr/>
            </a:pPr>
            <a:r>
              <a:rPr lang="ru-RU" sz="1200" dirty="0" smtClean="0">
                <a:latin typeface="+mn-lt"/>
              </a:rPr>
              <a:t>срок действия декларации о соответствии;</a:t>
            </a:r>
          </a:p>
          <a:p>
            <a:pPr eaLnBrk="1" hangingPunct="1">
              <a:defRPr/>
            </a:pPr>
            <a:r>
              <a:rPr lang="ru-RU" sz="1200" dirty="0" smtClean="0">
                <a:latin typeface="+mn-lt"/>
              </a:rPr>
              <a:t>иные предусмотренные соответствующими техническими регламентами сведения</a:t>
            </a:r>
            <a:r>
              <a:rPr lang="ru-RU" dirty="0" smtClean="0">
                <a:latin typeface="+mn-lt"/>
              </a:rPr>
              <a:t> </a:t>
            </a:r>
            <a:endParaRPr lang="ru-RU" sz="1200" dirty="0" smtClean="0">
              <a:latin typeface="+mn-lt"/>
            </a:endParaRPr>
          </a:p>
          <a:p>
            <a:pPr algn="just" eaLnBrk="1" hangingPunct="1">
              <a:defRPr/>
            </a:pPr>
            <a:endParaRPr lang="ru-RU" sz="12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55650" y="898525"/>
            <a:ext cx="27368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latin typeface="+mj-lt"/>
              </a:rPr>
              <a:t>включает в себя: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23AEA-7E2B-40C8-BA53-32A8EFFD43AA}" type="slidenum">
              <a:rPr lang="ru-RU"/>
              <a:pPr>
                <a:defRPr/>
              </a:pPr>
              <a:t>16</a:t>
            </a:fld>
            <a:endParaRPr lang="ru-RU"/>
          </a:p>
        </p:txBody>
      </p:sp>
      <p:graphicFrame>
        <p:nvGraphicFramePr>
          <p:cNvPr id="131074" name="Group 2"/>
          <p:cNvGraphicFramePr>
            <a:graphicFrameLocks noGrp="1"/>
          </p:cNvGraphicFramePr>
          <p:nvPr/>
        </p:nvGraphicFramePr>
        <p:xfrm>
          <a:off x="1692275" y="142875"/>
          <a:ext cx="6551613" cy="662012"/>
        </p:xfrm>
        <a:graphic>
          <a:graphicData uri="http://schemas.openxmlformats.org/drawingml/2006/table">
            <a:tbl>
              <a:tblPr/>
              <a:tblGrid>
                <a:gridCol w="2892425"/>
                <a:gridCol w="3659188"/>
              </a:tblGrid>
              <a:tr h="2102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Заявка на подтверждение соответствия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выбор органа по сертификации;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подача заявки;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рассмотрение заявки;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-решение по заявке;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1084" name="Group 12"/>
          <p:cNvGraphicFramePr>
            <a:graphicFrameLocks noGrp="1"/>
          </p:cNvGraphicFramePr>
          <p:nvPr/>
        </p:nvGraphicFramePr>
        <p:xfrm>
          <a:off x="755650" y="1268413"/>
          <a:ext cx="7962900" cy="1787525"/>
        </p:xfrm>
        <a:graphic>
          <a:graphicData uri="http://schemas.openxmlformats.org/drawingml/2006/table">
            <a:tbl>
              <a:tblPr/>
              <a:tblGrid>
                <a:gridCol w="1990725"/>
                <a:gridCol w="1990725"/>
                <a:gridCol w="1990725"/>
                <a:gridCol w="1990725"/>
              </a:tblGrid>
              <a:tr h="598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Оценка соответствия продукции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Оценка соответствия услуг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Оценка соответствия системы качества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Оценка соответствия персонала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Отбор и идентификация образцов;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Испытания образцов;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Оформление протоколов испытаний;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 проверка результата услуги;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 Оформление протокола испытаний;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Предварительная оценка системы качества по документам;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Проверка на предприятии;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Составление акта проверки;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сдача экзамена в экзаменационном центре;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Оформление протокола экзамена;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85813" y="3643313"/>
          <a:ext cx="8005764" cy="639962"/>
        </p:xfrm>
        <a:graphic>
          <a:graphicData uri="http://schemas.openxmlformats.org/drawingml/2006/table">
            <a:tbl>
              <a:tblPr/>
              <a:tblGrid>
                <a:gridCol w="2001441"/>
                <a:gridCol w="2001441"/>
                <a:gridCol w="2001441"/>
                <a:gridCol w="2001441"/>
              </a:tblGrid>
              <a:tr h="63976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Анализ результатов в органе по сертификации, отраженных в протоколе</a:t>
                      </a:r>
                      <a:endParaRPr lang="ru-RU" sz="1200" dirty="0"/>
                    </a:p>
                  </a:txBody>
                  <a:tcPr marT="45661" marB="4566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Анализ протокола обследования результата услуги</a:t>
                      </a:r>
                      <a:endParaRPr lang="ru-RU" sz="1200" dirty="0"/>
                    </a:p>
                  </a:txBody>
                  <a:tcPr marT="45661" marB="456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Анализ акта проверки системы качества в органе по сертификации</a:t>
                      </a:r>
                      <a:endParaRPr lang="ru-RU" sz="1200" dirty="0"/>
                    </a:p>
                  </a:txBody>
                  <a:tcPr marT="45661" marB="456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Утверждение протокола экзамена в органе по сертификации</a:t>
                      </a:r>
                      <a:endParaRPr lang="ru-RU" sz="1200" dirty="0"/>
                    </a:p>
                  </a:txBody>
                  <a:tcPr marT="45661" marB="456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1119" name="Group 47"/>
          <p:cNvGraphicFramePr>
            <a:graphicFrameLocks noGrp="1"/>
          </p:cNvGraphicFramePr>
          <p:nvPr/>
        </p:nvGraphicFramePr>
        <p:xfrm>
          <a:off x="827088" y="4581525"/>
          <a:ext cx="7921625" cy="925513"/>
        </p:xfrm>
        <a:graphic>
          <a:graphicData uri="http://schemas.openxmlformats.org/drawingml/2006/table">
            <a:tbl>
              <a:tblPr/>
              <a:tblGrid>
                <a:gridCol w="3471862"/>
                <a:gridCol w="1073150"/>
                <a:gridCol w="3376613"/>
              </a:tblGrid>
              <a:tr h="4683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Решение по подтверждению соответствия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Оформление сертификата соответствия, декларации о соответствии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Отказ в выдаче документов о подтверждении соответствия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827088" y="5876925"/>
          <a:ext cx="7993062" cy="814388"/>
        </p:xfrm>
        <a:graphic>
          <a:graphicData uri="http://schemas.openxmlformats.org/drawingml/2006/table">
            <a:tbl>
              <a:tblPr/>
              <a:tblGrid>
                <a:gridCol w="7993062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Инспекционный контроль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Периодические проверки правильности использования сертификатов и декларации соответствия, знака обращения на рынке и знака соответствия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4" name="Прямая со стрелкой 13"/>
          <p:cNvCxnSpPr/>
          <p:nvPr/>
        </p:nvCxnSpPr>
        <p:spPr>
          <a:xfrm rot="10800000" flipV="1">
            <a:off x="2411413" y="908050"/>
            <a:ext cx="228600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787900" y="908050"/>
            <a:ext cx="2786063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4140200" y="908050"/>
            <a:ext cx="57150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716463" y="908050"/>
            <a:ext cx="863600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1427163" y="3429000"/>
            <a:ext cx="4302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3427413" y="3429000"/>
            <a:ext cx="4302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5500688" y="3429000"/>
            <a:ext cx="4302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7429501" y="3429000"/>
            <a:ext cx="4302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2142332" y="4429919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3571082" y="4429919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5287169" y="4429919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7001669" y="4429919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4501357" y="5658644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461" name="TextBox 38"/>
          <p:cNvSpPr txBox="1">
            <a:spLocks noChangeArrowheads="1"/>
          </p:cNvSpPr>
          <p:nvPr/>
        </p:nvSpPr>
        <p:spPr bwMode="auto">
          <a:xfrm>
            <a:off x="0" y="260350"/>
            <a:ext cx="1044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Этап 1</a:t>
            </a:r>
          </a:p>
        </p:txBody>
      </p:sp>
      <p:sp>
        <p:nvSpPr>
          <p:cNvPr id="144462" name="TextBox 39"/>
          <p:cNvSpPr txBox="1">
            <a:spLocks noChangeArrowheads="1"/>
          </p:cNvSpPr>
          <p:nvPr/>
        </p:nvSpPr>
        <p:spPr bwMode="auto">
          <a:xfrm>
            <a:off x="0" y="908050"/>
            <a:ext cx="1357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Этап 2</a:t>
            </a:r>
          </a:p>
        </p:txBody>
      </p:sp>
      <p:sp>
        <p:nvSpPr>
          <p:cNvPr id="144463" name="TextBox 40"/>
          <p:cNvSpPr txBox="1">
            <a:spLocks noChangeArrowheads="1"/>
          </p:cNvSpPr>
          <p:nvPr/>
        </p:nvSpPr>
        <p:spPr bwMode="auto">
          <a:xfrm>
            <a:off x="0" y="3357563"/>
            <a:ext cx="900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Этап 3</a:t>
            </a:r>
          </a:p>
        </p:txBody>
      </p:sp>
      <p:sp>
        <p:nvSpPr>
          <p:cNvPr id="144464" name="TextBox 41"/>
          <p:cNvSpPr txBox="1">
            <a:spLocks noChangeArrowheads="1"/>
          </p:cNvSpPr>
          <p:nvPr/>
        </p:nvSpPr>
        <p:spPr bwMode="auto">
          <a:xfrm>
            <a:off x="0" y="42926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Этап 4</a:t>
            </a:r>
          </a:p>
        </p:txBody>
      </p:sp>
      <p:sp>
        <p:nvSpPr>
          <p:cNvPr id="144465" name="TextBox 42"/>
          <p:cNvSpPr txBox="1">
            <a:spLocks noChangeArrowheads="1"/>
          </p:cNvSpPr>
          <p:nvPr/>
        </p:nvSpPr>
        <p:spPr bwMode="auto">
          <a:xfrm>
            <a:off x="0" y="5516563"/>
            <a:ext cx="1044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Этап 5</a:t>
            </a:r>
          </a:p>
        </p:txBody>
      </p:sp>
      <p:sp>
        <p:nvSpPr>
          <p:cNvPr id="144466" name="Нижний колонтитул 2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Литература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Никифоров А.Д. Метрология, стандартизация и сертификация: </a:t>
            </a:r>
            <a:r>
              <a:rPr lang="ru-RU" sz="2800" dirty="0" err="1" smtClean="0"/>
              <a:t>Учеб.пособие</a:t>
            </a:r>
            <a:r>
              <a:rPr lang="ru-RU" sz="2800" dirty="0" smtClean="0"/>
              <a:t>/А.Д.Никифоров, Т.А.Бакиев.-М.:2005, -422 с.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 smtClean="0"/>
              <a:t>Лифиц</a:t>
            </a:r>
            <a:r>
              <a:rPr lang="ru-RU" sz="2800" dirty="0" smtClean="0"/>
              <a:t> И.М. Стандартизация, метрология и сертификация:-М.:Юрайт-издат,2007.-399с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343F1-3032-41C8-979A-5577136490CC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Контрольные вопросы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Перечислите основные направления развития </a:t>
            </a:r>
            <a:r>
              <a:rPr lang="ru-RU" sz="2800" dirty="0" smtClean="0"/>
              <a:t>сертификации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Охарактеризуйте основные </a:t>
            </a:r>
            <a:r>
              <a:rPr lang="ru-RU" sz="2800" dirty="0" smtClean="0"/>
              <a:t>схемы сертификации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Дайте определение </a:t>
            </a:r>
            <a:r>
              <a:rPr lang="ru-RU" sz="2800" dirty="0" smtClean="0"/>
              <a:t>«</a:t>
            </a:r>
            <a:r>
              <a:rPr lang="ru-RU" sz="2800" smtClean="0"/>
              <a:t>сертификат соответствия».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343F1-3032-41C8-979A-5577136490CC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ОСНОВНЫЕ ПОНЯТИЯ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Техническое регулирование</a:t>
            </a:r>
          </a:p>
          <a:p>
            <a:r>
              <a:rPr lang="ru-RU" sz="2800" dirty="0" smtClean="0"/>
              <a:t>Сертификация</a:t>
            </a:r>
            <a:endParaRPr lang="ru-RU" sz="2800" dirty="0" smtClean="0"/>
          </a:p>
          <a:p>
            <a:r>
              <a:rPr lang="ru-RU" sz="2800" dirty="0" smtClean="0"/>
              <a:t>Соответствие продукции</a:t>
            </a:r>
            <a:endParaRPr lang="ru-RU" sz="2800" dirty="0" smtClean="0"/>
          </a:p>
          <a:p>
            <a:r>
              <a:rPr lang="ru-RU" sz="2800" dirty="0" smtClean="0"/>
              <a:t>Сертификат соответствия</a:t>
            </a:r>
            <a:endParaRPr lang="ru-RU" sz="2800" dirty="0" smtClean="0"/>
          </a:p>
          <a:p>
            <a:r>
              <a:rPr lang="ru-RU" sz="2800" dirty="0" smtClean="0"/>
              <a:t>Методы стандартизации</a:t>
            </a:r>
          </a:p>
          <a:p>
            <a:r>
              <a:rPr lang="ru-RU" sz="2800" dirty="0" smtClean="0"/>
              <a:t>Параметр продукции</a:t>
            </a:r>
          </a:p>
          <a:p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343F1-3032-41C8-979A-5577136490C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ПЛАН ЛЕКЦИИ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Оценка и подтверждение соответствия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Цели </a:t>
            </a:r>
            <a:r>
              <a:rPr lang="ru-RU" sz="2800" dirty="0" smtClean="0"/>
              <a:t>и принципы </a:t>
            </a:r>
            <a:r>
              <a:rPr lang="ru-RU" sz="2800" dirty="0" smtClean="0"/>
              <a:t>подтверждения соответствия 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Знак соответствия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Обязательное подтверждение соответствия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Схемы обязательного подтверждения соответствия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Сертификат соответствия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Этапы проведения сертификации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343F1-3032-41C8-979A-5577136490C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09EE9-2BC4-43FD-9C04-83FD0F71857D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32099" name="AutoShape 2"/>
          <p:cNvSpPr>
            <a:spLocks noChangeArrowheads="1"/>
          </p:cNvSpPr>
          <p:nvPr/>
        </p:nvSpPr>
        <p:spPr bwMode="auto">
          <a:xfrm>
            <a:off x="323850" y="765175"/>
            <a:ext cx="3024188" cy="863600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Book Antiqua" pitchFamily="18" charset="0"/>
              </a:rPr>
              <a:t>Оценка соответствия</a:t>
            </a:r>
            <a:r>
              <a:rPr lang="ru-RU" b="1"/>
              <a:t> </a:t>
            </a:r>
          </a:p>
        </p:txBody>
      </p:sp>
      <p:sp>
        <p:nvSpPr>
          <p:cNvPr id="132100" name="Line 3"/>
          <p:cNvSpPr>
            <a:spLocks noChangeShapeType="1"/>
          </p:cNvSpPr>
          <p:nvPr/>
        </p:nvSpPr>
        <p:spPr bwMode="auto">
          <a:xfrm>
            <a:off x="3492500" y="1196975"/>
            <a:ext cx="503238" cy="0"/>
          </a:xfrm>
          <a:prstGeom prst="line">
            <a:avLst/>
          </a:prstGeom>
          <a:noFill/>
          <a:ln w="9525">
            <a:solidFill>
              <a:srgbClr val="6590C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2101" name="AutoShape 4"/>
          <p:cNvSpPr>
            <a:spLocks noChangeArrowheads="1"/>
          </p:cNvSpPr>
          <p:nvPr/>
        </p:nvSpPr>
        <p:spPr bwMode="auto">
          <a:xfrm>
            <a:off x="4211638" y="404813"/>
            <a:ext cx="4537075" cy="1511300"/>
          </a:xfrm>
          <a:prstGeom prst="roundRect">
            <a:avLst>
              <a:gd name="adj" fmla="val 831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just"/>
            <a:r>
              <a:rPr lang="ru-RU">
                <a:latin typeface="Book Antiqua" pitchFamily="18" charset="0"/>
              </a:rPr>
              <a:t>прямое или косвенное определение </a:t>
            </a:r>
          </a:p>
          <a:p>
            <a:pPr algn="just"/>
            <a:r>
              <a:rPr lang="ru-RU">
                <a:latin typeface="Book Antiqua" pitchFamily="18" charset="0"/>
              </a:rPr>
              <a:t>соблюдения требований, </a:t>
            </a:r>
          </a:p>
          <a:p>
            <a:pPr algn="just"/>
            <a:r>
              <a:rPr lang="ru-RU">
                <a:latin typeface="Book Antiqua" pitchFamily="18" charset="0"/>
              </a:rPr>
              <a:t>предъявляемых к объекту</a:t>
            </a:r>
          </a:p>
        </p:txBody>
      </p:sp>
      <p:sp>
        <p:nvSpPr>
          <p:cNvPr id="132102" name="AutoShape 5"/>
          <p:cNvSpPr>
            <a:spLocks noChangeArrowheads="1"/>
          </p:cNvSpPr>
          <p:nvPr/>
        </p:nvSpPr>
        <p:spPr bwMode="auto">
          <a:xfrm>
            <a:off x="250825" y="3573463"/>
            <a:ext cx="3168650" cy="792162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Book Antiqua" pitchFamily="18" charset="0"/>
              </a:rPr>
              <a:t>Подтверждение </a:t>
            </a:r>
          </a:p>
          <a:p>
            <a:pPr algn="ctr"/>
            <a:r>
              <a:rPr lang="ru-RU" b="1">
                <a:latin typeface="Book Antiqua" pitchFamily="18" charset="0"/>
              </a:rPr>
              <a:t>соответствия</a:t>
            </a:r>
          </a:p>
        </p:txBody>
      </p:sp>
      <p:sp>
        <p:nvSpPr>
          <p:cNvPr id="132103" name="AutoShape 6"/>
          <p:cNvSpPr>
            <a:spLocks noChangeArrowheads="1"/>
          </p:cNvSpPr>
          <p:nvPr/>
        </p:nvSpPr>
        <p:spPr bwMode="auto">
          <a:xfrm>
            <a:off x="4211638" y="2781300"/>
            <a:ext cx="4608512" cy="3240088"/>
          </a:xfrm>
          <a:prstGeom prst="roundRect">
            <a:avLst>
              <a:gd name="adj" fmla="val 725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just"/>
            <a:r>
              <a:rPr lang="ru-RU">
                <a:latin typeface="Book Antiqua" pitchFamily="18" charset="0"/>
              </a:rPr>
              <a:t>документальное удостоверение </a:t>
            </a:r>
          </a:p>
          <a:p>
            <a:pPr algn="just"/>
            <a:r>
              <a:rPr lang="ru-RU">
                <a:latin typeface="Book Antiqua" pitchFamily="18" charset="0"/>
              </a:rPr>
              <a:t>соответствия продукции или иных </a:t>
            </a:r>
          </a:p>
          <a:p>
            <a:pPr algn="just"/>
            <a:r>
              <a:rPr lang="ru-RU">
                <a:latin typeface="Book Antiqua" pitchFamily="18" charset="0"/>
              </a:rPr>
              <a:t>объектов, процессов проектирования</a:t>
            </a:r>
          </a:p>
          <a:p>
            <a:pPr algn="just"/>
            <a:r>
              <a:rPr lang="ru-RU">
                <a:latin typeface="Book Antiqua" pitchFamily="18" charset="0"/>
              </a:rPr>
              <a:t>(включая изыскания), производства, </a:t>
            </a:r>
          </a:p>
          <a:p>
            <a:pPr algn="just"/>
            <a:r>
              <a:rPr lang="ru-RU">
                <a:latin typeface="Book Antiqua" pitchFamily="18" charset="0"/>
              </a:rPr>
              <a:t>строительства, монтажа, наладки, </a:t>
            </a:r>
          </a:p>
          <a:p>
            <a:pPr algn="just"/>
            <a:r>
              <a:rPr lang="ru-RU">
                <a:latin typeface="Book Antiqua" pitchFamily="18" charset="0"/>
              </a:rPr>
              <a:t>эксплуатации, хранения, перевозки, </a:t>
            </a:r>
          </a:p>
          <a:p>
            <a:pPr algn="just"/>
            <a:r>
              <a:rPr lang="ru-RU">
                <a:latin typeface="Book Antiqua" pitchFamily="18" charset="0"/>
              </a:rPr>
              <a:t>реализации и утилизации, выполнения </a:t>
            </a:r>
          </a:p>
          <a:p>
            <a:pPr algn="just"/>
            <a:r>
              <a:rPr lang="ru-RU">
                <a:latin typeface="Book Antiqua" pitchFamily="18" charset="0"/>
              </a:rPr>
              <a:t>работ или оказания услуг требованиям </a:t>
            </a:r>
          </a:p>
          <a:p>
            <a:pPr algn="just"/>
            <a:r>
              <a:rPr lang="ru-RU">
                <a:latin typeface="Book Antiqua" pitchFamily="18" charset="0"/>
              </a:rPr>
              <a:t>технических регламентов, положениям </a:t>
            </a:r>
          </a:p>
          <a:p>
            <a:pPr algn="just"/>
            <a:r>
              <a:rPr lang="ru-RU">
                <a:latin typeface="Book Antiqua" pitchFamily="18" charset="0"/>
              </a:rPr>
              <a:t>стандартов, сводов правил или </a:t>
            </a:r>
          </a:p>
          <a:p>
            <a:pPr algn="just"/>
            <a:r>
              <a:rPr lang="ru-RU">
                <a:latin typeface="Book Antiqua" pitchFamily="18" charset="0"/>
              </a:rPr>
              <a:t>условиям договоров </a:t>
            </a:r>
          </a:p>
        </p:txBody>
      </p:sp>
      <p:sp>
        <p:nvSpPr>
          <p:cNvPr id="132104" name="Line 7"/>
          <p:cNvSpPr>
            <a:spLocks noChangeShapeType="1"/>
          </p:cNvSpPr>
          <p:nvPr/>
        </p:nvSpPr>
        <p:spPr bwMode="auto">
          <a:xfrm>
            <a:off x="3492500" y="3933825"/>
            <a:ext cx="504825" cy="0"/>
          </a:xfrm>
          <a:prstGeom prst="line">
            <a:avLst/>
          </a:prstGeom>
          <a:noFill/>
          <a:ln w="9525">
            <a:solidFill>
              <a:srgbClr val="6590C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2105" name="Нижний колонтитул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B60904-6389-45AC-B580-8E67178F8F0E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133123" name="Text Box 2"/>
          <p:cNvSpPr txBox="1">
            <a:spLocks noChangeArrowheads="1"/>
          </p:cNvSpPr>
          <p:nvPr/>
        </p:nvSpPr>
        <p:spPr bwMode="auto">
          <a:xfrm>
            <a:off x="468313" y="1412875"/>
            <a:ext cx="8278812" cy="4486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Book Antiqua" pitchFamily="18" charset="0"/>
              </a:rPr>
              <a:t>     удостоверения соответствия продукции, процессов проектирования (включая изыскания), производства, строительства, монтажа, наладки, эксплуатации, хранения, перевозки, реализации и утилизации, работ, услуг или иных объектов </a:t>
            </a:r>
            <a:r>
              <a:rPr lang="ru-RU" b="1">
                <a:latin typeface="Book Antiqua" pitchFamily="18" charset="0"/>
              </a:rPr>
              <a:t>техническим регламентам, стандартам, сводам правил, условиям договоров;</a:t>
            </a:r>
            <a:br>
              <a:rPr lang="ru-RU" b="1">
                <a:latin typeface="Book Antiqua" pitchFamily="18" charset="0"/>
              </a:rPr>
            </a:br>
            <a:r>
              <a:rPr lang="ru-RU">
                <a:latin typeface="Book Antiqua" pitchFamily="18" charset="0"/>
              </a:rPr>
              <a:t/>
            </a:r>
            <a:br>
              <a:rPr lang="ru-RU">
                <a:latin typeface="Book Antiqua" pitchFamily="18" charset="0"/>
              </a:rPr>
            </a:br>
            <a:r>
              <a:rPr lang="ru-RU">
                <a:latin typeface="Book Antiqua" pitchFamily="18" charset="0"/>
              </a:rPr>
              <a:t>     содействия приобретателям в компетентном выборе продукции, работ, услуг;</a:t>
            </a:r>
            <a:br>
              <a:rPr lang="ru-RU">
                <a:latin typeface="Book Antiqua" pitchFamily="18" charset="0"/>
              </a:rPr>
            </a:br>
            <a:r>
              <a:rPr lang="ru-RU">
                <a:latin typeface="Book Antiqua" pitchFamily="18" charset="0"/>
              </a:rPr>
              <a:t/>
            </a:r>
            <a:br>
              <a:rPr lang="ru-RU">
                <a:latin typeface="Book Antiqua" pitchFamily="18" charset="0"/>
              </a:rPr>
            </a:br>
            <a:r>
              <a:rPr lang="ru-RU">
                <a:latin typeface="Book Antiqua" pitchFamily="18" charset="0"/>
              </a:rPr>
              <a:t>     повышения конкурентоспособности продукции, работ, услуг на российском и международном рынках;</a:t>
            </a:r>
            <a:br>
              <a:rPr lang="ru-RU">
                <a:latin typeface="Book Antiqua" pitchFamily="18" charset="0"/>
              </a:rPr>
            </a:br>
            <a:r>
              <a:rPr lang="ru-RU">
                <a:latin typeface="Book Antiqua" pitchFamily="18" charset="0"/>
              </a:rPr>
              <a:t/>
            </a:r>
            <a:br>
              <a:rPr lang="ru-RU">
                <a:latin typeface="Book Antiqua" pitchFamily="18" charset="0"/>
              </a:rPr>
            </a:br>
            <a:r>
              <a:rPr lang="ru-RU">
                <a:latin typeface="Book Antiqua" pitchFamily="18" charset="0"/>
              </a:rPr>
              <a:t>     создания условий для обеспечения свободного перемещения товаров по территории Российской Федерации, а также для осуществления международного экономического, научно-технического сотрудничества и международной торговли. </a:t>
            </a:r>
          </a:p>
        </p:txBody>
      </p:sp>
      <p:sp>
        <p:nvSpPr>
          <p:cNvPr id="133124" name="AutoShape 3"/>
          <p:cNvSpPr>
            <a:spLocks noChangeArrowheads="1"/>
          </p:cNvSpPr>
          <p:nvPr/>
        </p:nvSpPr>
        <p:spPr bwMode="auto">
          <a:xfrm>
            <a:off x="611188" y="333375"/>
            <a:ext cx="7848600" cy="720725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Book Antiqua" pitchFamily="18" charset="0"/>
              </a:rPr>
              <a:t>Цели подтверждения соответствия</a:t>
            </a:r>
          </a:p>
        </p:txBody>
      </p:sp>
      <p:sp>
        <p:nvSpPr>
          <p:cNvPr id="13312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8F647-845F-47AC-B714-89495721752C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134147" name="Text Box 2"/>
          <p:cNvSpPr txBox="1">
            <a:spLocks noChangeArrowheads="1"/>
          </p:cNvSpPr>
          <p:nvPr/>
        </p:nvSpPr>
        <p:spPr bwMode="auto">
          <a:xfrm>
            <a:off x="250825" y="981075"/>
            <a:ext cx="8893175" cy="5535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AutoNum type="arabicPeriod"/>
            </a:pPr>
            <a:r>
              <a:rPr lang="ru-RU" sz="1500">
                <a:latin typeface="Book Antiqua" pitchFamily="18" charset="0"/>
              </a:rPr>
              <a:t>Подтверждение соответствия осуществляется на основе принципов: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1500">
                <a:latin typeface="Book Antiqua" pitchFamily="18" charset="0"/>
              </a:rPr>
              <a:t>доступности информации о порядке осуществления подтверждения соответствия заинтересованным лицам;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1500">
                <a:latin typeface="Book Antiqua" pitchFamily="18" charset="0"/>
              </a:rPr>
              <a:t>недопустимости применения обязательного подтверждения соответствия к объектам, в отношении которых не установлены требования технических регламентов;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1500">
                <a:latin typeface="Book Antiqua" pitchFamily="18" charset="0"/>
              </a:rPr>
              <a:t>установления перечня форм и схем обязательного подтверждения соответствия в отношении определенных видов продукции в соответствующем техническом регламенте;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1500">
                <a:latin typeface="Book Antiqua" pitchFamily="18" charset="0"/>
              </a:rPr>
              <a:t>уменьшения сроков осуществления обязательного подтверждения соответствия и затрат заявителя;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1500">
                <a:latin typeface="Book Antiqua" pitchFamily="18" charset="0"/>
              </a:rPr>
              <a:t>недопустимости принуждения к осуществлению добровольного подтверждения соответствия, в том числе в определенной системе добровольной сертификации;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1500">
                <a:latin typeface="Book Antiqua" pitchFamily="18" charset="0"/>
              </a:rPr>
              <a:t>защиты имущественных интересов заявителей, соблюдения коммерческой тайны в отношении сведений, полученных при осуществлении подтверждения соответствия;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1500">
                <a:latin typeface="Book Antiqua" pitchFamily="18" charset="0"/>
              </a:rPr>
              <a:t>недопустимости подмены обязательного подтверждения соответствия добровольной сертификацией. </a:t>
            </a:r>
          </a:p>
          <a:p>
            <a:pPr marL="342900" indent="-342900">
              <a:spcBef>
                <a:spcPct val="20000"/>
              </a:spcBef>
            </a:pPr>
            <a:endParaRPr lang="ru-RU" sz="1500">
              <a:latin typeface="Book Antiqua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ru-RU" sz="1500">
                <a:latin typeface="Book Antiqua" pitchFamily="18" charset="0"/>
              </a:rPr>
              <a:t>2. 	Подтверждение соответствия разрабатывается и применяется равным образом и в равной мере независимо от страны и (или) места происхождения продукции, осуществления процессов проектирования (включая изыскания), производства, строительства, монтажа, наладки, эксплуатации, хранения, перевозки, реализации и утилизации, выполнения работ и оказания услуг, видов или особенностей сделок и (или) лиц, которые являются изготовителями, исполнителями, продавцами, приобретателями. </a:t>
            </a:r>
          </a:p>
        </p:txBody>
      </p:sp>
      <p:sp>
        <p:nvSpPr>
          <p:cNvPr id="134148" name="AutoShape 3"/>
          <p:cNvSpPr>
            <a:spLocks noChangeArrowheads="1"/>
          </p:cNvSpPr>
          <p:nvPr/>
        </p:nvSpPr>
        <p:spPr bwMode="auto">
          <a:xfrm>
            <a:off x="395288" y="260350"/>
            <a:ext cx="8208962" cy="5032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Book Antiqua" pitchFamily="18" charset="0"/>
              </a:rPr>
              <a:t>Принципы подтверждения соответствия</a:t>
            </a:r>
            <a:endParaRPr lang="ru-RU">
              <a:latin typeface="Book Antiqua" pitchFamily="18" charset="0"/>
            </a:endParaRPr>
          </a:p>
        </p:txBody>
      </p:sp>
      <p:sp>
        <p:nvSpPr>
          <p:cNvPr id="134149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395EB-0B6B-4BE8-8132-E2B5A918619F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71813" y="214313"/>
            <a:ext cx="2724150" cy="5810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>
                <a:latin typeface="Book Antiqua" pitchFamily="18" charset="0"/>
              </a:rPr>
              <a:t>ПОДТВЕРЖДЕНИЕ СООТВЕТСТВИЯ</a:t>
            </a:r>
          </a:p>
        </p:txBody>
      </p:sp>
      <p:sp>
        <p:nvSpPr>
          <p:cNvPr id="135172" name="TextBox 5"/>
          <p:cNvSpPr txBox="1">
            <a:spLocks noChangeArrowheads="1"/>
          </p:cNvSpPr>
          <p:nvPr/>
        </p:nvSpPr>
        <p:spPr bwMode="auto">
          <a:xfrm>
            <a:off x="1547813" y="908050"/>
            <a:ext cx="6192837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latin typeface="Calibri" pitchFamily="34" charset="0"/>
              </a:rPr>
              <a:t>Подтверждение соответствия на территории РФ носят добровольный или обязательный характер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75" y="1428750"/>
            <a:ext cx="3643313" cy="2762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+mn-lt"/>
              </a:rPr>
              <a:t>Обязательное подтверждение соответствия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3438" y="1428750"/>
            <a:ext cx="4143375" cy="2762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+mn-lt"/>
              </a:rPr>
              <a:t>Добровольное подтверждение соответствия</a:t>
            </a:r>
          </a:p>
        </p:txBody>
      </p:sp>
      <p:sp>
        <p:nvSpPr>
          <p:cNvPr id="135175" name="TextBox 8"/>
          <p:cNvSpPr txBox="1">
            <a:spLocks noChangeArrowheads="1"/>
          </p:cNvSpPr>
          <p:nvPr/>
        </p:nvSpPr>
        <p:spPr bwMode="auto">
          <a:xfrm>
            <a:off x="2124075" y="1773238"/>
            <a:ext cx="467995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Calibri" pitchFamily="34" charset="0"/>
              </a:rPr>
              <a:t>Формы подтверждения соответствия</a:t>
            </a:r>
            <a:r>
              <a:rPr lang="ru-RU" sz="1200"/>
              <a:t> –</a:t>
            </a:r>
          </a:p>
          <a:p>
            <a:pPr algn="ctr"/>
            <a:r>
              <a:rPr lang="ru-RU" sz="800"/>
              <a:t>это определенный порядок документального удостоверения продукции требованиям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388" y="2349500"/>
            <a:ext cx="2016125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>
                <a:latin typeface="Calibri" pitchFamily="34" charset="0"/>
              </a:rPr>
              <a:t>Декларирование о соответствии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11413" y="2349500"/>
            <a:ext cx="2449512" cy="2746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Обязательная сертификация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5963" y="2349500"/>
            <a:ext cx="3024187" cy="2746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Добровольная сертификация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388" y="3068638"/>
            <a:ext cx="2016125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Декларация о соответствии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84438" y="3068638"/>
            <a:ext cx="2143125" cy="2762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Сертификат соответствия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00788" y="3068638"/>
            <a:ext cx="2071687" cy="2762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Сертификат соответствия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1550" y="3860800"/>
            <a:ext cx="2466975" cy="2746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+mn-lt"/>
              </a:rPr>
              <a:t>Знак обращения на рынке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80063" y="3573463"/>
            <a:ext cx="3024187" cy="6397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>
                <a:latin typeface="Calibri" pitchFamily="34" charset="0"/>
              </a:rPr>
              <a:t>Знак соответствия</a:t>
            </a:r>
            <a:endParaRPr lang="ru-RU" sz="1200" b="1"/>
          </a:p>
          <a:p>
            <a:pPr algn="ctr">
              <a:defRPr/>
            </a:pPr>
            <a:r>
              <a:rPr lang="ru-RU" sz="1200"/>
              <a:t>- системы добровольной сертификации</a:t>
            </a:r>
          </a:p>
          <a:p>
            <a:pPr algn="ctr">
              <a:defRPr/>
            </a:pPr>
            <a:r>
              <a:rPr lang="ru-RU" sz="1200"/>
              <a:t>- национальному стандарту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0" y="4437063"/>
            <a:ext cx="4395788" cy="822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1200">
                <a:latin typeface="Calibri" pitchFamily="34" charset="0"/>
              </a:rPr>
              <a:t>Информирует приобретателей о соответствии объекта добровольной сертификации требованиям системы добровольной сертификации или национальному стандарту, стандарту организации или условий договора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0825" y="4437063"/>
            <a:ext cx="3786188" cy="6397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Информирует  приобретателей о соответствии выпускаемой в обращение продукции требованиям технических регламентов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27538" y="5487988"/>
            <a:ext cx="4716462" cy="1004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>
                <a:latin typeface="Calibri" pitchFamily="34" charset="0"/>
              </a:rPr>
              <a:t>Объект добровольного подтверждения соответствия</a:t>
            </a:r>
          </a:p>
          <a:p>
            <a:pPr>
              <a:defRPr/>
            </a:pPr>
            <a:r>
              <a:rPr lang="ru-RU" sz="1200">
                <a:latin typeface="Calibri" pitchFamily="34" charset="0"/>
              </a:rPr>
              <a:t>- продукция, процессы производства, эксплуатации, … и утилизации, работы и услуги, а также иные объекты, в отношении которых </a:t>
            </a:r>
            <a:r>
              <a:rPr lang="ru-RU" sz="1200" b="1">
                <a:latin typeface="Calibri" pitchFamily="34" charset="0"/>
              </a:rPr>
              <a:t>стандартами, системами добровольной сертификации и договорами устанавливаются требования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0825" y="5426075"/>
            <a:ext cx="3821113" cy="12493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>
                <a:latin typeface="Calibri" pitchFamily="34" charset="0"/>
              </a:rPr>
              <a:t>Объект обязательного подтверждения соответствия</a:t>
            </a:r>
            <a:r>
              <a:rPr lang="ru-RU" sz="1200" b="1"/>
              <a:t> - </a:t>
            </a:r>
            <a:r>
              <a:rPr lang="ru-RU" sz="1200"/>
              <a:t>т</a:t>
            </a:r>
            <a:r>
              <a:rPr lang="ru-RU" sz="1200">
                <a:latin typeface="Calibri" pitchFamily="34" charset="0"/>
              </a:rPr>
              <a:t>олько продукция, выпускаемая в обращение на территории РФ</a:t>
            </a:r>
            <a:r>
              <a:rPr lang="ru-RU" sz="1200"/>
              <a:t>.</a:t>
            </a:r>
          </a:p>
          <a:p>
            <a:pPr>
              <a:defRPr/>
            </a:pPr>
            <a:r>
              <a:rPr lang="ru-RU" sz="1000"/>
              <a:t>Обязательное подтверждение соответствия проводится только в случаях, установленных соответствующим техническим регламентом, и исключительно на соответствие требованиям технического регламента. </a:t>
            </a:r>
          </a:p>
        </p:txBody>
      </p:sp>
      <p:cxnSp>
        <p:nvCxnSpPr>
          <p:cNvPr id="135188" name="Прямая со стрелкой 36"/>
          <p:cNvCxnSpPr>
            <a:cxnSpLocks noChangeShapeType="1"/>
          </p:cNvCxnSpPr>
          <p:nvPr/>
        </p:nvCxnSpPr>
        <p:spPr bwMode="auto">
          <a:xfrm flipH="1">
            <a:off x="2843213" y="908050"/>
            <a:ext cx="1441450" cy="504825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135189" name="Прямая со стрелкой 38"/>
          <p:cNvCxnSpPr>
            <a:cxnSpLocks noChangeShapeType="1"/>
          </p:cNvCxnSpPr>
          <p:nvPr/>
        </p:nvCxnSpPr>
        <p:spPr bwMode="auto">
          <a:xfrm>
            <a:off x="4284663" y="908050"/>
            <a:ext cx="1871662" cy="43338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135190" name="Прямая со стрелкой 43"/>
          <p:cNvCxnSpPr>
            <a:cxnSpLocks noChangeShapeType="1"/>
          </p:cNvCxnSpPr>
          <p:nvPr/>
        </p:nvCxnSpPr>
        <p:spPr bwMode="auto">
          <a:xfrm flipH="1">
            <a:off x="7308850" y="1700213"/>
            <a:ext cx="1588" cy="576262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135191" name="Прямая со стрелкой 45"/>
          <p:cNvCxnSpPr>
            <a:cxnSpLocks noChangeShapeType="1"/>
          </p:cNvCxnSpPr>
          <p:nvPr/>
        </p:nvCxnSpPr>
        <p:spPr bwMode="auto">
          <a:xfrm flipH="1">
            <a:off x="1042988" y="1700213"/>
            <a:ext cx="649287" cy="642937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135192" name="Прямая со стрелкой 48"/>
          <p:cNvCxnSpPr>
            <a:cxnSpLocks noChangeShapeType="1"/>
            <a:stCxn id="7" idx="2"/>
          </p:cNvCxnSpPr>
          <p:nvPr/>
        </p:nvCxnSpPr>
        <p:spPr bwMode="auto">
          <a:xfrm>
            <a:off x="1965325" y="1704975"/>
            <a:ext cx="735013" cy="57150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135193" name="Прямая со стрелкой 63"/>
          <p:cNvCxnSpPr>
            <a:cxnSpLocks noChangeShapeType="1"/>
          </p:cNvCxnSpPr>
          <p:nvPr/>
        </p:nvCxnSpPr>
        <p:spPr bwMode="auto">
          <a:xfrm>
            <a:off x="1116013" y="3573463"/>
            <a:ext cx="719137" cy="287337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135194" name="Прямая со стрелкой 65"/>
          <p:cNvCxnSpPr>
            <a:cxnSpLocks noChangeShapeType="1"/>
          </p:cNvCxnSpPr>
          <p:nvPr/>
        </p:nvCxnSpPr>
        <p:spPr bwMode="auto">
          <a:xfrm>
            <a:off x="2051050" y="4149725"/>
            <a:ext cx="0" cy="358775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135195" name="Прямая со стрелкой 67"/>
          <p:cNvCxnSpPr>
            <a:cxnSpLocks noChangeShapeType="1"/>
          </p:cNvCxnSpPr>
          <p:nvPr/>
        </p:nvCxnSpPr>
        <p:spPr bwMode="auto">
          <a:xfrm flipH="1">
            <a:off x="2484438" y="3429000"/>
            <a:ext cx="719137" cy="441325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70" name="Прямая со стрелкой 69"/>
          <p:cNvCxnSpPr/>
          <p:nvPr/>
        </p:nvCxnSpPr>
        <p:spPr>
          <a:xfrm rot="5400000">
            <a:off x="900907" y="2923381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197" name="Прямая со стрелкой 73"/>
          <p:cNvCxnSpPr>
            <a:cxnSpLocks noChangeShapeType="1"/>
          </p:cNvCxnSpPr>
          <p:nvPr/>
        </p:nvCxnSpPr>
        <p:spPr bwMode="auto">
          <a:xfrm>
            <a:off x="3492500" y="2636838"/>
            <a:ext cx="0" cy="43180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135198" name="Прямая со стрелкой 75"/>
          <p:cNvCxnSpPr>
            <a:cxnSpLocks noChangeShapeType="1"/>
          </p:cNvCxnSpPr>
          <p:nvPr/>
        </p:nvCxnSpPr>
        <p:spPr bwMode="auto">
          <a:xfrm>
            <a:off x="7308850" y="2636838"/>
            <a:ext cx="0" cy="430212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78" name="Прямая со стрелкой 77"/>
          <p:cNvCxnSpPr/>
          <p:nvPr/>
        </p:nvCxnSpPr>
        <p:spPr>
          <a:xfrm rot="5400000">
            <a:off x="7201694" y="3464719"/>
            <a:ext cx="2159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200" name="Прямая со стрелкой 79"/>
          <p:cNvCxnSpPr>
            <a:cxnSpLocks noChangeShapeType="1"/>
          </p:cNvCxnSpPr>
          <p:nvPr/>
        </p:nvCxnSpPr>
        <p:spPr bwMode="auto">
          <a:xfrm>
            <a:off x="7308850" y="4221163"/>
            <a:ext cx="0" cy="21590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135201" name="Прямая со стрелкой 81"/>
          <p:cNvCxnSpPr>
            <a:cxnSpLocks noChangeShapeType="1"/>
          </p:cNvCxnSpPr>
          <p:nvPr/>
        </p:nvCxnSpPr>
        <p:spPr bwMode="auto">
          <a:xfrm>
            <a:off x="7308850" y="5229225"/>
            <a:ext cx="1588" cy="28733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84" name="Прямая со стрелкой 83"/>
          <p:cNvCxnSpPr/>
          <p:nvPr/>
        </p:nvCxnSpPr>
        <p:spPr>
          <a:xfrm rot="5400000">
            <a:off x="1873250" y="5262563"/>
            <a:ext cx="3571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203" name="Line 36"/>
          <p:cNvSpPr>
            <a:spLocks noChangeShapeType="1"/>
          </p:cNvSpPr>
          <p:nvPr/>
        </p:nvSpPr>
        <p:spPr bwMode="auto">
          <a:xfrm flipH="1">
            <a:off x="1835150" y="2133600"/>
            <a:ext cx="15843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5204" name="Line 37"/>
          <p:cNvSpPr>
            <a:spLocks noChangeShapeType="1"/>
          </p:cNvSpPr>
          <p:nvPr/>
        </p:nvSpPr>
        <p:spPr bwMode="auto">
          <a:xfrm>
            <a:off x="5508625" y="2133600"/>
            <a:ext cx="12239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5205" name="Line 38"/>
          <p:cNvSpPr>
            <a:spLocks noChangeShapeType="1"/>
          </p:cNvSpPr>
          <p:nvPr/>
        </p:nvSpPr>
        <p:spPr bwMode="auto">
          <a:xfrm flipH="1">
            <a:off x="4356100" y="2133600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5206" name="Нижний колонтитул 39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20D44-4596-4E3D-86DB-CE025B702F33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136195" name="Rectangle 2"/>
          <p:cNvSpPr>
            <a:spLocks noChangeArrowheads="1"/>
          </p:cNvSpPr>
          <p:nvPr/>
        </p:nvSpPr>
        <p:spPr bwMode="auto">
          <a:xfrm>
            <a:off x="539750" y="741363"/>
            <a:ext cx="2520950" cy="581025"/>
          </a:xfrm>
          <a:prstGeom prst="rect">
            <a:avLst/>
          </a:prstGeom>
          <a:solidFill>
            <a:srgbClr val="C6D9F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600" b="1">
                <a:latin typeface="Calibri" pitchFamily="34" charset="0"/>
                <a:cs typeface="Times New Roman" pitchFamily="18" charset="0"/>
              </a:rPr>
              <a:t>знака обращения на рынке</a:t>
            </a:r>
            <a:endParaRPr lang="ru-RU" sz="1600" b="1">
              <a:latin typeface="Calibri" pitchFamily="34" charset="0"/>
            </a:endParaRPr>
          </a:p>
        </p:txBody>
      </p:sp>
      <p:pic>
        <p:nvPicPr>
          <p:cNvPr id="13619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484313"/>
            <a:ext cx="1584325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197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35150" y="1484313"/>
            <a:ext cx="1584325" cy="1471612"/>
          </a:xfrm>
        </p:spPr>
      </p:pic>
      <p:pic>
        <p:nvPicPr>
          <p:cNvPr id="136198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2852738"/>
            <a:ext cx="3492500" cy="1701800"/>
          </a:xfrm>
        </p:spPr>
      </p:pic>
      <p:sp>
        <p:nvSpPr>
          <p:cNvPr id="136199" name="Text Box 6"/>
          <p:cNvSpPr txBox="1">
            <a:spLocks noChangeArrowheads="1"/>
          </p:cNvSpPr>
          <p:nvPr/>
        </p:nvSpPr>
        <p:spPr bwMode="auto">
          <a:xfrm>
            <a:off x="1403350" y="260350"/>
            <a:ext cx="575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Изображение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35600" y="620713"/>
            <a:ext cx="3024188" cy="5810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>
                <a:latin typeface="Times New Roman" pitchFamily="18" charset="0"/>
              </a:rPr>
              <a:t>Знака соответствия</a:t>
            </a:r>
          </a:p>
          <a:p>
            <a:pPr algn="ctr">
              <a:defRPr/>
            </a:pPr>
            <a:r>
              <a:rPr lang="ru-RU" sz="1600">
                <a:latin typeface="Times New Roman" pitchFamily="18" charset="0"/>
              </a:rPr>
              <a:t> национальному стандарту</a:t>
            </a:r>
          </a:p>
        </p:txBody>
      </p:sp>
      <p:pic>
        <p:nvPicPr>
          <p:cNvPr id="136201" name="Picture 8" descr="знак соответствия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27763" y="1341438"/>
            <a:ext cx="1371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202" name="Picture 12" descr="haccpsig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43663" y="3573463"/>
            <a:ext cx="20161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203" name="Picture 14" descr="haccpsign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88125" y="4581525"/>
            <a:ext cx="170497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6"/>
          <p:cNvSpPr txBox="1"/>
          <p:nvPr/>
        </p:nvSpPr>
        <p:spPr>
          <a:xfrm>
            <a:off x="5435600" y="2492375"/>
            <a:ext cx="3024188" cy="6397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>
                <a:latin typeface="Calibri" pitchFamily="34" charset="0"/>
              </a:rPr>
              <a:t>Знак соответствия</a:t>
            </a:r>
            <a:endParaRPr lang="ru-RU" sz="1200" b="1"/>
          </a:p>
          <a:p>
            <a:pPr algn="ctr">
              <a:defRPr/>
            </a:pPr>
            <a:r>
              <a:rPr lang="ru-RU" sz="1200"/>
              <a:t>системы добровольной сертификации</a:t>
            </a:r>
          </a:p>
          <a:p>
            <a:pPr algn="ctr">
              <a:defRPr/>
            </a:pPr>
            <a:endParaRPr lang="ru-RU" sz="1200"/>
          </a:p>
        </p:txBody>
      </p:sp>
      <p:sp>
        <p:nvSpPr>
          <p:cNvPr id="136205" name="Text Box 16"/>
          <p:cNvSpPr txBox="1">
            <a:spLocks noChangeArrowheads="1"/>
          </p:cNvSpPr>
          <p:nvPr/>
        </p:nvSpPr>
        <p:spPr bwMode="auto">
          <a:xfrm>
            <a:off x="5219700" y="3141663"/>
            <a:ext cx="352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В системе добровольной сертификации ХАССП-МЯСО </a:t>
            </a:r>
          </a:p>
        </p:txBody>
      </p:sp>
      <p:sp>
        <p:nvSpPr>
          <p:cNvPr id="136206" name="AutoShape 17"/>
          <p:cNvSpPr>
            <a:spLocks/>
          </p:cNvSpPr>
          <p:nvPr/>
        </p:nvSpPr>
        <p:spPr bwMode="auto">
          <a:xfrm rot="5400000">
            <a:off x="1870868" y="3104357"/>
            <a:ext cx="144463" cy="3384550"/>
          </a:xfrm>
          <a:prstGeom prst="rightBracket">
            <a:avLst>
              <a:gd name="adj" fmla="val 19523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6207" name="AutoShape 18"/>
          <p:cNvSpPr>
            <a:spLocks/>
          </p:cNvSpPr>
          <p:nvPr/>
        </p:nvSpPr>
        <p:spPr bwMode="auto">
          <a:xfrm rot="5400000">
            <a:off x="6839744" y="3969544"/>
            <a:ext cx="144462" cy="3384550"/>
          </a:xfrm>
          <a:prstGeom prst="rightBracket">
            <a:avLst>
              <a:gd name="adj" fmla="val 1952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6208" name="Text Box 19"/>
          <p:cNvSpPr txBox="1">
            <a:spLocks noChangeArrowheads="1"/>
          </p:cNvSpPr>
          <p:nvPr/>
        </p:nvSpPr>
        <p:spPr bwMode="auto">
          <a:xfrm>
            <a:off x="468313" y="5300663"/>
            <a:ext cx="29511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/>
              <a:t>Обязательное подтверждение соответствия</a:t>
            </a:r>
          </a:p>
        </p:txBody>
      </p:sp>
      <p:sp>
        <p:nvSpPr>
          <p:cNvPr id="136209" name="Text Box 20"/>
          <p:cNvSpPr txBox="1">
            <a:spLocks noChangeArrowheads="1"/>
          </p:cNvSpPr>
          <p:nvPr/>
        </p:nvSpPr>
        <p:spPr bwMode="auto">
          <a:xfrm>
            <a:off x="5435600" y="6308725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36210" name="Text Box 21"/>
          <p:cNvSpPr txBox="1">
            <a:spLocks noChangeArrowheads="1"/>
          </p:cNvSpPr>
          <p:nvPr/>
        </p:nvSpPr>
        <p:spPr bwMode="auto">
          <a:xfrm>
            <a:off x="5435600" y="6021388"/>
            <a:ext cx="29511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/>
              <a:t>Добровольное подтверждение соответствия</a:t>
            </a:r>
          </a:p>
        </p:txBody>
      </p:sp>
      <p:sp>
        <p:nvSpPr>
          <p:cNvPr id="136211" name="Нижний колонтитул 1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978C0-7C4C-44BA-AC50-63CEEA12A4D4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137219" name="AutoShape 2"/>
          <p:cNvSpPr>
            <a:spLocks noChangeArrowheads="1"/>
          </p:cNvSpPr>
          <p:nvPr/>
        </p:nvSpPr>
        <p:spPr bwMode="auto">
          <a:xfrm>
            <a:off x="755650" y="404813"/>
            <a:ext cx="7777163" cy="503237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b="1">
                <a:latin typeface="Calibri" pitchFamily="34" charset="0"/>
              </a:rPr>
              <a:t>Обязательное подтверждение соответствия</a:t>
            </a:r>
            <a:endParaRPr lang="ru-RU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0113" y="1125538"/>
            <a:ext cx="3167062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>
                <a:latin typeface="Calibri" pitchFamily="34" charset="0"/>
              </a:rPr>
              <a:t>Декларирование о соответствии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64163" y="1125538"/>
            <a:ext cx="295275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>
                <a:latin typeface="Calibri" pitchFamily="34" charset="0"/>
              </a:rPr>
              <a:t>Обязательная сертификация</a:t>
            </a:r>
          </a:p>
        </p:txBody>
      </p:sp>
      <p:sp>
        <p:nvSpPr>
          <p:cNvPr id="137222" name="Text Box 5"/>
          <p:cNvSpPr txBox="1">
            <a:spLocks noChangeArrowheads="1"/>
          </p:cNvSpPr>
          <p:nvPr/>
        </p:nvSpPr>
        <p:spPr bwMode="auto">
          <a:xfrm>
            <a:off x="684213" y="1628775"/>
            <a:ext cx="3887787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1200" b="1">
                <a:latin typeface="Calibri" pitchFamily="34" charset="0"/>
              </a:rPr>
              <a:t>две схемы декларирования:</a:t>
            </a:r>
          </a:p>
          <a:p>
            <a:pPr marL="342900" indent="-342900"/>
            <a:endParaRPr lang="ru-RU" sz="1200" b="1">
              <a:latin typeface="Calibri" pitchFamily="34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1200">
                <a:latin typeface="Calibri" pitchFamily="34" charset="0"/>
              </a:rPr>
              <a:t>принятие декларации на основании собственных доказательств;</a:t>
            </a:r>
          </a:p>
          <a:p>
            <a:pPr marL="342900" indent="-342900"/>
            <a:endParaRPr lang="ru-RU" sz="1200">
              <a:latin typeface="Calibri" pitchFamily="34" charset="0"/>
            </a:endParaRPr>
          </a:p>
          <a:p>
            <a:pPr marL="342900" indent="-342900"/>
            <a:r>
              <a:rPr lang="ru-RU" sz="1200">
                <a:latin typeface="Calibri" pitchFamily="34" charset="0"/>
              </a:rPr>
              <a:t>2)    принятие декларации на основании собственных доказательств и доказательств, полученных с участием третьей стороны (ею может быть орган по сертификации или аккредитованная испытательная лаборатория).</a:t>
            </a:r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5435600" y="1916113"/>
            <a:ext cx="3168650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>
                <a:latin typeface="Calibri" pitchFamily="34" charset="0"/>
              </a:rPr>
              <a:t>Основные участники сертификации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1400">
                <a:latin typeface="Calibri" pitchFamily="34" charset="0"/>
              </a:rPr>
              <a:t>Орган по сертификации (ОС)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1400">
                <a:latin typeface="Calibri" pitchFamily="34" charset="0"/>
              </a:rPr>
              <a:t>Испытательная лаборатория (ИЛ)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1400">
                <a:latin typeface="Calibri" pitchFamily="34" charset="0"/>
              </a:rPr>
              <a:t>Заявитель</a:t>
            </a:r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5724525" y="5013325"/>
            <a:ext cx="1439863" cy="360363"/>
          </a:xfrm>
          <a:prstGeom prst="rect">
            <a:avLst/>
          </a:prstGeom>
          <a:solidFill>
            <a:srgbClr val="98B5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заявитель</a:t>
            </a:r>
          </a:p>
        </p:txBody>
      </p:sp>
      <p:sp>
        <p:nvSpPr>
          <p:cNvPr id="137225" name="Line 9"/>
          <p:cNvSpPr>
            <a:spLocks noChangeShapeType="1"/>
          </p:cNvSpPr>
          <p:nvPr/>
        </p:nvSpPr>
        <p:spPr bwMode="auto">
          <a:xfrm flipV="1">
            <a:off x="6300788" y="42211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7226" name="Rectangle 10"/>
          <p:cNvSpPr>
            <a:spLocks noChangeArrowheads="1"/>
          </p:cNvSpPr>
          <p:nvPr/>
        </p:nvSpPr>
        <p:spPr bwMode="auto">
          <a:xfrm>
            <a:off x="5724525" y="3789363"/>
            <a:ext cx="1368425" cy="360362"/>
          </a:xfrm>
          <a:prstGeom prst="rect">
            <a:avLst/>
          </a:prstGeom>
          <a:solidFill>
            <a:srgbClr val="98B5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ОС</a:t>
            </a:r>
          </a:p>
        </p:txBody>
      </p:sp>
      <p:sp>
        <p:nvSpPr>
          <p:cNvPr id="137227" name="Rectangle 12"/>
          <p:cNvSpPr>
            <a:spLocks noChangeArrowheads="1"/>
          </p:cNvSpPr>
          <p:nvPr/>
        </p:nvSpPr>
        <p:spPr bwMode="auto">
          <a:xfrm>
            <a:off x="7740650" y="4292600"/>
            <a:ext cx="1008063" cy="503238"/>
          </a:xfrm>
          <a:prstGeom prst="rect">
            <a:avLst/>
          </a:prstGeom>
          <a:solidFill>
            <a:srgbClr val="98B5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ИЛ</a:t>
            </a:r>
          </a:p>
        </p:txBody>
      </p:sp>
      <p:sp>
        <p:nvSpPr>
          <p:cNvPr id="137228" name="Line 13"/>
          <p:cNvSpPr>
            <a:spLocks noChangeShapeType="1"/>
          </p:cNvSpPr>
          <p:nvPr/>
        </p:nvSpPr>
        <p:spPr bwMode="auto">
          <a:xfrm>
            <a:off x="6588125" y="42211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7229" name="Line 14"/>
          <p:cNvSpPr>
            <a:spLocks noChangeShapeType="1"/>
          </p:cNvSpPr>
          <p:nvPr/>
        </p:nvSpPr>
        <p:spPr bwMode="auto">
          <a:xfrm flipH="1" flipV="1">
            <a:off x="7092950" y="3933825"/>
            <a:ext cx="6477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7230" name="Line 15"/>
          <p:cNvSpPr>
            <a:spLocks noChangeShapeType="1"/>
          </p:cNvSpPr>
          <p:nvPr/>
        </p:nvSpPr>
        <p:spPr bwMode="auto">
          <a:xfrm flipH="1">
            <a:off x="7164388" y="4797425"/>
            <a:ext cx="5762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7231" name="Line 16"/>
          <p:cNvSpPr>
            <a:spLocks noChangeShapeType="1"/>
          </p:cNvSpPr>
          <p:nvPr/>
        </p:nvSpPr>
        <p:spPr bwMode="auto">
          <a:xfrm flipV="1">
            <a:off x="7092950" y="4581525"/>
            <a:ext cx="57467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7232" name="Нижний колонтитул 1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хем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схемы</Template>
  <TotalTime>2304</TotalTime>
  <Words>1687</Words>
  <Application>Microsoft Office PowerPoint</Application>
  <PresentationFormat>Экран (4:3)</PresentationFormat>
  <Paragraphs>326</Paragraphs>
  <Slides>18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Calibri</vt:lpstr>
      <vt:lpstr>Book Antiqua</vt:lpstr>
      <vt:lpstr>Times New Roman</vt:lpstr>
      <vt:lpstr>Symbol</vt:lpstr>
      <vt:lpstr>ZDingbats</vt:lpstr>
      <vt:lpstr>Wingdings 2</vt:lpstr>
      <vt:lpstr>Wingdings</vt:lpstr>
      <vt:lpstr>схемы</vt:lpstr>
      <vt:lpstr>Слайд 1</vt:lpstr>
      <vt:lpstr>ОСНОВНЫЕ ПОНЯТИЯ</vt:lpstr>
      <vt:lpstr>ПЛАН ЛЕКЦИИ</vt:lpstr>
      <vt:lpstr>Слайд 4</vt:lpstr>
      <vt:lpstr>Слайд 5</vt:lpstr>
      <vt:lpstr>Слайд 6</vt:lpstr>
      <vt:lpstr>Слайд 7</vt:lpstr>
      <vt:lpstr>Слайд 8</vt:lpstr>
      <vt:lpstr>Слайд 9</vt:lpstr>
      <vt:lpstr>Права и обязанности</vt:lpstr>
      <vt:lpstr>Слайд 11</vt:lpstr>
      <vt:lpstr>Слайд 12</vt:lpstr>
      <vt:lpstr>Слайд 13</vt:lpstr>
      <vt:lpstr>Слайд 14</vt:lpstr>
      <vt:lpstr>Слайд 15</vt:lpstr>
      <vt:lpstr>Слайд 16</vt:lpstr>
      <vt:lpstr>Литература </vt:lpstr>
      <vt:lpstr>Контрольные 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Михаил</dc:creator>
  <cp:lastModifiedBy>student</cp:lastModifiedBy>
  <cp:revision>58</cp:revision>
  <dcterms:created xsi:type="dcterms:W3CDTF">2007-12-12T16:22:21Z</dcterms:created>
  <dcterms:modified xsi:type="dcterms:W3CDTF">2013-01-23T09:04:15Z</dcterms:modified>
</cp:coreProperties>
</file>