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embeddings/oleObject12.bin" ContentType="application/vnd.openxmlformats-officedocument.oleObject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Default Extension="docx" ContentType="application/vnd.openxmlformats-officedocument.wordprocessingml.document"/>
  <Override PartName="/ppt/notesSlides/notesSlide16.xml" ContentType="application/vnd.openxmlformats-officedocument.presentationml.notesSlide+xml"/>
  <Override PartName="/ppt/embeddings/oleObject8.bin" ContentType="application/vnd.openxmlformats-officedocument.oleObject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embeddings/oleObject6.bin" ContentType="application/vnd.openxmlformats-officedocument.oleObject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embeddings/oleObject4.bin" ContentType="application/vnd.openxmlformats-officedocument.oleObject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embeddings/oleObject2.bin" ContentType="application/vnd.openxmlformats-officedocument.oleObjec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bin" ContentType="application/vnd.ms-office.legacyDiagramText"/>
  <Override PartName="/ppt/embeddings/oleObject11.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embeddings/oleObject9.bin" ContentType="application/vnd.openxmlformats-officedocument.oleObject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embeddings/oleObject7.bin" ContentType="application/vnd.openxmlformats-officedocument.oleObject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embeddings/oleObject5.bin" ContentType="application/vnd.openxmlformats-officedocument.oleObject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embeddings/oleObject3.bin" ContentType="application/vnd.openxmlformats-officedocument.oleObject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1.bin" ContentType="application/vnd.openxmlformats-officedocument.oleObject"/>
  <Override PartName="/ppt/legacyDocTextInfo.bin" ContentType="application/vnd.ms-office.legacyDocTextInfo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embeddings/oleObject10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68" r:id="rId2"/>
    <p:sldId id="431" r:id="rId3"/>
    <p:sldId id="432" r:id="rId4"/>
    <p:sldId id="435" r:id="rId5"/>
    <p:sldId id="436" r:id="rId6"/>
    <p:sldId id="437" r:id="rId7"/>
    <p:sldId id="438" r:id="rId8"/>
    <p:sldId id="439" r:id="rId9"/>
    <p:sldId id="440" r:id="rId10"/>
    <p:sldId id="441" r:id="rId11"/>
    <p:sldId id="442" r:id="rId12"/>
    <p:sldId id="443" r:id="rId13"/>
    <p:sldId id="444" r:id="rId14"/>
    <p:sldId id="445" r:id="rId15"/>
    <p:sldId id="446" r:id="rId16"/>
    <p:sldId id="447" r:id="rId17"/>
    <p:sldId id="448" r:id="rId18"/>
    <p:sldId id="449" r:id="rId19"/>
    <p:sldId id="450" r:id="rId20"/>
    <p:sldId id="451" r:id="rId21"/>
    <p:sldId id="452" r:id="rId22"/>
    <p:sldId id="453" r:id="rId23"/>
    <p:sldId id="454" r:id="rId24"/>
    <p:sldId id="433" r:id="rId25"/>
    <p:sldId id="434" r:id="rId26"/>
  </p:sldIdLst>
  <p:sldSz cx="9144000" cy="6858000" type="screen4x3"/>
  <p:notesSz cx="6788150" cy="99202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D08B8"/>
    <a:srgbClr val="C6D9F1"/>
    <a:srgbClr val="6590C5"/>
    <a:srgbClr val="98B5E0"/>
    <a:srgbClr val="87B8ED"/>
    <a:srgbClr val="8BBCE9"/>
    <a:srgbClr val="348AD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2" autoAdjust="0"/>
  </p:normalViewPr>
  <p:slideViewPr>
    <p:cSldViewPr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06/relationships/legacyDocTextInfo" Target="legacyDocTextInfo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3B16E0-AECD-4578-8F2A-83F65CE54E1F}" type="doc">
      <dgm:prSet loTypeId="urn:microsoft.com/office/officeart/2005/8/layout/vList3#4" loCatId="list" qsTypeId="urn:microsoft.com/office/officeart/2005/8/quickstyle/simple1" qsCatId="simple" csTypeId="urn:microsoft.com/office/officeart/2005/8/colors/accent1_2" csCatId="accent1" phldr="1"/>
      <dgm:spPr/>
    </dgm:pt>
    <dgm:pt modelId="{CAFF4084-0ED0-4505-A747-053925E43812}">
      <dgm:prSet phldrT="[Текст]" custT="1"/>
      <dgm:spPr/>
      <dgm:t>
        <a:bodyPr/>
        <a:lstStyle/>
        <a:p>
          <a:r>
            <a:rPr lang="ru-RU" sz="3000" dirty="0" smtClean="0">
              <a:latin typeface="Book Antiqua" pitchFamily="18" charset="0"/>
            </a:rPr>
            <a:t>лекция </a:t>
          </a:r>
          <a:r>
            <a:rPr lang="ru-RU" sz="3000" dirty="0" smtClean="0">
              <a:latin typeface="Book Antiqua" pitchFamily="18" charset="0"/>
            </a:rPr>
            <a:t>3 Метрология</a:t>
          </a:r>
          <a:endParaRPr lang="ru-RU" sz="3000" dirty="0">
            <a:latin typeface="Book Antiqua" pitchFamily="18" charset="0"/>
          </a:endParaRPr>
        </a:p>
      </dgm:t>
    </dgm:pt>
    <dgm:pt modelId="{BB75147F-5592-4AF8-A22F-32717F3BAE3B}" type="parTrans" cxnId="{67CB2DFD-CCF9-452E-B131-C345ECDB6A82}">
      <dgm:prSet/>
      <dgm:spPr/>
      <dgm:t>
        <a:bodyPr/>
        <a:lstStyle/>
        <a:p>
          <a:endParaRPr lang="ru-RU"/>
        </a:p>
      </dgm:t>
    </dgm:pt>
    <dgm:pt modelId="{8F804AB7-D317-4BE7-96A7-F109FAC9A0D4}" type="sibTrans" cxnId="{67CB2DFD-CCF9-452E-B131-C345ECDB6A82}">
      <dgm:prSet/>
      <dgm:spPr/>
      <dgm:t>
        <a:bodyPr/>
        <a:lstStyle/>
        <a:p>
          <a:endParaRPr lang="ru-RU"/>
        </a:p>
      </dgm:t>
    </dgm:pt>
    <dgm:pt modelId="{CEBCF2F7-0D88-41A8-A15F-564AA90C3F72}" type="pres">
      <dgm:prSet presAssocID="{0F3B16E0-AECD-4578-8F2A-83F65CE54E1F}" presName="linearFlow" presStyleCnt="0">
        <dgm:presLayoutVars>
          <dgm:dir/>
          <dgm:resizeHandles val="exact"/>
        </dgm:presLayoutVars>
      </dgm:prSet>
      <dgm:spPr/>
    </dgm:pt>
    <dgm:pt modelId="{82A9C622-35C2-4CA8-BFCD-F1FEC0EBFFD6}" type="pres">
      <dgm:prSet presAssocID="{CAFF4084-0ED0-4505-A747-053925E43812}" presName="composite" presStyleCnt="0"/>
      <dgm:spPr/>
    </dgm:pt>
    <dgm:pt modelId="{D07D269E-EBFF-4B7A-B587-0C185410A93E}" type="pres">
      <dgm:prSet presAssocID="{CAFF4084-0ED0-4505-A747-053925E43812}" presName="imgShp" presStyleLbl="fgImgPlace1" presStyleIdx="0" presStyleCnt="1" custScaleX="95326" custScaleY="98827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5015721E-F960-4CFA-BCC7-C409FED336F5}" type="pres">
      <dgm:prSet presAssocID="{CAFF4084-0ED0-4505-A747-053925E43812}" presName="txShp" presStyleLbl="node1" presStyleIdx="0" presStyleCnt="1" custScaleX="1204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C27D1C-828C-409B-BEF9-516A948EE7BF}" type="presOf" srcId="{0F3B16E0-AECD-4578-8F2A-83F65CE54E1F}" destId="{CEBCF2F7-0D88-41A8-A15F-564AA90C3F72}" srcOrd="0" destOrd="0" presId="urn:microsoft.com/office/officeart/2005/8/layout/vList3#4"/>
    <dgm:cxn modelId="{67CB2DFD-CCF9-452E-B131-C345ECDB6A82}" srcId="{0F3B16E0-AECD-4578-8F2A-83F65CE54E1F}" destId="{CAFF4084-0ED0-4505-A747-053925E43812}" srcOrd="0" destOrd="0" parTransId="{BB75147F-5592-4AF8-A22F-32717F3BAE3B}" sibTransId="{8F804AB7-D317-4BE7-96A7-F109FAC9A0D4}"/>
    <dgm:cxn modelId="{B4C9C833-B9FC-433C-A632-105F5AC76CF5}" type="presOf" srcId="{CAFF4084-0ED0-4505-A747-053925E43812}" destId="{5015721E-F960-4CFA-BCC7-C409FED336F5}" srcOrd="0" destOrd="0" presId="urn:microsoft.com/office/officeart/2005/8/layout/vList3#4"/>
    <dgm:cxn modelId="{6FFC0BEE-EBE0-4154-A857-744E2E2893E4}" type="presParOf" srcId="{CEBCF2F7-0D88-41A8-A15F-564AA90C3F72}" destId="{82A9C622-35C2-4CA8-BFCD-F1FEC0EBFFD6}" srcOrd="0" destOrd="0" presId="urn:microsoft.com/office/officeart/2005/8/layout/vList3#4"/>
    <dgm:cxn modelId="{0030A326-4E22-4CE0-AC9E-512E198203FF}" type="presParOf" srcId="{82A9C622-35C2-4CA8-BFCD-F1FEC0EBFFD6}" destId="{D07D269E-EBFF-4B7A-B587-0C185410A93E}" srcOrd="0" destOrd="0" presId="urn:microsoft.com/office/officeart/2005/8/layout/vList3#4"/>
    <dgm:cxn modelId="{0A25D9B3-4CB0-4414-AB16-D598B7DFA22D}" type="presParOf" srcId="{82A9C622-35C2-4CA8-BFCD-F1FEC0EBFFD6}" destId="{5015721E-F960-4CFA-BCC7-C409FED336F5}" srcOrd="1" destOrd="0" presId="urn:microsoft.com/office/officeart/2005/8/layout/vList3#4"/>
  </dgm:cxnLst>
  <dgm:bg/>
  <dgm:whole/>
  <dgm:extLst>
    <a:ext uri="http://schemas.microsoft.com/office/drawing/2008/diagram">
      <dsp:dataModelExt xmlns=""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0EA1E7-EB40-408F-A97C-4767D30D43C3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</dgm:pt>
    <dgm:pt modelId="{D4CC9478-F8B2-46E1-BB34-2A44DD50E2C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cap="none" normalizeH="0" baseline="0" dirty="0" smtClean="0">
              <a:ln/>
              <a:effectLst/>
              <a:latin typeface="Book Antiqua" pitchFamily="18" charset="0"/>
            </a:rPr>
            <a:t>Метрология</a:t>
          </a:r>
        </a:p>
      </dgm:t>
    </dgm:pt>
    <dgm:pt modelId="{EFE95C27-06DA-43A9-B7E7-5323FF225521}" type="parTrans" cxnId="{DD9AF5E4-1470-4FAC-88D8-F461BE8ECFA2}">
      <dgm:prSet/>
      <dgm:spPr/>
      <dgm:t>
        <a:bodyPr/>
        <a:lstStyle/>
        <a:p>
          <a:endParaRPr lang="ru-RU"/>
        </a:p>
      </dgm:t>
    </dgm:pt>
    <dgm:pt modelId="{25BC101C-6E3A-4A75-A40E-391244493A8F}" type="sibTrans" cxnId="{DD9AF5E4-1470-4FAC-88D8-F461BE8ECFA2}">
      <dgm:prSet/>
      <dgm:spPr/>
      <dgm:t>
        <a:bodyPr/>
        <a:lstStyle/>
        <a:p>
          <a:endParaRPr lang="ru-RU"/>
        </a:p>
      </dgm:t>
    </dgm:pt>
    <dgm:pt modelId="{3ACCFAAC-B14E-4418-94BD-AEAA1EE3860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cap="none" normalizeH="0" baseline="0" dirty="0" smtClean="0">
              <a:ln/>
              <a:effectLst/>
              <a:latin typeface="Book Antiqua" pitchFamily="18" charset="0"/>
            </a:rPr>
            <a:t>Теоретическая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cap="none" normalizeH="0" baseline="0" dirty="0" smtClean="0">
              <a:ln/>
              <a:effectLst/>
              <a:latin typeface="Book Antiqua" pitchFamily="18" charset="0"/>
            </a:rPr>
            <a:t>метрология</a:t>
          </a:r>
        </a:p>
      </dgm:t>
    </dgm:pt>
    <dgm:pt modelId="{5DE94BB8-B9F5-4383-A44B-A218EB08929E}" type="parTrans" cxnId="{2AA29CC1-F412-4210-B485-8761C7DA7109}">
      <dgm:prSet/>
      <dgm:spPr/>
      <dgm:t>
        <a:bodyPr/>
        <a:lstStyle/>
        <a:p>
          <a:endParaRPr lang="ru-RU"/>
        </a:p>
      </dgm:t>
    </dgm:pt>
    <dgm:pt modelId="{466E2EB7-6956-4143-A99A-E1CC0273AFC2}" type="sibTrans" cxnId="{2AA29CC1-F412-4210-B485-8761C7DA7109}">
      <dgm:prSet/>
      <dgm:spPr/>
      <dgm:t>
        <a:bodyPr/>
        <a:lstStyle/>
        <a:p>
          <a:endParaRPr lang="ru-RU"/>
        </a:p>
      </dgm:t>
    </dgm:pt>
    <dgm:pt modelId="{99BFCE01-E612-4AD4-92A1-F2AFD724CCD0}">
      <dgm:prSet custT="1"/>
      <dgm:spPr>
        <a:scene3d>
          <a:camera prst="orthographicFront"/>
          <a:lightRig rig="flat" dir="t"/>
        </a:scene3d>
        <a:sp3d prstMaterial="dkEdge">
          <a:bevelT w="6350" h="38100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cap="none" normalizeH="0" baseline="0" dirty="0" smtClean="0">
              <a:ln/>
              <a:effectLst/>
              <a:latin typeface="Book Antiqua" pitchFamily="18" charset="0"/>
            </a:rPr>
            <a:t>Прикладная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cap="none" normalizeH="0" baseline="0" dirty="0" smtClean="0">
              <a:ln/>
              <a:effectLst/>
              <a:latin typeface="Book Antiqua" pitchFamily="18" charset="0"/>
            </a:rPr>
            <a:t>метрология</a:t>
          </a:r>
        </a:p>
      </dgm:t>
    </dgm:pt>
    <dgm:pt modelId="{003B73A2-966E-4190-B0AD-89DEE13C8032}" type="parTrans" cxnId="{9849A5E8-69C8-4432-9C37-6324A032070C}">
      <dgm:prSet/>
      <dgm:spPr/>
      <dgm:t>
        <a:bodyPr/>
        <a:lstStyle/>
        <a:p>
          <a:endParaRPr lang="ru-RU"/>
        </a:p>
      </dgm:t>
    </dgm:pt>
    <dgm:pt modelId="{B651FE39-116A-4E56-BF5D-A60ED5AEEDDD}" type="sibTrans" cxnId="{9849A5E8-69C8-4432-9C37-6324A032070C}">
      <dgm:prSet/>
      <dgm:spPr/>
      <dgm:t>
        <a:bodyPr/>
        <a:lstStyle/>
        <a:p>
          <a:endParaRPr lang="ru-RU"/>
        </a:p>
      </dgm:t>
    </dgm:pt>
    <dgm:pt modelId="{C2A2B3A9-829C-4B5B-B429-B2520FE4984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cap="none" normalizeH="0" baseline="0" dirty="0" smtClean="0">
              <a:ln/>
              <a:effectLst/>
              <a:latin typeface="Book Antiqua" pitchFamily="18" charset="0"/>
            </a:rPr>
            <a:t>Законодательная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cap="none" normalizeH="0" baseline="0" dirty="0" smtClean="0">
              <a:ln/>
              <a:effectLst/>
              <a:latin typeface="Book Antiqua" pitchFamily="18" charset="0"/>
            </a:rPr>
            <a:t>метрология</a:t>
          </a:r>
        </a:p>
      </dgm:t>
    </dgm:pt>
    <dgm:pt modelId="{8B758EEB-BE95-48B3-8DBB-664149F4A8AB}" type="parTrans" cxnId="{92C7291C-FC7D-4CB8-911E-09E66FF15026}">
      <dgm:prSet/>
      <dgm:spPr/>
      <dgm:t>
        <a:bodyPr/>
        <a:lstStyle/>
        <a:p>
          <a:endParaRPr lang="ru-RU"/>
        </a:p>
      </dgm:t>
    </dgm:pt>
    <dgm:pt modelId="{AA7B04F7-0D23-43DC-A111-8B5F84A20E7C}" type="sibTrans" cxnId="{92C7291C-FC7D-4CB8-911E-09E66FF15026}">
      <dgm:prSet/>
      <dgm:spPr/>
      <dgm:t>
        <a:bodyPr/>
        <a:lstStyle/>
        <a:p>
          <a:endParaRPr lang="ru-RU"/>
        </a:p>
      </dgm:t>
    </dgm:pt>
    <dgm:pt modelId="{15E372E2-926A-4BA7-A3EA-76C9765BBD5A}" type="pres">
      <dgm:prSet presAssocID="{C40EA1E7-EB40-408F-A97C-4767D30D43C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95C1D3E-A9A3-4ABF-BEA9-8EEFEF1FAB0A}" type="pres">
      <dgm:prSet presAssocID="{D4CC9478-F8B2-46E1-BB34-2A44DD50E2C2}" presName="hierRoot1" presStyleCnt="0">
        <dgm:presLayoutVars>
          <dgm:hierBranch/>
        </dgm:presLayoutVars>
      </dgm:prSet>
      <dgm:spPr/>
    </dgm:pt>
    <dgm:pt modelId="{C897FF36-D8AF-483C-9BC3-C83969EE08F4}" type="pres">
      <dgm:prSet presAssocID="{D4CC9478-F8B2-46E1-BB34-2A44DD50E2C2}" presName="rootComposite1" presStyleCnt="0"/>
      <dgm:spPr/>
    </dgm:pt>
    <dgm:pt modelId="{A41E1906-FC0E-484D-848B-56122252177B}" type="pres">
      <dgm:prSet presAssocID="{D4CC9478-F8B2-46E1-BB34-2A44DD50E2C2}" presName="rootText1" presStyleLbl="node0" presStyleIdx="0" presStyleCnt="1" custScaleX="1345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B2830C-ADF9-412D-A2D2-AD2EEED44211}" type="pres">
      <dgm:prSet presAssocID="{D4CC9478-F8B2-46E1-BB34-2A44DD50E2C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3AC6B7A-1300-4DEE-92E1-A820BBE74160}" type="pres">
      <dgm:prSet presAssocID="{D4CC9478-F8B2-46E1-BB34-2A44DD50E2C2}" presName="hierChild2" presStyleCnt="0"/>
      <dgm:spPr/>
    </dgm:pt>
    <dgm:pt modelId="{2018E71C-3C14-4F95-A1B9-F76369B61881}" type="pres">
      <dgm:prSet presAssocID="{5DE94BB8-B9F5-4383-A44B-A218EB08929E}" presName="Name35" presStyleLbl="parChTrans1D2" presStyleIdx="0" presStyleCnt="3"/>
      <dgm:spPr/>
      <dgm:t>
        <a:bodyPr/>
        <a:lstStyle/>
        <a:p>
          <a:endParaRPr lang="ru-RU"/>
        </a:p>
      </dgm:t>
    </dgm:pt>
    <dgm:pt modelId="{1E3CFA6C-9233-4F0F-AF29-DB9D24C9EA95}" type="pres">
      <dgm:prSet presAssocID="{3ACCFAAC-B14E-4418-94BD-AEAA1EE38605}" presName="hierRoot2" presStyleCnt="0">
        <dgm:presLayoutVars>
          <dgm:hierBranch/>
        </dgm:presLayoutVars>
      </dgm:prSet>
      <dgm:spPr/>
    </dgm:pt>
    <dgm:pt modelId="{DF38ABD6-72C5-4654-BDE5-19C277AD4E88}" type="pres">
      <dgm:prSet presAssocID="{3ACCFAAC-B14E-4418-94BD-AEAA1EE38605}" presName="rootComposite" presStyleCnt="0"/>
      <dgm:spPr/>
    </dgm:pt>
    <dgm:pt modelId="{E199CB35-F9B7-4460-9CE0-2EEDDC44767F}" type="pres">
      <dgm:prSet presAssocID="{3ACCFAAC-B14E-4418-94BD-AEAA1EE38605}" presName="rootText" presStyleLbl="node2" presStyleIdx="0" presStyleCnt="3" custScaleX="1470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52063D-7DE9-4A2D-911A-BE37BA7DD9E6}" type="pres">
      <dgm:prSet presAssocID="{3ACCFAAC-B14E-4418-94BD-AEAA1EE38605}" presName="rootConnector" presStyleLbl="node2" presStyleIdx="0" presStyleCnt="3"/>
      <dgm:spPr/>
      <dgm:t>
        <a:bodyPr/>
        <a:lstStyle/>
        <a:p>
          <a:endParaRPr lang="ru-RU"/>
        </a:p>
      </dgm:t>
    </dgm:pt>
    <dgm:pt modelId="{2EA51559-26E6-4401-9889-90DB4D4D5C9E}" type="pres">
      <dgm:prSet presAssocID="{3ACCFAAC-B14E-4418-94BD-AEAA1EE38605}" presName="hierChild4" presStyleCnt="0"/>
      <dgm:spPr/>
    </dgm:pt>
    <dgm:pt modelId="{B3CD4D92-0E9B-4F83-BEFF-51C65FE7ED69}" type="pres">
      <dgm:prSet presAssocID="{3ACCFAAC-B14E-4418-94BD-AEAA1EE38605}" presName="hierChild5" presStyleCnt="0"/>
      <dgm:spPr/>
    </dgm:pt>
    <dgm:pt modelId="{5B14A8D8-3496-4582-B3DD-9C5F61042766}" type="pres">
      <dgm:prSet presAssocID="{003B73A2-966E-4190-B0AD-89DEE13C8032}" presName="Name35" presStyleLbl="parChTrans1D2" presStyleIdx="1" presStyleCnt="3"/>
      <dgm:spPr/>
      <dgm:t>
        <a:bodyPr/>
        <a:lstStyle/>
        <a:p>
          <a:endParaRPr lang="ru-RU"/>
        </a:p>
      </dgm:t>
    </dgm:pt>
    <dgm:pt modelId="{F47E5486-466D-4422-B41B-7758F4F7F52D}" type="pres">
      <dgm:prSet presAssocID="{99BFCE01-E612-4AD4-92A1-F2AFD724CCD0}" presName="hierRoot2" presStyleCnt="0">
        <dgm:presLayoutVars>
          <dgm:hierBranch/>
        </dgm:presLayoutVars>
      </dgm:prSet>
      <dgm:spPr/>
    </dgm:pt>
    <dgm:pt modelId="{EE9EC08D-781D-480D-A35C-43F06227C83F}" type="pres">
      <dgm:prSet presAssocID="{99BFCE01-E612-4AD4-92A1-F2AFD724CCD0}" presName="rootComposite" presStyleCnt="0"/>
      <dgm:spPr/>
    </dgm:pt>
    <dgm:pt modelId="{0BEA919B-05CE-4B82-A4CC-55D84593B39C}" type="pres">
      <dgm:prSet presAssocID="{99BFCE01-E612-4AD4-92A1-F2AFD724CCD0}" presName="rootText" presStyleLbl="node2" presStyleIdx="1" presStyleCnt="3" custScaleX="163014" custLinFactNeighborX="3146" custLinFactNeighborY="7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A2C476-DEF7-480F-AC82-C3005A712B68}" type="pres">
      <dgm:prSet presAssocID="{99BFCE01-E612-4AD4-92A1-F2AFD724CCD0}" presName="rootConnector" presStyleLbl="node2" presStyleIdx="1" presStyleCnt="3"/>
      <dgm:spPr/>
      <dgm:t>
        <a:bodyPr/>
        <a:lstStyle/>
        <a:p>
          <a:endParaRPr lang="ru-RU"/>
        </a:p>
      </dgm:t>
    </dgm:pt>
    <dgm:pt modelId="{D5AD82CD-490D-450A-A382-7A0330210CEA}" type="pres">
      <dgm:prSet presAssocID="{99BFCE01-E612-4AD4-92A1-F2AFD724CCD0}" presName="hierChild4" presStyleCnt="0"/>
      <dgm:spPr/>
    </dgm:pt>
    <dgm:pt modelId="{6DDD645F-7ECB-4432-BC5A-119E38E6F1B2}" type="pres">
      <dgm:prSet presAssocID="{99BFCE01-E612-4AD4-92A1-F2AFD724CCD0}" presName="hierChild5" presStyleCnt="0"/>
      <dgm:spPr/>
    </dgm:pt>
    <dgm:pt modelId="{5CC0040C-C133-4AB6-AAE1-7F6E318B2692}" type="pres">
      <dgm:prSet presAssocID="{8B758EEB-BE95-48B3-8DBB-664149F4A8AB}" presName="Name35" presStyleLbl="parChTrans1D2" presStyleIdx="2" presStyleCnt="3"/>
      <dgm:spPr/>
      <dgm:t>
        <a:bodyPr/>
        <a:lstStyle/>
        <a:p>
          <a:endParaRPr lang="ru-RU"/>
        </a:p>
      </dgm:t>
    </dgm:pt>
    <dgm:pt modelId="{649004D3-BC61-4A3B-86EE-A8C0A5E1FA11}" type="pres">
      <dgm:prSet presAssocID="{C2A2B3A9-829C-4B5B-B429-B2520FE49840}" presName="hierRoot2" presStyleCnt="0">
        <dgm:presLayoutVars>
          <dgm:hierBranch/>
        </dgm:presLayoutVars>
      </dgm:prSet>
      <dgm:spPr/>
    </dgm:pt>
    <dgm:pt modelId="{81968D9A-A6F7-4D38-8025-06647F0081CE}" type="pres">
      <dgm:prSet presAssocID="{C2A2B3A9-829C-4B5B-B429-B2520FE49840}" presName="rootComposite" presStyleCnt="0"/>
      <dgm:spPr/>
    </dgm:pt>
    <dgm:pt modelId="{197CB642-5138-45A0-AE43-17C1C7252282}" type="pres">
      <dgm:prSet presAssocID="{C2A2B3A9-829C-4B5B-B429-B2520FE49840}" presName="rootText" presStyleLbl="node2" presStyleIdx="2" presStyleCnt="3" custScaleX="1596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FA3777-DE9B-4C60-B071-556F17152668}" type="pres">
      <dgm:prSet presAssocID="{C2A2B3A9-829C-4B5B-B429-B2520FE49840}" presName="rootConnector" presStyleLbl="node2" presStyleIdx="2" presStyleCnt="3"/>
      <dgm:spPr/>
      <dgm:t>
        <a:bodyPr/>
        <a:lstStyle/>
        <a:p>
          <a:endParaRPr lang="ru-RU"/>
        </a:p>
      </dgm:t>
    </dgm:pt>
    <dgm:pt modelId="{2E6752FC-F31A-443A-A5C1-64F532EE11AC}" type="pres">
      <dgm:prSet presAssocID="{C2A2B3A9-829C-4B5B-B429-B2520FE49840}" presName="hierChild4" presStyleCnt="0"/>
      <dgm:spPr/>
    </dgm:pt>
    <dgm:pt modelId="{752BABB0-E787-4152-A3C2-36C9A55E8C0D}" type="pres">
      <dgm:prSet presAssocID="{C2A2B3A9-829C-4B5B-B429-B2520FE49840}" presName="hierChild5" presStyleCnt="0"/>
      <dgm:spPr/>
    </dgm:pt>
    <dgm:pt modelId="{6B080DDE-C597-4B88-A155-EF8EAD8C011D}" type="pres">
      <dgm:prSet presAssocID="{D4CC9478-F8B2-46E1-BB34-2A44DD50E2C2}" presName="hierChild3" presStyleCnt="0"/>
      <dgm:spPr/>
    </dgm:pt>
  </dgm:ptLst>
  <dgm:cxnLst>
    <dgm:cxn modelId="{92C7291C-FC7D-4CB8-911E-09E66FF15026}" srcId="{D4CC9478-F8B2-46E1-BB34-2A44DD50E2C2}" destId="{C2A2B3A9-829C-4B5B-B429-B2520FE49840}" srcOrd="2" destOrd="0" parTransId="{8B758EEB-BE95-48B3-8DBB-664149F4A8AB}" sibTransId="{AA7B04F7-0D23-43DC-A111-8B5F84A20E7C}"/>
    <dgm:cxn modelId="{DD9AF5E4-1470-4FAC-88D8-F461BE8ECFA2}" srcId="{C40EA1E7-EB40-408F-A97C-4767D30D43C3}" destId="{D4CC9478-F8B2-46E1-BB34-2A44DD50E2C2}" srcOrd="0" destOrd="0" parTransId="{EFE95C27-06DA-43A9-B7E7-5323FF225521}" sibTransId="{25BC101C-6E3A-4A75-A40E-391244493A8F}"/>
    <dgm:cxn modelId="{2AA29CC1-F412-4210-B485-8761C7DA7109}" srcId="{D4CC9478-F8B2-46E1-BB34-2A44DD50E2C2}" destId="{3ACCFAAC-B14E-4418-94BD-AEAA1EE38605}" srcOrd="0" destOrd="0" parTransId="{5DE94BB8-B9F5-4383-A44B-A218EB08929E}" sibTransId="{466E2EB7-6956-4143-A99A-E1CC0273AFC2}"/>
    <dgm:cxn modelId="{9849A5E8-69C8-4432-9C37-6324A032070C}" srcId="{D4CC9478-F8B2-46E1-BB34-2A44DD50E2C2}" destId="{99BFCE01-E612-4AD4-92A1-F2AFD724CCD0}" srcOrd="1" destOrd="0" parTransId="{003B73A2-966E-4190-B0AD-89DEE13C8032}" sibTransId="{B651FE39-116A-4E56-BF5D-A60ED5AEEDDD}"/>
    <dgm:cxn modelId="{469FF726-A05B-4E1D-973F-BA40E0AD50EF}" type="presOf" srcId="{C40EA1E7-EB40-408F-A97C-4767D30D43C3}" destId="{15E372E2-926A-4BA7-A3EA-76C9765BBD5A}" srcOrd="0" destOrd="0" presId="urn:microsoft.com/office/officeart/2005/8/layout/orgChart1"/>
    <dgm:cxn modelId="{3A2C2FCF-623E-4438-BCC2-C81975F43FAE}" type="presOf" srcId="{3ACCFAAC-B14E-4418-94BD-AEAA1EE38605}" destId="{EB52063D-7DE9-4A2D-911A-BE37BA7DD9E6}" srcOrd="1" destOrd="0" presId="urn:microsoft.com/office/officeart/2005/8/layout/orgChart1"/>
    <dgm:cxn modelId="{85A45BDF-26A5-4822-9F3A-D02717234E7E}" type="presOf" srcId="{8B758EEB-BE95-48B3-8DBB-664149F4A8AB}" destId="{5CC0040C-C133-4AB6-AAE1-7F6E318B2692}" srcOrd="0" destOrd="0" presId="urn:microsoft.com/office/officeart/2005/8/layout/orgChart1"/>
    <dgm:cxn modelId="{DDD039A9-37A4-4F3A-B673-43B0D9B3BFB6}" type="presOf" srcId="{3ACCFAAC-B14E-4418-94BD-AEAA1EE38605}" destId="{E199CB35-F9B7-4460-9CE0-2EEDDC44767F}" srcOrd="0" destOrd="0" presId="urn:microsoft.com/office/officeart/2005/8/layout/orgChart1"/>
    <dgm:cxn modelId="{7619018C-E311-4EF8-BAFA-0586A22A30D9}" type="presOf" srcId="{99BFCE01-E612-4AD4-92A1-F2AFD724CCD0}" destId="{0BEA919B-05CE-4B82-A4CC-55D84593B39C}" srcOrd="0" destOrd="0" presId="urn:microsoft.com/office/officeart/2005/8/layout/orgChart1"/>
    <dgm:cxn modelId="{1D4197F8-5150-41E9-8017-F2FD97BCD8F3}" type="presOf" srcId="{C2A2B3A9-829C-4B5B-B429-B2520FE49840}" destId="{EFFA3777-DE9B-4C60-B071-556F17152668}" srcOrd="1" destOrd="0" presId="urn:microsoft.com/office/officeart/2005/8/layout/orgChart1"/>
    <dgm:cxn modelId="{F9DA2F8B-B68D-4F64-9DCD-6797F7B7C9B9}" type="presOf" srcId="{C2A2B3A9-829C-4B5B-B429-B2520FE49840}" destId="{197CB642-5138-45A0-AE43-17C1C7252282}" srcOrd="0" destOrd="0" presId="urn:microsoft.com/office/officeart/2005/8/layout/orgChart1"/>
    <dgm:cxn modelId="{F03DB410-F02D-4A93-A015-4C8E44684F5E}" type="presOf" srcId="{D4CC9478-F8B2-46E1-BB34-2A44DD50E2C2}" destId="{88B2830C-ADF9-412D-A2D2-AD2EEED44211}" srcOrd="1" destOrd="0" presId="urn:microsoft.com/office/officeart/2005/8/layout/orgChart1"/>
    <dgm:cxn modelId="{101E5A63-94F9-4150-9951-149199F7E15E}" type="presOf" srcId="{003B73A2-966E-4190-B0AD-89DEE13C8032}" destId="{5B14A8D8-3496-4582-B3DD-9C5F61042766}" srcOrd="0" destOrd="0" presId="urn:microsoft.com/office/officeart/2005/8/layout/orgChart1"/>
    <dgm:cxn modelId="{CBB8BE8F-2002-414C-BC62-ED9A1A8CF23C}" type="presOf" srcId="{5DE94BB8-B9F5-4383-A44B-A218EB08929E}" destId="{2018E71C-3C14-4F95-A1B9-F76369B61881}" srcOrd="0" destOrd="0" presId="urn:microsoft.com/office/officeart/2005/8/layout/orgChart1"/>
    <dgm:cxn modelId="{E78D1A13-8AAC-4C41-BA0A-15E3667A74EE}" type="presOf" srcId="{D4CC9478-F8B2-46E1-BB34-2A44DD50E2C2}" destId="{A41E1906-FC0E-484D-848B-56122252177B}" srcOrd="0" destOrd="0" presId="urn:microsoft.com/office/officeart/2005/8/layout/orgChart1"/>
    <dgm:cxn modelId="{2D472411-EB48-45D1-999D-62C4926C2F15}" type="presOf" srcId="{99BFCE01-E612-4AD4-92A1-F2AFD724CCD0}" destId="{D6A2C476-DEF7-480F-AC82-C3005A712B68}" srcOrd="1" destOrd="0" presId="urn:microsoft.com/office/officeart/2005/8/layout/orgChart1"/>
    <dgm:cxn modelId="{C8FABEBA-4025-4E80-A7DB-0A3CC17EBC0C}" type="presParOf" srcId="{15E372E2-926A-4BA7-A3EA-76C9765BBD5A}" destId="{D95C1D3E-A9A3-4ABF-BEA9-8EEFEF1FAB0A}" srcOrd="0" destOrd="0" presId="urn:microsoft.com/office/officeart/2005/8/layout/orgChart1"/>
    <dgm:cxn modelId="{3C3D41CE-F545-41E9-A606-6CD46342F994}" type="presParOf" srcId="{D95C1D3E-A9A3-4ABF-BEA9-8EEFEF1FAB0A}" destId="{C897FF36-D8AF-483C-9BC3-C83969EE08F4}" srcOrd="0" destOrd="0" presId="urn:microsoft.com/office/officeart/2005/8/layout/orgChart1"/>
    <dgm:cxn modelId="{9246F411-E7C1-41E2-9424-2B94A42F6DDB}" type="presParOf" srcId="{C897FF36-D8AF-483C-9BC3-C83969EE08F4}" destId="{A41E1906-FC0E-484D-848B-56122252177B}" srcOrd="0" destOrd="0" presId="urn:microsoft.com/office/officeart/2005/8/layout/orgChart1"/>
    <dgm:cxn modelId="{DCE32BB1-3AB2-4448-A4E5-F90A564091F8}" type="presParOf" srcId="{C897FF36-D8AF-483C-9BC3-C83969EE08F4}" destId="{88B2830C-ADF9-412D-A2D2-AD2EEED44211}" srcOrd="1" destOrd="0" presId="urn:microsoft.com/office/officeart/2005/8/layout/orgChart1"/>
    <dgm:cxn modelId="{15B53B38-BBFF-421A-99AB-BC19010429AF}" type="presParOf" srcId="{D95C1D3E-A9A3-4ABF-BEA9-8EEFEF1FAB0A}" destId="{F3AC6B7A-1300-4DEE-92E1-A820BBE74160}" srcOrd="1" destOrd="0" presId="urn:microsoft.com/office/officeart/2005/8/layout/orgChart1"/>
    <dgm:cxn modelId="{83F404CB-6A2D-4555-8224-C3AEFAE09BC7}" type="presParOf" srcId="{F3AC6B7A-1300-4DEE-92E1-A820BBE74160}" destId="{2018E71C-3C14-4F95-A1B9-F76369B61881}" srcOrd="0" destOrd="0" presId="urn:microsoft.com/office/officeart/2005/8/layout/orgChart1"/>
    <dgm:cxn modelId="{EFCD45D3-DFC7-4C38-B254-C5B4AEE999AD}" type="presParOf" srcId="{F3AC6B7A-1300-4DEE-92E1-A820BBE74160}" destId="{1E3CFA6C-9233-4F0F-AF29-DB9D24C9EA95}" srcOrd="1" destOrd="0" presId="urn:microsoft.com/office/officeart/2005/8/layout/orgChart1"/>
    <dgm:cxn modelId="{4F7434FF-E49D-4DDA-80F2-3300FA79CD7A}" type="presParOf" srcId="{1E3CFA6C-9233-4F0F-AF29-DB9D24C9EA95}" destId="{DF38ABD6-72C5-4654-BDE5-19C277AD4E88}" srcOrd="0" destOrd="0" presId="urn:microsoft.com/office/officeart/2005/8/layout/orgChart1"/>
    <dgm:cxn modelId="{B74BC0E7-686F-4262-80EB-2548AC6F4E2F}" type="presParOf" srcId="{DF38ABD6-72C5-4654-BDE5-19C277AD4E88}" destId="{E199CB35-F9B7-4460-9CE0-2EEDDC44767F}" srcOrd="0" destOrd="0" presId="urn:microsoft.com/office/officeart/2005/8/layout/orgChart1"/>
    <dgm:cxn modelId="{B6D0F577-877C-41BD-BE83-A32D1C31ED27}" type="presParOf" srcId="{DF38ABD6-72C5-4654-BDE5-19C277AD4E88}" destId="{EB52063D-7DE9-4A2D-911A-BE37BA7DD9E6}" srcOrd="1" destOrd="0" presId="urn:microsoft.com/office/officeart/2005/8/layout/orgChart1"/>
    <dgm:cxn modelId="{FF34EA15-82DD-48AA-8D17-A5F06BB7EC14}" type="presParOf" srcId="{1E3CFA6C-9233-4F0F-AF29-DB9D24C9EA95}" destId="{2EA51559-26E6-4401-9889-90DB4D4D5C9E}" srcOrd="1" destOrd="0" presId="urn:microsoft.com/office/officeart/2005/8/layout/orgChart1"/>
    <dgm:cxn modelId="{1AA7390F-4B63-42A2-A644-513B71DB2F61}" type="presParOf" srcId="{1E3CFA6C-9233-4F0F-AF29-DB9D24C9EA95}" destId="{B3CD4D92-0E9B-4F83-BEFF-51C65FE7ED69}" srcOrd="2" destOrd="0" presId="urn:microsoft.com/office/officeart/2005/8/layout/orgChart1"/>
    <dgm:cxn modelId="{27623513-18FA-4956-9976-451B57AE0EEA}" type="presParOf" srcId="{F3AC6B7A-1300-4DEE-92E1-A820BBE74160}" destId="{5B14A8D8-3496-4582-B3DD-9C5F61042766}" srcOrd="2" destOrd="0" presId="urn:microsoft.com/office/officeart/2005/8/layout/orgChart1"/>
    <dgm:cxn modelId="{81D5D6B9-E43A-4717-AF56-E87A25508A06}" type="presParOf" srcId="{F3AC6B7A-1300-4DEE-92E1-A820BBE74160}" destId="{F47E5486-466D-4422-B41B-7758F4F7F52D}" srcOrd="3" destOrd="0" presId="urn:microsoft.com/office/officeart/2005/8/layout/orgChart1"/>
    <dgm:cxn modelId="{52F2B561-7D09-48AB-A9F5-58FB38F4F508}" type="presParOf" srcId="{F47E5486-466D-4422-B41B-7758F4F7F52D}" destId="{EE9EC08D-781D-480D-A35C-43F06227C83F}" srcOrd="0" destOrd="0" presId="urn:microsoft.com/office/officeart/2005/8/layout/orgChart1"/>
    <dgm:cxn modelId="{E5F7FD97-8762-40C9-8770-46F2548B543D}" type="presParOf" srcId="{EE9EC08D-781D-480D-A35C-43F06227C83F}" destId="{0BEA919B-05CE-4B82-A4CC-55D84593B39C}" srcOrd="0" destOrd="0" presId="urn:microsoft.com/office/officeart/2005/8/layout/orgChart1"/>
    <dgm:cxn modelId="{38C3124D-11BD-47BA-A0FF-DBDAE3F2E2C3}" type="presParOf" srcId="{EE9EC08D-781D-480D-A35C-43F06227C83F}" destId="{D6A2C476-DEF7-480F-AC82-C3005A712B68}" srcOrd="1" destOrd="0" presId="urn:microsoft.com/office/officeart/2005/8/layout/orgChart1"/>
    <dgm:cxn modelId="{84AFF5A6-4CCA-4B2B-9EEA-B59492D154D3}" type="presParOf" srcId="{F47E5486-466D-4422-B41B-7758F4F7F52D}" destId="{D5AD82CD-490D-450A-A382-7A0330210CEA}" srcOrd="1" destOrd="0" presId="urn:microsoft.com/office/officeart/2005/8/layout/orgChart1"/>
    <dgm:cxn modelId="{1A3DEC80-9C35-4F72-ADB9-021577DF3618}" type="presParOf" srcId="{F47E5486-466D-4422-B41B-7758F4F7F52D}" destId="{6DDD645F-7ECB-4432-BC5A-119E38E6F1B2}" srcOrd="2" destOrd="0" presId="urn:microsoft.com/office/officeart/2005/8/layout/orgChart1"/>
    <dgm:cxn modelId="{AD845A62-40DF-4A67-8CDE-BD38AF61CA2D}" type="presParOf" srcId="{F3AC6B7A-1300-4DEE-92E1-A820BBE74160}" destId="{5CC0040C-C133-4AB6-AAE1-7F6E318B2692}" srcOrd="4" destOrd="0" presId="urn:microsoft.com/office/officeart/2005/8/layout/orgChart1"/>
    <dgm:cxn modelId="{041DBCD6-A920-4D5F-BA1B-C53FAE7E62D9}" type="presParOf" srcId="{F3AC6B7A-1300-4DEE-92E1-A820BBE74160}" destId="{649004D3-BC61-4A3B-86EE-A8C0A5E1FA11}" srcOrd="5" destOrd="0" presId="urn:microsoft.com/office/officeart/2005/8/layout/orgChart1"/>
    <dgm:cxn modelId="{7B7F48FF-EB3C-4454-9426-D3B9F9928CFF}" type="presParOf" srcId="{649004D3-BC61-4A3B-86EE-A8C0A5E1FA11}" destId="{81968D9A-A6F7-4D38-8025-06647F0081CE}" srcOrd="0" destOrd="0" presId="urn:microsoft.com/office/officeart/2005/8/layout/orgChart1"/>
    <dgm:cxn modelId="{42022A03-13DC-42BB-BFF2-AEC0E1B77F28}" type="presParOf" srcId="{81968D9A-A6F7-4D38-8025-06647F0081CE}" destId="{197CB642-5138-45A0-AE43-17C1C7252282}" srcOrd="0" destOrd="0" presId="urn:microsoft.com/office/officeart/2005/8/layout/orgChart1"/>
    <dgm:cxn modelId="{164C76A8-C955-4D05-B9EA-0E0ECD7BB3C8}" type="presParOf" srcId="{81968D9A-A6F7-4D38-8025-06647F0081CE}" destId="{EFFA3777-DE9B-4C60-B071-556F17152668}" srcOrd="1" destOrd="0" presId="urn:microsoft.com/office/officeart/2005/8/layout/orgChart1"/>
    <dgm:cxn modelId="{ACFBE591-E2A9-496C-9139-1608EF85E3A9}" type="presParOf" srcId="{649004D3-BC61-4A3B-86EE-A8C0A5E1FA11}" destId="{2E6752FC-F31A-443A-A5C1-64F532EE11AC}" srcOrd="1" destOrd="0" presId="urn:microsoft.com/office/officeart/2005/8/layout/orgChart1"/>
    <dgm:cxn modelId="{15E63C4F-E4D1-415B-950A-F8B2B417AACA}" type="presParOf" srcId="{649004D3-BC61-4A3B-86EE-A8C0A5E1FA11}" destId="{752BABB0-E787-4152-A3C2-36C9A55E8C0D}" srcOrd="2" destOrd="0" presId="urn:microsoft.com/office/officeart/2005/8/layout/orgChart1"/>
    <dgm:cxn modelId="{77ECA81A-32E4-4F80-AD10-4C61DDAFBB44}" type="presParOf" srcId="{D95C1D3E-A9A3-4ABF-BEA9-8EEFEF1FAB0A}" destId="{6B080DDE-C597-4B88-A155-EF8EAD8C011D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4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3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8.bin"/><Relationship Id="rId2" Type="http://schemas.microsoft.com/office/2006/relationships/legacyDiagramText" Target="legacyDiagramText7.bin"/><Relationship Id="rId1" Type="http://schemas.microsoft.com/office/2006/relationships/legacyDiagramText" Target="legacyDiagramText6.bin"/><Relationship Id="rId6" Type="http://schemas.microsoft.com/office/2006/relationships/legacyDiagramText" Target="legacyDiagramText11.bin"/><Relationship Id="rId5" Type="http://schemas.microsoft.com/office/2006/relationships/legacyDiagramText" Target="legacyDiagramText10.bin"/><Relationship Id="rId4" Type="http://schemas.microsoft.com/office/2006/relationships/legacyDiagramText" Target="legacyDiagramText9.bin"/></Relationships>
</file>

<file path=ppt/drawings/_rels/vmlDrawing4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4.bin"/><Relationship Id="rId2" Type="http://schemas.microsoft.com/office/2006/relationships/legacyDiagramText" Target="legacyDiagramText13.bin"/><Relationship Id="rId1" Type="http://schemas.microsoft.com/office/2006/relationships/legacyDiagramText" Target="legacyDiagramText12.bin"/><Relationship Id="rId5" Type="http://schemas.microsoft.com/office/2006/relationships/legacyDiagramText" Target="legacyDiagramText16.bin"/><Relationship Id="rId4" Type="http://schemas.microsoft.com/office/2006/relationships/legacyDiagramText" Target="legacyDiagramText15.bin"/></Relationships>
</file>

<file path=ppt/drawings/_rels/vmlDrawing5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9.bin"/><Relationship Id="rId7" Type="http://schemas.microsoft.com/office/2006/relationships/legacyDiagramText" Target="legacyDiagramText23.bin"/><Relationship Id="rId2" Type="http://schemas.microsoft.com/office/2006/relationships/legacyDiagramText" Target="legacyDiagramText18.bin"/><Relationship Id="rId1" Type="http://schemas.microsoft.com/office/2006/relationships/legacyDiagramText" Target="legacyDiagramText17.bin"/><Relationship Id="rId6" Type="http://schemas.microsoft.com/office/2006/relationships/legacyDiagramText" Target="legacyDiagramText22.bin"/><Relationship Id="rId5" Type="http://schemas.microsoft.com/office/2006/relationships/legacyDiagramText" Target="legacyDiagramText21.bin"/><Relationship Id="rId4" Type="http://schemas.microsoft.com/office/2006/relationships/legacyDiagramText" Target="legacyDiagramText20.bin"/></Relationships>
</file>

<file path=ppt/drawings/_rels/vmlDrawing6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26.bin"/><Relationship Id="rId2" Type="http://schemas.microsoft.com/office/2006/relationships/legacyDiagramText" Target="legacyDiagramText25.bin"/><Relationship Id="rId1" Type="http://schemas.microsoft.com/office/2006/relationships/legacyDiagramText" Target="legacyDiagramText24.bin"/><Relationship Id="rId6" Type="http://schemas.microsoft.com/office/2006/relationships/legacyDiagramText" Target="legacyDiagramText29.bin"/><Relationship Id="rId5" Type="http://schemas.microsoft.com/office/2006/relationships/legacyDiagramText" Target="legacyDiagramText28.bin"/><Relationship Id="rId4" Type="http://schemas.microsoft.com/office/2006/relationships/legacyDiagramText" Target="legacyDiagramText27.bin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3.wmf"/><Relationship Id="rId18" Type="http://schemas.openxmlformats.org/officeDocument/2006/relationships/image" Target="../media/image28.wmf"/><Relationship Id="rId3" Type="http://schemas.microsoft.com/office/2006/relationships/legacyDiagramText" Target="legacyDiagramText32.bin"/><Relationship Id="rId7" Type="http://schemas.microsoft.com/office/2006/relationships/legacyDiagramText" Target="legacyDiagramText36.bin"/><Relationship Id="rId12" Type="http://schemas.openxmlformats.org/officeDocument/2006/relationships/image" Target="../media/image22.wmf"/><Relationship Id="rId17" Type="http://schemas.openxmlformats.org/officeDocument/2006/relationships/image" Target="../media/image27.wmf"/><Relationship Id="rId2" Type="http://schemas.microsoft.com/office/2006/relationships/legacyDiagramText" Target="legacyDiagramText31.bin"/><Relationship Id="rId16" Type="http://schemas.openxmlformats.org/officeDocument/2006/relationships/image" Target="../media/image26.wmf"/><Relationship Id="rId1" Type="http://schemas.microsoft.com/office/2006/relationships/legacyDiagramText" Target="legacyDiagramText30.bin"/><Relationship Id="rId6" Type="http://schemas.microsoft.com/office/2006/relationships/legacyDiagramText" Target="legacyDiagramText35.bin"/><Relationship Id="rId11" Type="http://schemas.openxmlformats.org/officeDocument/2006/relationships/image" Target="../media/image21.wmf"/><Relationship Id="rId5" Type="http://schemas.microsoft.com/office/2006/relationships/legacyDiagramText" Target="legacyDiagramText34.bin"/><Relationship Id="rId15" Type="http://schemas.openxmlformats.org/officeDocument/2006/relationships/image" Target="../media/image25.wmf"/><Relationship Id="rId10" Type="http://schemas.openxmlformats.org/officeDocument/2006/relationships/image" Target="../media/image20.wmf"/><Relationship Id="rId4" Type="http://schemas.microsoft.com/office/2006/relationships/legacyDiagramText" Target="legacyDiagramText33.bin"/><Relationship Id="rId9" Type="http://schemas.openxmlformats.org/officeDocument/2006/relationships/image" Target="../media/image19.wmf"/><Relationship Id="rId14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6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4925" y="0"/>
            <a:ext cx="29416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69FB850-5CA4-4115-B1B1-7CC395988977}" type="datetimeFigureOut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1700"/>
            <a:ext cx="542925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416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4925" y="9421813"/>
            <a:ext cx="29416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8818E08-A771-4C20-9C52-2D86D6AA74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A0184-BECC-4E8A-A64C-5610F337EDE2}" type="datetime1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Гавриленко Наталия Айратовна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EC81D-71B9-470B-917D-D175E491AC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A6E95-3291-4D6D-8FF9-B8734864AB44}" type="datetime1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Гавриленко Наталия Айратовна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3A16F-69F8-48A4-95F9-4E50D69056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2773D-3090-4A54-807A-FDC1B49F3F7F}" type="datetime1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Гавриленко Наталия Айратовна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F88B3-8EB5-4082-8172-FB293DAFCE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D37BC-5A51-4AE2-B219-61612DB0BDAC}" type="datetime1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Гавриленко Наталия Айратовна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B764A-5535-45E1-AD9F-494D70F22E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A7E27-9439-45A6-AD7A-71D114C20630}" type="datetime1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Гавриленко Наталия Айратовна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60209-3C95-4B2F-988C-DA9F7ACE10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7755B-45D9-45FD-8EFF-1191D6A13FFE}" type="datetime1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Гавриленко Наталия Айратовна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343F1-3032-41C8-979A-5577136490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18154-A19F-4D96-A5DB-F631147FB891}" type="datetime1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Гавриленко Наталия Айратовна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10C33-B47D-47A5-80DC-F2C4107F7F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F1509-1DE2-4E79-B535-9257FCE4671F}" type="datetime1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Гавриленко Наталия Айратовна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278F8-665D-44E5-978E-D403EAED1C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6B410-49E0-4604-85FE-F585587D7968}" type="datetime1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Гавриленко Наталия Айратовна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E1C65-558E-4E1A-9071-7EF76E01EA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C40E4-7D52-481F-ADB3-479AC07A37D0}" type="datetime1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Гавриленко Наталия Айратовна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83C18-3994-4976-BB7A-D897A6CC0F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2889F-9158-4B8D-A52E-2992D98152AC}" type="datetime1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Гавриленко Наталия Айратовна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37339-AF86-4D1F-84E6-D32B79BC2D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A7553-A468-4FEF-9189-7CEAB8EC9E19}" type="datetime1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Гавриленко Наталия Айратовна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1AB30-34AE-4B43-84F2-D8244160FE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FAEA7-CB25-4CFE-8FAC-14001BCADF53}" type="datetime1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Гавриленко Наталия Айратовна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4FEA5-1BB8-4D91-A77A-E1FF467627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1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206F79-10D0-43D1-9710-57B11391F292}" type="datetime1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ru-RU"/>
              <a:t>Гавриленко Наталия Айратовна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9DE836-D3D1-4A05-9C66-D5F90F3F40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2" r:id="rId1"/>
    <p:sldLayoutId id="2147484353" r:id="rId2"/>
    <p:sldLayoutId id="2147484354" r:id="rId3"/>
    <p:sldLayoutId id="2147484355" r:id="rId4"/>
    <p:sldLayoutId id="2147484356" r:id="rId5"/>
    <p:sldLayoutId id="2147484357" r:id="rId6"/>
    <p:sldLayoutId id="2147484358" r:id="rId7"/>
    <p:sldLayoutId id="2147484359" r:id="rId8"/>
    <p:sldLayoutId id="2147484360" r:id="rId9"/>
    <p:sldLayoutId id="2147484361" r:id="rId10"/>
    <p:sldLayoutId id="2147484362" r:id="rId11"/>
    <p:sldLayoutId id="2147484363" r:id="rId12"/>
    <p:sldLayoutId id="2147484364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etrology.kharkov.ua/ukr/images/w.jpg" TargetMode="External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hyperlink" Target="http://giri.clan.su/_ph/5/2/148668246.jpg" TargetMode="External"/><Relationship Id="rId9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jpeg"/><Relationship Id="rId5" Type="http://schemas.openxmlformats.org/officeDocument/2006/relationships/hyperlink" Target="http://www.autonics.ru/board/upload/newproduct/1264406589_admin_0.jpg" TargetMode="External"/><Relationship Id="rId4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pbu.edu.ua/img/articles/361/m4.jpg" TargetMode="External"/><Relationship Id="rId3" Type="http://schemas.openxmlformats.org/officeDocument/2006/relationships/diagramData" Target="../diagrams/data2.xml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4.jpeg"/><Relationship Id="rId4" Type="http://schemas.openxmlformats.org/officeDocument/2006/relationships/diagramLayout" Target="../diagrams/layout2.xml"/><Relationship Id="rId9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_________Microsoft_Office_Word3.docx"/><Relationship Id="rId5" Type="http://schemas.openxmlformats.org/officeDocument/2006/relationships/package" Target="../embeddings/_________Microsoft_Office_Word2.docx"/><Relationship Id="rId4" Type="http://schemas.openxmlformats.org/officeDocument/2006/relationships/package" Target="../embeddings/_________Microsoft_Office_Word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D9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318F1C-4954-4BF0-A2DA-C80DE216D2AA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graphicFrame>
        <p:nvGraphicFramePr>
          <p:cNvPr id="6" name="Схема 5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ACDC11-DB81-42D1-8603-E05B1C1992F1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99331" name="Text Box 4"/>
          <p:cNvSpPr txBox="1">
            <a:spLocks noChangeArrowheads="1"/>
          </p:cNvSpPr>
          <p:nvPr/>
        </p:nvSpPr>
        <p:spPr bwMode="auto">
          <a:xfrm>
            <a:off x="900113" y="260350"/>
            <a:ext cx="7272337" cy="336550"/>
          </a:xfrm>
          <a:prstGeom prst="rect">
            <a:avLst/>
          </a:prstGeom>
          <a:solidFill>
            <a:srgbClr val="C6D9F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  <a:latin typeface="Book Antiqua" pitchFamily="18" charset="0"/>
              </a:rPr>
              <a:t>СИСТЕМА ВОСПРОИЗВЕДЕНИЯ ЕДИНИЦ ВЕЛИЧИН</a:t>
            </a:r>
          </a:p>
        </p:txBody>
      </p:sp>
      <p:sp>
        <p:nvSpPr>
          <p:cNvPr id="99332" name="Text Box 5"/>
          <p:cNvSpPr txBox="1">
            <a:spLocks noChangeArrowheads="1"/>
          </p:cNvSpPr>
          <p:nvPr/>
        </p:nvSpPr>
        <p:spPr bwMode="auto">
          <a:xfrm>
            <a:off x="395288" y="549275"/>
            <a:ext cx="842486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600" b="1">
                <a:solidFill>
                  <a:srgbClr val="348AD8"/>
                </a:solidFill>
                <a:latin typeface="Book Antiqua" pitchFamily="18" charset="0"/>
              </a:rPr>
              <a:t>Эталон</a:t>
            </a:r>
            <a:r>
              <a:rPr lang="ru-RU" sz="1600">
                <a:solidFill>
                  <a:srgbClr val="000000"/>
                </a:solidFill>
                <a:latin typeface="Book Antiqua" pitchFamily="18" charset="0"/>
              </a:rPr>
              <a:t> - средство измерений, предназначенное для воспроизведения и хранения единицы величины с целью передачи размера другим средствам измерений данной величины, выполненное и утвержденное в установленном порядке</a:t>
            </a:r>
          </a:p>
        </p:txBody>
      </p:sp>
      <p:sp>
        <p:nvSpPr>
          <p:cNvPr id="99333" name="Text Box 6"/>
          <p:cNvSpPr txBox="1">
            <a:spLocks noChangeArrowheads="1"/>
          </p:cNvSpPr>
          <p:nvPr/>
        </p:nvSpPr>
        <p:spPr bwMode="auto">
          <a:xfrm>
            <a:off x="3995738" y="1773238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348AD8"/>
                </a:solidFill>
                <a:latin typeface="Book Antiqua" pitchFamily="18" charset="0"/>
              </a:rPr>
              <a:t>эталон</a:t>
            </a:r>
          </a:p>
        </p:txBody>
      </p:sp>
      <p:sp>
        <p:nvSpPr>
          <p:cNvPr id="99334" name="Line 8"/>
          <p:cNvSpPr>
            <a:spLocks noChangeShapeType="1"/>
          </p:cNvSpPr>
          <p:nvPr/>
        </p:nvSpPr>
        <p:spPr bwMode="auto">
          <a:xfrm flipH="1">
            <a:off x="2411413" y="2060575"/>
            <a:ext cx="1296987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9335" name="Text Box 9"/>
          <p:cNvSpPr txBox="1">
            <a:spLocks noChangeArrowheads="1"/>
          </p:cNvSpPr>
          <p:nvPr/>
        </p:nvSpPr>
        <p:spPr bwMode="auto">
          <a:xfrm>
            <a:off x="684213" y="234950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348AD8"/>
                </a:solidFill>
                <a:latin typeface="Book Antiqua" pitchFamily="18" charset="0"/>
              </a:rPr>
              <a:t>первичный</a:t>
            </a:r>
          </a:p>
        </p:txBody>
      </p:sp>
      <p:sp>
        <p:nvSpPr>
          <p:cNvPr id="99336" name="Text Box 11"/>
          <p:cNvSpPr txBox="1">
            <a:spLocks noChangeArrowheads="1"/>
          </p:cNvSpPr>
          <p:nvPr/>
        </p:nvSpPr>
        <p:spPr bwMode="auto">
          <a:xfrm>
            <a:off x="1476375" y="1412875"/>
            <a:ext cx="6048375" cy="366713"/>
          </a:xfrm>
          <a:prstGeom prst="rect">
            <a:avLst/>
          </a:prstGeom>
          <a:solidFill>
            <a:srgbClr val="C6D9F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latin typeface="Book Antiqua" pitchFamily="18" charset="0"/>
              </a:rPr>
              <a:t>Классификация эталонов</a:t>
            </a:r>
          </a:p>
        </p:txBody>
      </p:sp>
      <p:sp>
        <p:nvSpPr>
          <p:cNvPr id="99337" name="Text Box 12"/>
          <p:cNvSpPr txBox="1">
            <a:spLocks noChangeArrowheads="1"/>
          </p:cNvSpPr>
          <p:nvPr/>
        </p:nvSpPr>
        <p:spPr bwMode="auto">
          <a:xfrm>
            <a:off x="179388" y="2636838"/>
            <a:ext cx="25209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эталон, обеспечивающий </a:t>
            </a:r>
          </a:p>
          <a:p>
            <a:pPr algn="just">
              <a:lnSpc>
                <a:spcPct val="80000"/>
              </a:lnSpc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воспроизведение единицы с наивысшей в стране точностью </a:t>
            </a:r>
          </a:p>
        </p:txBody>
      </p:sp>
      <p:sp>
        <p:nvSpPr>
          <p:cNvPr id="99338" name="Text Box 13"/>
          <p:cNvSpPr txBox="1">
            <a:spLocks noChangeArrowheads="1"/>
          </p:cNvSpPr>
          <p:nvPr/>
        </p:nvSpPr>
        <p:spPr bwMode="auto">
          <a:xfrm>
            <a:off x="395288" y="3357563"/>
            <a:ext cx="2159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348AD8"/>
                </a:solidFill>
                <a:latin typeface="Book Antiqua" pitchFamily="18" charset="0"/>
              </a:rPr>
              <a:t>государственный</a:t>
            </a:r>
          </a:p>
        </p:txBody>
      </p:sp>
      <p:sp>
        <p:nvSpPr>
          <p:cNvPr id="99339" name="Text Box 14"/>
          <p:cNvSpPr txBox="1">
            <a:spLocks noChangeArrowheads="1"/>
          </p:cNvSpPr>
          <p:nvPr/>
        </p:nvSpPr>
        <p:spPr bwMode="auto">
          <a:xfrm>
            <a:off x="179388" y="3716338"/>
            <a:ext cx="24479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официально утвержденный в качестве исходного для страны первичный эталон </a:t>
            </a:r>
          </a:p>
        </p:txBody>
      </p:sp>
      <p:sp>
        <p:nvSpPr>
          <p:cNvPr id="99340" name="Text Box 15"/>
          <p:cNvSpPr txBox="1">
            <a:spLocks noChangeArrowheads="1"/>
          </p:cNvSpPr>
          <p:nvPr/>
        </p:nvSpPr>
        <p:spPr bwMode="auto">
          <a:xfrm>
            <a:off x="0" y="4724400"/>
            <a:ext cx="4392613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b="1">
                <a:solidFill>
                  <a:srgbClr val="348AD8"/>
                </a:solidFill>
                <a:latin typeface="Book Antiqua" pitchFamily="18" charset="0"/>
              </a:rPr>
              <a:t>Основные требования</a:t>
            </a:r>
            <a:r>
              <a:rPr lang="ru-RU" sz="1400" b="1">
                <a:solidFill>
                  <a:srgbClr val="009900"/>
                </a:solidFill>
                <a:latin typeface="Book Antiqua" pitchFamily="18" charset="0"/>
              </a:rPr>
              <a:t> </a:t>
            </a: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к первичному эталону</a:t>
            </a:r>
            <a:r>
              <a:rPr lang="ru-RU" sz="1400" b="1">
                <a:solidFill>
                  <a:srgbClr val="000000"/>
                </a:solidFill>
                <a:latin typeface="Book Antiqua" pitchFamily="18" charset="0"/>
              </a:rPr>
              <a:t>: </a:t>
            </a:r>
          </a:p>
          <a:p>
            <a:pPr algn="just">
              <a:lnSpc>
                <a:spcPct val="80000"/>
              </a:lnSpc>
            </a:pPr>
            <a:r>
              <a:rPr lang="ru-RU" sz="1400" b="1">
                <a:solidFill>
                  <a:srgbClr val="000000"/>
                </a:solidFill>
                <a:latin typeface="Book Antiqua" pitchFamily="18" charset="0"/>
              </a:rPr>
              <a:t>Неизменность</a:t>
            </a: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 - способность удерживать неизменным размер воспроизводимой им единицы в течение длительного интервала времени; </a:t>
            </a:r>
          </a:p>
          <a:p>
            <a:pPr algn="just">
              <a:lnSpc>
                <a:spcPct val="80000"/>
              </a:lnSpc>
            </a:pPr>
            <a:r>
              <a:rPr lang="ru-RU" sz="1400" b="1">
                <a:solidFill>
                  <a:srgbClr val="000000"/>
                </a:solidFill>
                <a:latin typeface="Book Antiqua" pitchFamily="18" charset="0"/>
              </a:rPr>
              <a:t>Воспроизводимость</a:t>
            </a: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 - воспроизведение единицы с наименьшей погрешностью для данного уровня развития измерительной техники); </a:t>
            </a:r>
          </a:p>
          <a:p>
            <a:pPr algn="just">
              <a:lnSpc>
                <a:spcPct val="80000"/>
              </a:lnSpc>
            </a:pPr>
            <a:r>
              <a:rPr lang="ru-RU" sz="1400" b="1">
                <a:solidFill>
                  <a:srgbClr val="000000"/>
                </a:solidFill>
                <a:latin typeface="Book Antiqua" pitchFamily="18" charset="0"/>
              </a:rPr>
              <a:t>Сличаемость</a:t>
            </a: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 - способность не претерпевать изменений и не вносить каких-либо искажений при проведении сличений. </a:t>
            </a:r>
          </a:p>
        </p:txBody>
      </p:sp>
      <p:sp>
        <p:nvSpPr>
          <p:cNvPr id="99341" name="Line 16"/>
          <p:cNvSpPr>
            <a:spLocks noChangeShapeType="1"/>
          </p:cNvSpPr>
          <p:nvPr/>
        </p:nvSpPr>
        <p:spPr bwMode="auto">
          <a:xfrm>
            <a:off x="5148263" y="1989138"/>
            <a:ext cx="12954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9342" name="Text Box 17"/>
          <p:cNvSpPr txBox="1">
            <a:spLocks noChangeArrowheads="1"/>
          </p:cNvSpPr>
          <p:nvPr/>
        </p:nvSpPr>
        <p:spPr bwMode="auto">
          <a:xfrm>
            <a:off x="5867400" y="2420938"/>
            <a:ext cx="16557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348AD8"/>
                </a:solidFill>
                <a:latin typeface="Book Antiqua" pitchFamily="18" charset="0"/>
              </a:rPr>
              <a:t>вторичный</a:t>
            </a:r>
          </a:p>
        </p:txBody>
      </p:sp>
      <p:sp>
        <p:nvSpPr>
          <p:cNvPr id="99343" name="Text Box 18"/>
          <p:cNvSpPr txBox="1">
            <a:spLocks noChangeArrowheads="1"/>
          </p:cNvSpPr>
          <p:nvPr/>
        </p:nvSpPr>
        <p:spPr bwMode="auto">
          <a:xfrm>
            <a:off x="4716463" y="2708275"/>
            <a:ext cx="41036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эталон, получающий размер единицы путем сличения с первичным эталоном </a:t>
            </a:r>
          </a:p>
        </p:txBody>
      </p:sp>
      <p:sp>
        <p:nvSpPr>
          <p:cNvPr id="99344" name="Text Box 19"/>
          <p:cNvSpPr txBox="1">
            <a:spLocks noChangeArrowheads="1"/>
          </p:cNvSpPr>
          <p:nvPr/>
        </p:nvSpPr>
        <p:spPr bwMode="auto">
          <a:xfrm>
            <a:off x="3995738" y="3429000"/>
            <a:ext cx="1223962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sz="1600">
                <a:solidFill>
                  <a:srgbClr val="348AD8"/>
                </a:solidFill>
                <a:latin typeface="Book Antiqua" pitchFamily="18" charset="0"/>
              </a:rPr>
              <a:t>эталоны-сравнения</a:t>
            </a:r>
          </a:p>
        </p:txBody>
      </p:sp>
      <p:sp>
        <p:nvSpPr>
          <p:cNvPr id="99345" name="Text Box 20"/>
          <p:cNvSpPr txBox="1">
            <a:spLocks noChangeArrowheads="1"/>
          </p:cNvSpPr>
          <p:nvPr/>
        </p:nvSpPr>
        <p:spPr bwMode="auto">
          <a:xfrm>
            <a:off x="5364163" y="3429000"/>
            <a:ext cx="115252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sz="1600">
                <a:solidFill>
                  <a:srgbClr val="348AD8"/>
                </a:solidFill>
                <a:latin typeface="Book Antiqua" pitchFamily="18" charset="0"/>
              </a:rPr>
              <a:t>эталоны-</a:t>
            </a:r>
          </a:p>
          <a:p>
            <a:pPr>
              <a:lnSpc>
                <a:spcPct val="80000"/>
              </a:lnSpc>
            </a:pPr>
            <a:r>
              <a:rPr lang="ru-RU" sz="1600">
                <a:solidFill>
                  <a:srgbClr val="348AD8"/>
                </a:solidFill>
                <a:latin typeface="Book Antiqua" pitchFamily="18" charset="0"/>
              </a:rPr>
              <a:t>свидетели</a:t>
            </a:r>
          </a:p>
        </p:txBody>
      </p:sp>
      <p:sp>
        <p:nvSpPr>
          <p:cNvPr id="99346" name="Text Box 21"/>
          <p:cNvSpPr txBox="1">
            <a:spLocks noChangeArrowheads="1"/>
          </p:cNvSpPr>
          <p:nvPr/>
        </p:nvSpPr>
        <p:spPr bwMode="auto">
          <a:xfrm>
            <a:off x="6732588" y="3429000"/>
            <a:ext cx="10795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1600">
                <a:solidFill>
                  <a:srgbClr val="348AD8"/>
                </a:solidFill>
                <a:latin typeface="Book Antiqua" pitchFamily="18" charset="0"/>
              </a:rPr>
              <a:t>эталоны-копии</a:t>
            </a:r>
          </a:p>
        </p:txBody>
      </p:sp>
      <p:sp>
        <p:nvSpPr>
          <p:cNvPr id="99347" name="Text Box 22"/>
          <p:cNvSpPr txBox="1">
            <a:spLocks noChangeArrowheads="1"/>
          </p:cNvSpPr>
          <p:nvPr/>
        </p:nvSpPr>
        <p:spPr bwMode="auto">
          <a:xfrm>
            <a:off x="7812088" y="3429000"/>
            <a:ext cx="1331912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sz="1600" b="1">
                <a:solidFill>
                  <a:srgbClr val="348AD8"/>
                </a:solidFill>
                <a:latin typeface="Book Antiqua" pitchFamily="18" charset="0"/>
              </a:rPr>
              <a:t>рабочие эталоны</a:t>
            </a:r>
          </a:p>
          <a:p>
            <a:pPr>
              <a:lnSpc>
                <a:spcPct val="80000"/>
              </a:lnSpc>
            </a:pPr>
            <a:r>
              <a:rPr lang="ru-RU" sz="1600" b="1">
                <a:solidFill>
                  <a:srgbClr val="348AD8"/>
                </a:solidFill>
                <a:latin typeface="Book Antiqua" pitchFamily="18" charset="0"/>
              </a:rPr>
              <a:t>(разряды – 1,2,3,4)</a:t>
            </a:r>
          </a:p>
        </p:txBody>
      </p:sp>
      <p:sp>
        <p:nvSpPr>
          <p:cNvPr id="99348" name="AutoShape 24"/>
          <p:cNvSpPr>
            <a:spLocks noChangeArrowheads="1"/>
          </p:cNvSpPr>
          <p:nvPr/>
        </p:nvSpPr>
        <p:spPr bwMode="auto">
          <a:xfrm>
            <a:off x="3924300" y="2565400"/>
            <a:ext cx="1150938" cy="73025"/>
          </a:xfrm>
          <a:prstGeom prst="rightArrow">
            <a:avLst>
              <a:gd name="adj1" fmla="val 50000"/>
              <a:gd name="adj2" fmla="val 394022"/>
            </a:avLst>
          </a:prstGeom>
          <a:solidFill>
            <a:srgbClr val="C6D9F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9349" name="Line 25"/>
          <p:cNvSpPr>
            <a:spLocks noChangeShapeType="1"/>
          </p:cNvSpPr>
          <p:nvPr/>
        </p:nvSpPr>
        <p:spPr bwMode="auto">
          <a:xfrm flipH="1">
            <a:off x="4427538" y="3213100"/>
            <a:ext cx="7207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9350" name="Line 26"/>
          <p:cNvSpPr>
            <a:spLocks noChangeShapeType="1"/>
          </p:cNvSpPr>
          <p:nvPr/>
        </p:nvSpPr>
        <p:spPr bwMode="auto">
          <a:xfrm>
            <a:off x="7812088" y="3213100"/>
            <a:ext cx="7207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9351" name="Line 27"/>
          <p:cNvSpPr>
            <a:spLocks noChangeShapeType="1"/>
          </p:cNvSpPr>
          <p:nvPr/>
        </p:nvSpPr>
        <p:spPr bwMode="auto">
          <a:xfrm flipH="1">
            <a:off x="5795963" y="3213100"/>
            <a:ext cx="714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9352" name="Line 28"/>
          <p:cNvSpPr>
            <a:spLocks noChangeShapeType="1"/>
          </p:cNvSpPr>
          <p:nvPr/>
        </p:nvSpPr>
        <p:spPr bwMode="auto">
          <a:xfrm>
            <a:off x="7092950" y="3213100"/>
            <a:ext cx="714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9353" name="AutoShape 33"/>
          <p:cNvSpPr>
            <a:spLocks noChangeArrowheads="1"/>
          </p:cNvSpPr>
          <p:nvPr/>
        </p:nvSpPr>
        <p:spPr bwMode="auto">
          <a:xfrm rot="5400000">
            <a:off x="8063707" y="4618831"/>
            <a:ext cx="649288" cy="142875"/>
          </a:xfrm>
          <a:prstGeom prst="rightArrow">
            <a:avLst>
              <a:gd name="adj1" fmla="val 50000"/>
              <a:gd name="adj2" fmla="val 113611"/>
            </a:avLst>
          </a:prstGeom>
          <a:solidFill>
            <a:srgbClr val="C6D9F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9354" name="Text Box 34"/>
          <p:cNvSpPr txBox="1">
            <a:spLocks noChangeArrowheads="1"/>
          </p:cNvSpPr>
          <p:nvPr/>
        </p:nvSpPr>
        <p:spPr bwMode="auto">
          <a:xfrm>
            <a:off x="7740650" y="5013325"/>
            <a:ext cx="11525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348AD8"/>
                </a:solidFill>
                <a:latin typeface="Book Antiqua" pitchFamily="18" charset="0"/>
              </a:rPr>
              <a:t>Рабочие средства  измерения (РСИ)</a:t>
            </a:r>
            <a:endParaRPr lang="ru-RU" sz="1400">
              <a:solidFill>
                <a:srgbClr val="348AD8"/>
              </a:solidFill>
              <a:latin typeface="Book Antiqua" pitchFamily="18" charset="0"/>
            </a:endParaRPr>
          </a:p>
        </p:txBody>
      </p:sp>
      <p:pic>
        <p:nvPicPr>
          <p:cNvPr id="99355" name="Picture 30" descr="http://im7-tub.yandex.net/i?id=5481314-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4724400"/>
            <a:ext cx="10287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Прямая со стрелкой 2"/>
          <p:cNvCxnSpPr/>
          <p:nvPr/>
        </p:nvCxnSpPr>
        <p:spPr>
          <a:xfrm>
            <a:off x="7596188" y="3663950"/>
            <a:ext cx="2889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AEF67B-D0DC-4263-84B1-D18F0C785D05}" type="slidenum">
              <a:rPr lang="ru-RU"/>
              <a:pPr>
                <a:defRPr/>
              </a:pPr>
              <a:t>11</a:t>
            </a:fld>
            <a:endParaRPr lang="ru-RU"/>
          </a:p>
        </p:txBody>
      </p:sp>
      <p:sp>
        <p:nvSpPr>
          <p:cNvPr id="100355" name="AutoShape 5"/>
          <p:cNvSpPr>
            <a:spLocks noChangeArrowheads="1"/>
          </p:cNvSpPr>
          <p:nvPr/>
        </p:nvSpPr>
        <p:spPr bwMode="auto">
          <a:xfrm>
            <a:off x="468313" y="2636838"/>
            <a:ext cx="8229600" cy="6477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348AD8"/>
                </a:solidFill>
                <a:latin typeface="Book Antiqua" pitchFamily="18" charset="0"/>
              </a:rPr>
              <a:t>М</a:t>
            </a:r>
            <a:r>
              <a:rPr lang="ru-RU" b="1">
                <a:solidFill>
                  <a:srgbClr val="348AD8"/>
                </a:solidFill>
                <a:latin typeface="Book Antiqua" pitchFamily="18" charset="0"/>
                <a:cs typeface="Times New Roman" pitchFamily="18" charset="0"/>
              </a:rPr>
              <a:t>етод</a:t>
            </a:r>
            <a:r>
              <a:rPr lang="ru-RU" b="1">
                <a:solidFill>
                  <a:srgbClr val="348AD8"/>
                </a:solidFill>
                <a:latin typeface="Book Antiqua" pitchFamily="18" charset="0"/>
              </a:rPr>
              <a:t>ы</a:t>
            </a:r>
            <a:r>
              <a:rPr lang="ru-RU" b="1">
                <a:solidFill>
                  <a:srgbClr val="348AD8"/>
                </a:solidFill>
                <a:latin typeface="Book Antiqua" pitchFamily="18" charset="0"/>
                <a:cs typeface="Times New Roman" pitchFamily="18" charset="0"/>
              </a:rPr>
              <a:t> передачи информации о размере единиц</a:t>
            </a:r>
          </a:p>
        </p:txBody>
      </p:sp>
      <p:sp>
        <p:nvSpPr>
          <p:cNvPr id="100356" name="Rectangle 6"/>
          <p:cNvSpPr>
            <a:spLocks noChangeArrowheads="1"/>
          </p:cNvSpPr>
          <p:nvPr/>
        </p:nvSpPr>
        <p:spPr bwMode="auto">
          <a:xfrm>
            <a:off x="539750" y="3141663"/>
            <a:ext cx="8229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228600" algn="just">
              <a:buFontTx/>
              <a:buChar char="•"/>
              <a:tabLst>
                <a:tab pos="908050" algn="l"/>
              </a:tabLst>
            </a:pPr>
            <a: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непосредственного сравнения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измеряемой величины и величины, воспроизводим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ой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рабочим эталоном;</a:t>
            </a:r>
            <a:endParaRPr lang="ru-RU">
              <a:solidFill>
                <a:srgbClr val="000000"/>
              </a:solidFill>
              <a:latin typeface="Times New Roman" pitchFamily="18" charset="0"/>
            </a:endParaRPr>
          </a:p>
          <a:p>
            <a:pPr indent="-228600" algn="just">
              <a:buFontTx/>
              <a:buChar char="•"/>
              <a:tabLst>
                <a:tab pos="908050" algn="l"/>
              </a:tabLst>
            </a:pPr>
            <a:r>
              <a:rPr lang="ru-RU" b="1" i="1">
                <a:solidFill>
                  <a:srgbClr val="000000"/>
                </a:solidFill>
                <a:latin typeface="Times New Roman" pitchFamily="18" charset="0"/>
              </a:rPr>
              <a:t>н</a:t>
            </a:r>
            <a: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епосредственного сличения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(т.е. сличения меры с мерой или показаний двух приборов).</a:t>
            </a:r>
            <a:r>
              <a:rPr lang="ru-RU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 </a:t>
            </a:r>
            <a:endParaRPr lang="ru-RU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100357" name="Text Box 7"/>
          <p:cNvSpPr txBox="1">
            <a:spLocks noChangeArrowheads="1"/>
          </p:cNvSpPr>
          <p:nvPr/>
        </p:nvSpPr>
        <p:spPr bwMode="auto">
          <a:xfrm>
            <a:off x="395288" y="260350"/>
            <a:ext cx="8497887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Размер единицы передается "сверху вниз", от более точных СИ к менее точным "по цепочке": </a:t>
            </a:r>
          </a:p>
          <a:p>
            <a:pPr algn="just"/>
            <a:r>
              <a:rPr lang="ru-RU" b="1">
                <a:solidFill>
                  <a:srgbClr val="000000"/>
                </a:solidFill>
                <a:latin typeface="Book Antiqua" pitchFamily="18" charset="0"/>
              </a:rPr>
              <a:t>первичный эталон - вторичный эталон - рабочий эталон 0-го разряда - рабочий эталон 1-го разряда... - рабочее средство измерений.</a:t>
            </a:r>
          </a:p>
          <a:p>
            <a:endParaRPr lang="ru-RU">
              <a:solidFill>
                <a:srgbClr val="000000"/>
              </a:solidFill>
              <a:latin typeface="Book Antiqua" pitchFamily="18" charset="0"/>
            </a:endParaRPr>
          </a:p>
          <a:p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РСИ обладает различной точностью измерений: наиболее точные РСИ при поверке (калибровке) получают размер от вторичных эталонов или рабочих эталонов 1-го разряда; наименее точные - от эталонов низшего разряда (3-го или 4-го). </a:t>
            </a:r>
          </a:p>
        </p:txBody>
      </p:sp>
      <p:sp>
        <p:nvSpPr>
          <p:cNvPr id="100358" name="Text Box 8"/>
          <p:cNvSpPr txBox="1">
            <a:spLocks noChangeArrowheads="1"/>
          </p:cNvSpPr>
          <p:nvPr/>
        </p:nvSpPr>
        <p:spPr bwMode="auto">
          <a:xfrm>
            <a:off x="395288" y="4292600"/>
            <a:ext cx="82788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Достоверная передача размера единиц во всех звеньях метрологической цепи от эталонов или от исходного образцового средства измерений к рабочим средствам измерений производится в определенном порядке, приведенном в </a:t>
            </a:r>
            <a:r>
              <a:rPr lang="ru-RU" b="1">
                <a:solidFill>
                  <a:srgbClr val="348AD8"/>
                </a:solidFill>
                <a:latin typeface="Book Antiqua" pitchFamily="18" charset="0"/>
              </a:rPr>
              <a:t>поверочных схемах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. </a:t>
            </a:r>
          </a:p>
        </p:txBody>
      </p:sp>
      <p:sp>
        <p:nvSpPr>
          <p:cNvPr id="100359" name="Text Box 9"/>
          <p:cNvSpPr txBox="1">
            <a:spLocks noChangeArrowheads="1"/>
          </p:cNvSpPr>
          <p:nvPr/>
        </p:nvSpPr>
        <p:spPr bwMode="auto">
          <a:xfrm>
            <a:off x="395288" y="5516563"/>
            <a:ext cx="8208962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 b="1">
                <a:solidFill>
                  <a:srgbClr val="348AD8"/>
                </a:solidFill>
                <a:latin typeface="Book Antiqua" pitchFamily="18" charset="0"/>
              </a:rPr>
              <a:t>Поверочная схема</a:t>
            </a:r>
            <a:r>
              <a:rPr lang="ru-RU" sz="1600">
                <a:solidFill>
                  <a:srgbClr val="000000"/>
                </a:solidFill>
                <a:latin typeface="Book Antiqua" pitchFamily="18" charset="0"/>
              </a:rPr>
              <a:t> – это утвержденный в   установленном порядке документ, регламентирующий средства, методы и точность передачи размера единицы физической величины от государственного эталона или исходного образцового средства измерений рабочим средствам.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260350"/>
            <a:ext cx="5903913" cy="597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79" name="Text Box 5"/>
          <p:cNvSpPr txBox="1">
            <a:spLocks noChangeArrowheads="1"/>
          </p:cNvSpPr>
          <p:nvPr/>
        </p:nvSpPr>
        <p:spPr bwMode="auto">
          <a:xfrm>
            <a:off x="1692275" y="6521450"/>
            <a:ext cx="6192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>
                <a:solidFill>
                  <a:srgbClr val="000000"/>
                </a:solidFill>
                <a:latin typeface="Book Antiqua" pitchFamily="18" charset="0"/>
              </a:rPr>
              <a:t>Государственная поверочная схема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299CA2-B536-41EC-8145-DFB5A30E3565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1038" name="Rectangle 4"/>
          <p:cNvSpPr>
            <a:spLocks noChangeArrowheads="1"/>
          </p:cNvSpPr>
          <p:nvPr/>
        </p:nvSpPr>
        <p:spPr bwMode="auto">
          <a:xfrm>
            <a:off x="4716463" y="2060575"/>
            <a:ext cx="201612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Char char="•"/>
            </a:pPr>
            <a:r>
              <a:rPr lang="ru-RU" sz="1600">
                <a:solidFill>
                  <a:srgbClr val="000000"/>
                </a:solidFill>
                <a:latin typeface="Book Antiqua" pitchFamily="18" charset="0"/>
              </a:rPr>
              <a:t> равноточные</a:t>
            </a:r>
          </a:p>
          <a:p>
            <a:pPr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(ряд измерений какой-либо </a:t>
            </a:r>
          </a:p>
          <a:p>
            <a:pPr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величины, выполненных </a:t>
            </a:r>
          </a:p>
          <a:p>
            <a:pPr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одинаковыми по точности </a:t>
            </a:r>
          </a:p>
          <a:p>
            <a:pPr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средствами измерений и в </a:t>
            </a:r>
          </a:p>
          <a:p>
            <a:pPr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одних и тех же условиях c</a:t>
            </a:r>
          </a:p>
          <a:p>
            <a:pPr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 одинаковой тщательностью) </a:t>
            </a:r>
          </a:p>
          <a:p>
            <a:pPr>
              <a:lnSpc>
                <a:spcPct val="70000"/>
              </a:lnSpc>
            </a:pPr>
            <a:endParaRPr lang="ru-RU" sz="1000">
              <a:solidFill>
                <a:srgbClr val="000000"/>
              </a:solidFill>
              <a:latin typeface="Book Antiqua" pitchFamily="18" charset="0"/>
            </a:endParaRPr>
          </a:p>
          <a:p>
            <a:pPr>
              <a:buFontTx/>
              <a:buChar char="•"/>
            </a:pPr>
            <a:r>
              <a:rPr lang="ru-RU" sz="1600">
                <a:solidFill>
                  <a:srgbClr val="000000"/>
                </a:solidFill>
                <a:latin typeface="Book Antiqua" pitchFamily="18" charset="0"/>
              </a:rPr>
              <a:t> неравноточные</a:t>
            </a:r>
          </a:p>
          <a:p>
            <a:pPr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(ряд измерений какой-либо</a:t>
            </a:r>
          </a:p>
          <a:p>
            <a:pPr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 величины, выполненных </a:t>
            </a:r>
          </a:p>
          <a:p>
            <a:pPr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различающимися по точности </a:t>
            </a:r>
          </a:p>
          <a:p>
            <a:pPr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средствами измерений и (или)</a:t>
            </a:r>
          </a:p>
          <a:p>
            <a:pPr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 в разных условиях) </a:t>
            </a:r>
          </a:p>
        </p:txBody>
      </p:sp>
      <p:sp>
        <p:nvSpPr>
          <p:cNvPr id="1039" name="Rectangle 8"/>
          <p:cNvSpPr>
            <a:spLocks noChangeArrowheads="1"/>
          </p:cNvSpPr>
          <p:nvPr/>
        </p:nvSpPr>
        <p:spPr bwMode="auto">
          <a:xfrm>
            <a:off x="2339975" y="2133600"/>
            <a:ext cx="2087563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Char char="•"/>
            </a:pPr>
            <a:r>
              <a:rPr lang="ru-RU" sz="1600">
                <a:solidFill>
                  <a:srgbClr val="000000"/>
                </a:solidFill>
                <a:latin typeface="Book Antiqua" pitchFamily="18" charset="0"/>
              </a:rPr>
              <a:t> однократные</a:t>
            </a:r>
          </a:p>
          <a:p>
            <a:pPr>
              <a:lnSpc>
                <a:spcPct val="7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(измерение, выполненное один раз)</a:t>
            </a:r>
            <a:r>
              <a:rPr lang="ru-RU">
                <a:solidFill>
                  <a:srgbClr val="000000"/>
                </a:solidFill>
              </a:rPr>
              <a:t> </a:t>
            </a:r>
            <a:endParaRPr lang="ru-RU" sz="1600">
              <a:solidFill>
                <a:srgbClr val="000000"/>
              </a:solidFill>
              <a:latin typeface="Book Antiqua" pitchFamily="18" charset="0"/>
            </a:endParaRPr>
          </a:p>
          <a:p>
            <a:pPr>
              <a:buFontTx/>
              <a:buChar char="•"/>
            </a:pPr>
            <a:r>
              <a:rPr lang="ru-RU" sz="1600">
                <a:solidFill>
                  <a:srgbClr val="000000"/>
                </a:solidFill>
                <a:latin typeface="Book Antiqua" pitchFamily="18" charset="0"/>
              </a:rPr>
              <a:t> многократные</a:t>
            </a:r>
          </a:p>
          <a:p>
            <a:pPr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(измерение физической величины </a:t>
            </a:r>
          </a:p>
          <a:p>
            <a:pPr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одного и того же размера, результат </a:t>
            </a:r>
          </a:p>
          <a:p>
            <a:pPr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которого получен из нескольких </a:t>
            </a:r>
          </a:p>
          <a:p>
            <a:pPr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следующих друг за другом </a:t>
            </a:r>
          </a:p>
          <a:p>
            <a:pPr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измерений)</a:t>
            </a:r>
          </a:p>
        </p:txBody>
      </p:sp>
      <p:sp>
        <p:nvSpPr>
          <p:cNvPr id="1040" name="Rectangle 11"/>
          <p:cNvSpPr>
            <a:spLocks noChangeArrowheads="1"/>
          </p:cNvSpPr>
          <p:nvPr/>
        </p:nvSpPr>
        <p:spPr bwMode="auto">
          <a:xfrm>
            <a:off x="7019925" y="1989138"/>
            <a:ext cx="1979613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Char char="•"/>
            </a:pPr>
            <a:r>
              <a:rPr lang="ru-RU" sz="1600">
                <a:solidFill>
                  <a:srgbClr val="000000"/>
                </a:solidFill>
                <a:latin typeface="Book Antiqua" pitchFamily="18" charset="0"/>
              </a:rPr>
              <a:t> статические</a:t>
            </a:r>
          </a:p>
          <a:p>
            <a:pPr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(измерение физической </a:t>
            </a:r>
          </a:p>
          <a:p>
            <a:pPr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величины, принимаемой в </a:t>
            </a:r>
          </a:p>
          <a:p>
            <a:pPr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соответствии с конкретной </a:t>
            </a:r>
          </a:p>
          <a:p>
            <a:pPr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измерительной задачей за </a:t>
            </a:r>
          </a:p>
          <a:p>
            <a:pPr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неизменную на протяжении </a:t>
            </a:r>
          </a:p>
          <a:p>
            <a:pPr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времени измерения) </a:t>
            </a:r>
          </a:p>
          <a:p>
            <a:pPr>
              <a:buFontTx/>
              <a:buChar char="•"/>
            </a:pPr>
            <a:r>
              <a:rPr lang="ru-RU" sz="1600">
                <a:solidFill>
                  <a:srgbClr val="000000"/>
                </a:solidFill>
                <a:latin typeface="Book Antiqua" pitchFamily="18" charset="0"/>
              </a:rPr>
              <a:t>динамические </a:t>
            </a:r>
          </a:p>
          <a:p>
            <a:pPr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(измерение изменяющейся по</a:t>
            </a:r>
          </a:p>
          <a:p>
            <a:pPr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 размеру физической величины, </a:t>
            </a:r>
          </a:p>
          <a:p>
            <a:pPr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для получения результата </a:t>
            </a:r>
          </a:p>
          <a:p>
            <a:pPr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измерения которой необходимо </a:t>
            </a:r>
          </a:p>
          <a:p>
            <a:pPr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учитывать это изменение) </a:t>
            </a:r>
          </a:p>
        </p:txBody>
      </p:sp>
      <p:sp>
        <p:nvSpPr>
          <p:cNvPr id="1041" name="Rectangle 14"/>
          <p:cNvSpPr>
            <a:spLocks noChangeArrowheads="1"/>
          </p:cNvSpPr>
          <p:nvPr/>
        </p:nvSpPr>
        <p:spPr bwMode="auto">
          <a:xfrm>
            <a:off x="179388" y="2205038"/>
            <a:ext cx="205105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>
              <a:buFontTx/>
              <a:buChar char="•"/>
            </a:pPr>
            <a:r>
              <a:rPr lang="ru-RU" sz="1600">
                <a:solidFill>
                  <a:srgbClr val="000000"/>
                </a:solidFill>
                <a:latin typeface="Book Antiqua" pitchFamily="18" charset="0"/>
              </a:rPr>
              <a:t> прямые </a:t>
            </a:r>
          </a:p>
          <a:p>
            <a:pPr algn="just"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(</a:t>
            </a:r>
            <a:r>
              <a:rPr lang="ru-RU" sz="100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измерение, при котором</a:t>
            </a:r>
            <a:endParaRPr lang="ru-RU" sz="1000">
              <a:solidFill>
                <a:srgbClr val="000000"/>
              </a:solidFill>
              <a:latin typeface="Book Antiqua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1000" b="1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sz="100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искомое значение физической </a:t>
            </a:r>
            <a:endParaRPr lang="ru-RU" sz="1000">
              <a:solidFill>
                <a:srgbClr val="000000"/>
              </a:solidFill>
              <a:latin typeface="Book Antiqua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величины получают</a:t>
            </a:r>
            <a:endParaRPr lang="ru-RU" sz="1000">
              <a:solidFill>
                <a:srgbClr val="000000"/>
              </a:solidFill>
              <a:latin typeface="Book Antiqua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 непосредственно</a:t>
            </a: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)</a:t>
            </a:r>
          </a:p>
          <a:p>
            <a:pPr algn="just">
              <a:buFontTx/>
              <a:buChar char="•"/>
            </a:pPr>
            <a:r>
              <a:rPr lang="ru-RU" sz="1600">
                <a:solidFill>
                  <a:srgbClr val="000000"/>
                </a:solidFill>
                <a:latin typeface="Book Antiqua" pitchFamily="18" charset="0"/>
              </a:rPr>
              <a:t> косвенные</a:t>
            </a:r>
          </a:p>
          <a:p>
            <a:pPr algn="just"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(</a:t>
            </a:r>
            <a:r>
              <a:rPr lang="ru-RU" sz="100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определение искомого значения</a:t>
            </a:r>
          </a:p>
          <a:p>
            <a:pPr algn="just"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 физической величины на </a:t>
            </a:r>
          </a:p>
          <a:p>
            <a:pPr algn="just"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основании результатов прямых </a:t>
            </a:r>
            <a:endParaRPr lang="ru-RU" sz="1000">
              <a:solidFill>
                <a:srgbClr val="000000"/>
              </a:solidFill>
              <a:latin typeface="Book Antiqua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измерений других физических </a:t>
            </a:r>
          </a:p>
          <a:p>
            <a:pPr algn="just"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величин, функционально </a:t>
            </a:r>
            <a:endParaRPr lang="ru-RU" sz="1000">
              <a:solidFill>
                <a:srgbClr val="000000"/>
              </a:solidFill>
              <a:latin typeface="Book Antiqua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связанных с искомой </a:t>
            </a: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в</a:t>
            </a:r>
            <a:r>
              <a:rPr lang="ru-RU" sz="100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еличиной</a:t>
            </a: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)</a:t>
            </a:r>
          </a:p>
          <a:p>
            <a:pPr algn="just">
              <a:buFontTx/>
              <a:buChar char="•"/>
            </a:pPr>
            <a:r>
              <a:rPr lang="ru-RU" sz="1600">
                <a:solidFill>
                  <a:srgbClr val="000000"/>
                </a:solidFill>
                <a:latin typeface="Book Antiqua" pitchFamily="18" charset="0"/>
              </a:rPr>
              <a:t>совокупные</a:t>
            </a:r>
          </a:p>
          <a:p>
            <a:pPr algn="just"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(производимые одновременно</a:t>
            </a:r>
          </a:p>
          <a:p>
            <a:pPr algn="just"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 измерения нескольких </a:t>
            </a:r>
          </a:p>
          <a:p>
            <a:pPr algn="just"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одноименных </a:t>
            </a:r>
          </a:p>
          <a:p>
            <a:pPr algn="just"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(однородных) величин, </a:t>
            </a:r>
          </a:p>
          <a:p>
            <a:pPr algn="just"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при которых искомые значения </a:t>
            </a:r>
          </a:p>
          <a:p>
            <a:pPr algn="just"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величин определяют путём </a:t>
            </a:r>
          </a:p>
          <a:p>
            <a:pPr algn="just"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решения системы уравнений, </a:t>
            </a:r>
          </a:p>
          <a:p>
            <a:pPr algn="just"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получаемых при измерении </a:t>
            </a:r>
          </a:p>
          <a:p>
            <a:pPr algn="just"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этих величин в различных </a:t>
            </a:r>
          </a:p>
          <a:p>
            <a:pPr algn="just"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сочетаниях) </a:t>
            </a:r>
          </a:p>
          <a:p>
            <a:pPr algn="just">
              <a:buFontTx/>
              <a:buChar char="•"/>
            </a:pPr>
            <a:r>
              <a:rPr lang="ru-RU" sz="1600">
                <a:solidFill>
                  <a:srgbClr val="000000"/>
                </a:solidFill>
                <a:latin typeface="Book Antiqua" pitchFamily="18" charset="0"/>
              </a:rPr>
              <a:t>совместные</a:t>
            </a:r>
          </a:p>
          <a:p>
            <a:pPr algn="just"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(производимые одновременно </a:t>
            </a:r>
          </a:p>
          <a:p>
            <a:pPr algn="just"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измерения двух или </a:t>
            </a:r>
          </a:p>
          <a:p>
            <a:pPr algn="just"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нескольких неодноименных</a:t>
            </a:r>
          </a:p>
          <a:p>
            <a:pPr algn="just"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 величин для определения </a:t>
            </a:r>
          </a:p>
          <a:p>
            <a:pPr algn="just"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зависимости между ними. </a:t>
            </a:r>
          </a:p>
          <a:p>
            <a:pPr algn="just"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Результат измерений </a:t>
            </a:r>
          </a:p>
          <a:p>
            <a:pPr algn="just"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получают путем решения </a:t>
            </a:r>
          </a:p>
          <a:p>
            <a:pPr algn="just"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системы уравнений)</a:t>
            </a:r>
          </a:p>
          <a:p>
            <a:pPr algn="just"/>
            <a:endParaRPr lang="ru-RU" sz="1000">
              <a:solidFill>
                <a:srgbClr val="000000"/>
              </a:solidFill>
              <a:latin typeface="Book Antiqua" pitchFamily="18" charset="0"/>
            </a:endParaRPr>
          </a:p>
        </p:txBody>
      </p:sp>
      <p:graphicFrame>
        <p:nvGraphicFramePr>
          <p:cNvPr id="1026" name="Organization Chart 19"/>
          <p:cNvGraphicFramePr>
            <a:graphicFrameLocks/>
          </p:cNvGraphicFramePr>
          <p:nvPr/>
        </p:nvGraphicFramePr>
        <p:xfrm>
          <a:off x="250825" y="188913"/>
          <a:ext cx="8713788" cy="1944687"/>
        </p:xfrm>
        <a:graphic>
          <a:graphicData uri="http://schemas.openxmlformats.org/drawingml/2006/compatibility">
            <com:legacyDrawing xmlns:com="http://schemas.openxmlformats.org/drawingml/2006/compatibility" spid="_x0000_s11059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DC18CE-0FF1-4F6E-A3BE-0407B02170A5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2064" name="AutoShape 2"/>
          <p:cNvSpPr>
            <a:spLocks noChangeArrowheads="1"/>
          </p:cNvSpPr>
          <p:nvPr/>
        </p:nvSpPr>
        <p:spPr bwMode="auto">
          <a:xfrm>
            <a:off x="609600" y="304800"/>
            <a:ext cx="7848600" cy="762000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СРЕДСТВА ИЗМЕРЕНИ</a:t>
            </a:r>
            <a:r>
              <a:rPr lang="ru-RU" sz="2000" b="1">
                <a:solidFill>
                  <a:srgbClr val="000000"/>
                </a:solidFill>
                <a:latin typeface="Book Antiqua" pitchFamily="18" charset="0"/>
              </a:rPr>
              <a:t>Й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065" name="Rectangle 3"/>
          <p:cNvSpPr>
            <a:spLocks noChangeArrowheads="1"/>
          </p:cNvSpPr>
          <p:nvPr/>
        </p:nvSpPr>
        <p:spPr bwMode="auto">
          <a:xfrm>
            <a:off x="533400" y="1371600"/>
            <a:ext cx="65595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000000"/>
              </a:solidFill>
              <a:latin typeface="Book Antiqua" pitchFamily="18" charset="0"/>
            </a:endParaRPr>
          </a:p>
          <a:p>
            <a:r>
              <a:rPr lang="ru-RU" b="1">
                <a:solidFill>
                  <a:srgbClr val="348AD8"/>
                </a:solidFill>
                <a:latin typeface="Book Antiqua" pitchFamily="18" charset="0"/>
                <a:cs typeface="Times New Roman" pitchFamily="18" charset="0"/>
              </a:rPr>
              <a:t>Средство измерений (СИ)</a:t>
            </a:r>
            <a:r>
              <a:rPr lang="ru-RU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–</a:t>
            </a:r>
          </a:p>
          <a:p>
            <a:r>
              <a:rPr lang="ru-RU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 техническое устройство, предназначенное для измерений</a:t>
            </a:r>
          </a:p>
          <a:p>
            <a:r>
              <a:rPr lang="ru-RU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 и имеющее нормированные метрологические характеристики</a:t>
            </a:r>
          </a:p>
          <a:p>
            <a:endParaRPr lang="ru-RU" sz="2400">
              <a:solidFill>
                <a:srgbClr val="000000"/>
              </a:solidFill>
              <a:latin typeface="Book Antiqua" pitchFamily="18" charset="0"/>
            </a:endParaRPr>
          </a:p>
        </p:txBody>
      </p:sp>
      <p:graphicFrame>
        <p:nvGraphicFramePr>
          <p:cNvPr id="2050" name="Organization Chart 28"/>
          <p:cNvGraphicFramePr>
            <a:graphicFrameLocks/>
          </p:cNvGraphicFramePr>
          <p:nvPr/>
        </p:nvGraphicFramePr>
        <p:xfrm>
          <a:off x="323850" y="2636838"/>
          <a:ext cx="8496300" cy="2752725"/>
        </p:xfrm>
        <a:graphic>
          <a:graphicData uri="http://schemas.openxmlformats.org/drawingml/2006/compatibility">
            <com:legacyDrawing xmlns:com="http://schemas.openxmlformats.org/drawingml/2006/compatibility" spid="_x0000_s111618"/>
          </a:graphicData>
        </a:graphic>
      </p:graphicFrame>
      <p:pic>
        <p:nvPicPr>
          <p:cNvPr id="2066" name="Picture 41" descr="http://im4-tub.yandex.net/i?id=214577358-0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96188" y="1268413"/>
            <a:ext cx="140017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B7BE81-5DA0-4F87-8EE5-0CAFDCC92BDA}" type="slidenum">
              <a:rPr lang="ru-RU"/>
              <a:pPr>
                <a:defRPr/>
              </a:pPr>
              <a:t>15</a:t>
            </a:fld>
            <a:endParaRPr lang="ru-RU"/>
          </a:p>
        </p:txBody>
      </p:sp>
      <p:sp>
        <p:nvSpPr>
          <p:cNvPr id="3086" name="Rectangle 2"/>
          <p:cNvSpPr>
            <a:spLocks noChangeArrowheads="1"/>
          </p:cNvSpPr>
          <p:nvPr/>
        </p:nvSpPr>
        <p:spPr bwMode="auto">
          <a:xfrm>
            <a:off x="468313" y="836613"/>
            <a:ext cx="71278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 b="1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–</a:t>
            </a:r>
            <a:r>
              <a:rPr lang="ru-RU" sz="160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 это средство измерения, предназначенное для воспроизведения или</a:t>
            </a:r>
            <a:r>
              <a:rPr lang="ru-RU" sz="160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160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хранения физической величины заданного размера. </a:t>
            </a:r>
            <a:endParaRPr lang="ru-RU" sz="160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3087" name="Text Box 6"/>
          <p:cNvSpPr txBox="1">
            <a:spLocks noChangeArrowheads="1"/>
          </p:cNvSpPr>
          <p:nvPr/>
        </p:nvSpPr>
        <p:spPr bwMode="auto">
          <a:xfrm>
            <a:off x="1763713" y="333375"/>
            <a:ext cx="5472112" cy="396875"/>
          </a:xfrm>
          <a:prstGeom prst="rect">
            <a:avLst/>
          </a:prstGeom>
          <a:solidFill>
            <a:srgbClr val="C6D9F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000000"/>
                </a:solidFill>
                <a:latin typeface="Book Antiqua" pitchFamily="18" charset="0"/>
              </a:rPr>
              <a:t>Мера</a:t>
            </a:r>
          </a:p>
        </p:txBody>
      </p:sp>
      <p:graphicFrame>
        <p:nvGraphicFramePr>
          <p:cNvPr id="3074" name="Organization Chart 9"/>
          <p:cNvGraphicFramePr>
            <a:graphicFrameLocks/>
          </p:cNvGraphicFramePr>
          <p:nvPr/>
        </p:nvGraphicFramePr>
        <p:xfrm>
          <a:off x="468313" y="1125538"/>
          <a:ext cx="7993062" cy="2449512"/>
        </p:xfrm>
        <a:graphic>
          <a:graphicData uri="http://schemas.openxmlformats.org/drawingml/2006/compatibility">
            <com:legacyDrawing xmlns:com="http://schemas.openxmlformats.org/drawingml/2006/compatibility" spid="_x0000_s112642"/>
          </a:graphicData>
        </a:graphic>
      </p:graphicFrame>
      <p:sp>
        <p:nvSpPr>
          <p:cNvPr id="3088" name="Rectangle 21"/>
          <p:cNvSpPr>
            <a:spLocks noChangeArrowheads="1"/>
          </p:cNvSpPr>
          <p:nvPr/>
        </p:nvSpPr>
        <p:spPr bwMode="auto">
          <a:xfrm>
            <a:off x="395288" y="3284538"/>
            <a:ext cx="1943100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- мера, воспроизводящая физическую величину одного размера (например, гиря 1 кг)</a:t>
            </a:r>
          </a:p>
        </p:txBody>
      </p:sp>
      <p:sp>
        <p:nvSpPr>
          <p:cNvPr id="3089" name="Rectangle 22"/>
          <p:cNvSpPr>
            <a:spLocks noChangeArrowheads="1"/>
          </p:cNvSpPr>
          <p:nvPr/>
        </p:nvSpPr>
        <p:spPr bwMode="auto">
          <a:xfrm>
            <a:off x="2484438" y="3284538"/>
            <a:ext cx="216058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- мера, воспроизводящая физическую величину разных размеров (например, штриховая мера длины);</a:t>
            </a:r>
          </a:p>
        </p:txBody>
      </p:sp>
      <p:sp>
        <p:nvSpPr>
          <p:cNvPr id="3090" name="Rectangle 23"/>
          <p:cNvSpPr>
            <a:spLocks noChangeArrowheads="1"/>
          </p:cNvSpPr>
          <p:nvPr/>
        </p:nvSpPr>
        <p:spPr bwMode="auto">
          <a:xfrm>
            <a:off x="4572000" y="3284538"/>
            <a:ext cx="2160588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- комплект мер разного размера одной и той же физической величины, предназначенных для применения на практике, как в отдельности, так и в различных сочетаниях (например, набор концевых мер длины)</a:t>
            </a:r>
          </a:p>
        </p:txBody>
      </p:sp>
      <p:sp>
        <p:nvSpPr>
          <p:cNvPr id="3091" name="Rectangle 24"/>
          <p:cNvSpPr>
            <a:spLocks noChangeArrowheads="1"/>
          </p:cNvSpPr>
          <p:nvPr/>
        </p:nvSpPr>
        <p:spPr bwMode="auto">
          <a:xfrm>
            <a:off x="6732588" y="3284538"/>
            <a:ext cx="2411412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- набор мер, конструктивно объединенных в единое устройство, в котором имеются приспособления для их соединения в различных комбинациях (например, магазин электрических сопротивлений).</a:t>
            </a:r>
          </a:p>
        </p:txBody>
      </p:sp>
      <p:pic>
        <p:nvPicPr>
          <p:cNvPr id="3092" name="Picture 26" descr="Картинка 21 из 19323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7088" y="4724400"/>
            <a:ext cx="6223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3" name="Picture 28" descr="http://im7-tub.yandex.net/i?id=3821138-0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35825" y="5589588"/>
            <a:ext cx="12763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4" name="Picture 30" descr="http://im7-tub.yandex.net/i?id=123559943-0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3800" y="5661025"/>
            <a:ext cx="10763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5" name="Picture 32" descr="Картинка 26 из 56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627313" y="4941888"/>
            <a:ext cx="1581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02CE9-2095-445F-A00E-82532CE5C7D4}" type="slidenum">
              <a:rPr lang="ru-RU"/>
              <a:pPr>
                <a:defRPr/>
              </a:pPr>
              <a:t>16</a:t>
            </a:fld>
            <a:endParaRPr lang="ru-RU"/>
          </a:p>
        </p:txBody>
      </p:sp>
      <p:sp>
        <p:nvSpPr>
          <p:cNvPr id="4114" name="Text Box 2"/>
          <p:cNvSpPr txBox="1">
            <a:spLocks noChangeArrowheads="1"/>
          </p:cNvSpPr>
          <p:nvPr/>
        </p:nvSpPr>
        <p:spPr bwMode="auto">
          <a:xfrm>
            <a:off x="250825" y="609600"/>
            <a:ext cx="82835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 b="1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-</a:t>
            </a:r>
            <a:r>
              <a:rPr lang="ru-RU" sz="160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 средство измерения, предназначенное </a:t>
            </a:r>
            <a:r>
              <a:rPr lang="en-US" sz="160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sz="160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для выработки сигнала измерительной информации в форме, доступной для непосредственного восприятия наблюдателем</a:t>
            </a:r>
            <a:endParaRPr lang="ru-RU" sz="160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4115" name="Rectangle 11"/>
          <p:cNvSpPr>
            <a:spLocks noChangeArrowheads="1"/>
          </p:cNvSpPr>
          <p:nvPr/>
        </p:nvSpPr>
        <p:spPr bwMode="auto">
          <a:xfrm>
            <a:off x="1331913" y="188913"/>
            <a:ext cx="6192837" cy="396875"/>
          </a:xfrm>
          <a:prstGeom prst="rect">
            <a:avLst/>
          </a:prstGeom>
          <a:solidFill>
            <a:srgbClr val="C6D9F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0000"/>
                </a:solidFill>
                <a:latin typeface="Book Antiqua" pitchFamily="18" charset="0"/>
              </a:rPr>
              <a:t>Измерительный прибор</a:t>
            </a:r>
            <a:r>
              <a:rPr lang="ru-RU" sz="2000">
                <a:solidFill>
                  <a:srgbClr val="000000"/>
                </a:solidFill>
                <a:latin typeface="Book Antiqua" pitchFamily="18" charset="0"/>
              </a:rPr>
              <a:t> </a:t>
            </a:r>
          </a:p>
        </p:txBody>
      </p:sp>
      <p:graphicFrame>
        <p:nvGraphicFramePr>
          <p:cNvPr id="4098" name="Organization Chart 24"/>
          <p:cNvGraphicFramePr>
            <a:graphicFrameLocks/>
          </p:cNvGraphicFramePr>
          <p:nvPr/>
        </p:nvGraphicFramePr>
        <p:xfrm>
          <a:off x="323850" y="1196975"/>
          <a:ext cx="8569325" cy="2736850"/>
        </p:xfrm>
        <a:graphic>
          <a:graphicData uri="http://schemas.openxmlformats.org/drawingml/2006/compatibility">
            <com:legacyDrawing xmlns:com="http://schemas.openxmlformats.org/drawingml/2006/compatibility" spid="_x0000_s113666"/>
          </a:graphicData>
        </a:graphic>
      </p:graphicFrame>
      <p:sp>
        <p:nvSpPr>
          <p:cNvPr id="4116" name="Text Box 56"/>
          <p:cNvSpPr txBox="1">
            <a:spLocks noChangeArrowheads="1"/>
          </p:cNvSpPr>
          <p:nvPr/>
        </p:nvSpPr>
        <p:spPr bwMode="auto">
          <a:xfrm>
            <a:off x="323850" y="4005263"/>
            <a:ext cx="194468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solidFill>
                  <a:srgbClr val="000000"/>
                </a:solidFill>
                <a:latin typeface="Book Antiqua" pitchFamily="18" charset="0"/>
              </a:rPr>
              <a:t>- измерительный прибор, показания которого или выходной сигнал являются непрерывной функцией изменений измеряемой величины, например, стрелочный вольтметр, стеклянный ртутный термометр</a:t>
            </a:r>
            <a:r>
              <a:rPr lang="ru-RU" sz="12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117" name="Text Box 58"/>
          <p:cNvSpPr txBox="1">
            <a:spLocks noChangeArrowheads="1"/>
          </p:cNvSpPr>
          <p:nvPr/>
        </p:nvSpPr>
        <p:spPr bwMode="auto">
          <a:xfrm>
            <a:off x="2555875" y="4005263"/>
            <a:ext cx="1943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solidFill>
                  <a:srgbClr val="000000"/>
                </a:solidFill>
                <a:latin typeface="Book Antiqua" pitchFamily="18" charset="0"/>
              </a:rPr>
              <a:t>- измерительный прибор, показания которого представлены в цифровой форме </a:t>
            </a:r>
          </a:p>
        </p:txBody>
      </p:sp>
      <p:sp>
        <p:nvSpPr>
          <p:cNvPr id="4118" name="Text Box 59"/>
          <p:cNvSpPr txBox="1">
            <a:spLocks noChangeArrowheads="1"/>
          </p:cNvSpPr>
          <p:nvPr/>
        </p:nvSpPr>
        <p:spPr bwMode="auto">
          <a:xfrm>
            <a:off x="4787900" y="4005263"/>
            <a:ext cx="19446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000000"/>
                </a:solidFill>
                <a:latin typeface="Book Antiqua" pitchFamily="18" charset="0"/>
              </a:rPr>
              <a:t>- измерительный прибор, допускающий только отсчитывание показаний значений измеряемой величины (микрометр, аналоговый или цифровой вольтметр) </a:t>
            </a:r>
          </a:p>
        </p:txBody>
      </p:sp>
      <p:sp>
        <p:nvSpPr>
          <p:cNvPr id="4119" name="Text Box 60"/>
          <p:cNvSpPr txBox="1">
            <a:spLocks noChangeArrowheads="1"/>
          </p:cNvSpPr>
          <p:nvPr/>
        </p:nvSpPr>
        <p:spPr bwMode="auto">
          <a:xfrm>
            <a:off x="6804025" y="4005263"/>
            <a:ext cx="2339975" cy="283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solidFill>
                  <a:srgbClr val="000000"/>
                </a:solidFill>
                <a:latin typeface="Book Antiqua" pitchFamily="18" charset="0"/>
              </a:rPr>
              <a:t>- измерительный прибор, в котором предусмотрена регистрация показаний. Регистрация значений измеряемой величины может осуществляться в аналоговой или цифровой форме, в виде диаграммы, путем печатания на бумажной или магнитной ленте (термограф или, например, измерительный прибор, сопряженный с  ЭВМ, дисплеем и устройством для печатания показаний)</a:t>
            </a:r>
            <a:r>
              <a:rPr lang="ru-RU" sz="120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4120" name="Picture 66" descr="http://im0-tub.yandex.net/i?id=177865828-0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5949950"/>
            <a:ext cx="865187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1" name="Picture 68" descr="Картинка 12 из 5470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27313" y="4797425"/>
            <a:ext cx="143986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03095B-5292-4400-8AF2-D7B2508F3E23}" type="slidenum">
              <a:rPr lang="ru-RU"/>
              <a:pPr>
                <a:defRPr/>
              </a:pPr>
              <a:t>17</a:t>
            </a:fld>
            <a:endParaRPr lang="ru-RU"/>
          </a:p>
        </p:txBody>
      </p:sp>
      <p:sp>
        <p:nvSpPr>
          <p:cNvPr id="6161" name="AutoShape 3"/>
          <p:cNvSpPr>
            <a:spLocks noChangeArrowheads="1"/>
          </p:cNvSpPr>
          <p:nvPr/>
        </p:nvSpPr>
        <p:spPr bwMode="auto">
          <a:xfrm>
            <a:off x="533400" y="228600"/>
            <a:ext cx="8001000" cy="533400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800" b="1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ru-RU" sz="2000" b="1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Метрологические характеристики</a:t>
            </a:r>
            <a:r>
              <a:rPr lang="ru-RU" sz="2000" b="1">
                <a:solidFill>
                  <a:srgbClr val="000000"/>
                </a:solidFill>
                <a:latin typeface="Book Antiqua" pitchFamily="18" charset="0"/>
              </a:rPr>
              <a:t> СИ (МХ СИ) </a:t>
            </a:r>
          </a:p>
          <a:p>
            <a:pPr algn="ctr"/>
            <a:endParaRPr lang="ru-RU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62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80629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 b="1">
                <a:solidFill>
                  <a:srgbClr val="000000"/>
                </a:solidFill>
                <a:latin typeface="Book Antiqua" pitchFamily="18" charset="0"/>
              </a:rPr>
              <a:t>– </a:t>
            </a:r>
            <a:r>
              <a:rPr lang="ru-RU" sz="160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характеристики свойств средств измерений, оказывающие влияние на результаты и погрешности измерений.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6146" name="Organization Chart 10"/>
          <p:cNvGraphicFramePr>
            <a:graphicFrameLocks/>
          </p:cNvGraphicFramePr>
          <p:nvPr/>
        </p:nvGraphicFramePr>
        <p:xfrm>
          <a:off x="323850" y="1557338"/>
          <a:ext cx="8640763" cy="2303462"/>
        </p:xfrm>
        <a:graphic>
          <a:graphicData uri="http://schemas.openxmlformats.org/drawingml/2006/compatibility">
            <com:legacyDrawing xmlns:com="http://schemas.openxmlformats.org/drawingml/2006/compatibility" spid="_x0000_s114690"/>
          </a:graphicData>
        </a:graphic>
      </p:graphicFrame>
      <p:graphicFrame>
        <p:nvGraphicFramePr>
          <p:cNvPr id="6153" name="Organization Chart 21"/>
          <p:cNvGraphicFramePr>
            <a:graphicFrameLocks/>
          </p:cNvGraphicFramePr>
          <p:nvPr/>
        </p:nvGraphicFramePr>
        <p:xfrm>
          <a:off x="250825" y="4076700"/>
          <a:ext cx="8713788" cy="2447925"/>
        </p:xfrm>
        <a:graphic>
          <a:graphicData uri="http://schemas.openxmlformats.org/drawingml/2006/compatibility">
            <com:legacyDrawing xmlns:com="http://schemas.openxmlformats.org/drawingml/2006/compatibility" spid="_x0000_s11469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B6858-F8D5-4444-9165-0DDA44E05FB3}" type="slidenum">
              <a:rPr lang="ru-RU"/>
              <a:pPr>
                <a:defRPr/>
              </a:pPr>
              <a:t>18</a:t>
            </a:fld>
            <a:endParaRPr lang="ru-RU"/>
          </a:p>
        </p:txBody>
      </p:sp>
      <p:sp>
        <p:nvSpPr>
          <p:cNvPr id="8210" name="Text Box 2"/>
          <p:cNvSpPr txBox="1">
            <a:spLocks noChangeArrowheads="1"/>
          </p:cNvSpPr>
          <p:nvPr/>
        </p:nvSpPr>
        <p:spPr bwMode="auto">
          <a:xfrm>
            <a:off x="1042988" y="188913"/>
            <a:ext cx="7200900" cy="396875"/>
          </a:xfrm>
          <a:prstGeom prst="rect">
            <a:avLst/>
          </a:prstGeom>
          <a:solidFill>
            <a:srgbClr val="C6D9F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000000"/>
                </a:solidFill>
                <a:latin typeface="Book Antiqua" pitchFamily="18" charset="0"/>
              </a:rPr>
              <a:t>Погрешность средства измерений</a:t>
            </a:r>
            <a:r>
              <a:rPr lang="ru-RU" b="1">
                <a:solidFill>
                  <a:srgbClr val="000000"/>
                </a:solidFill>
                <a:latin typeface="Book Antiqua" pitchFamily="18" charset="0"/>
              </a:rPr>
              <a:t> </a:t>
            </a:r>
          </a:p>
        </p:txBody>
      </p:sp>
      <p:sp>
        <p:nvSpPr>
          <p:cNvPr id="8211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21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8194" name="Organization Chart 21"/>
          <p:cNvGraphicFramePr>
            <a:graphicFrameLocks/>
          </p:cNvGraphicFramePr>
          <p:nvPr/>
        </p:nvGraphicFramePr>
        <p:xfrm>
          <a:off x="0" y="765175"/>
          <a:ext cx="9144000" cy="1655763"/>
        </p:xfrm>
        <a:graphic>
          <a:graphicData uri="http://schemas.openxmlformats.org/drawingml/2006/compatibility">
            <com:legacyDrawing xmlns:com="http://schemas.openxmlformats.org/drawingml/2006/compatibility" spid="_x0000_s115714"/>
          </a:graphicData>
        </a:graphic>
      </p:graphicFrame>
      <p:sp>
        <p:nvSpPr>
          <p:cNvPr id="8213" name="Text Box 46"/>
          <p:cNvSpPr txBox="1">
            <a:spLocks noChangeArrowheads="1"/>
          </p:cNvSpPr>
          <p:nvPr/>
        </p:nvSpPr>
        <p:spPr bwMode="auto">
          <a:xfrm>
            <a:off x="0" y="2565400"/>
            <a:ext cx="2952750" cy="341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  <a:spcAft>
                <a:spcPct val="25000"/>
              </a:spcAft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- погрешность средства измерений, выраженная в единицах измеряемой физической величины.</a:t>
            </a:r>
          </a:p>
          <a:p>
            <a:pPr algn="just">
              <a:lnSpc>
                <a:spcPct val="80000"/>
              </a:lnSpc>
            </a:pPr>
            <a:endParaRPr lang="en-US" sz="1000">
              <a:solidFill>
                <a:srgbClr val="000000"/>
              </a:solidFill>
              <a:latin typeface="Book Antiqua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Абсолютная погрешность вычисляется, как разность между показанием средства измерений и истинным (действительным) значением измеряемой физической величины, по формуле : </a:t>
            </a:r>
          </a:p>
          <a:p>
            <a:pPr algn="just">
              <a:lnSpc>
                <a:spcPct val="80000"/>
              </a:lnSpc>
            </a:pPr>
            <a:endParaRPr lang="ru-RU" sz="1000">
              <a:solidFill>
                <a:srgbClr val="000000"/>
              </a:solidFill>
              <a:latin typeface="Book Antiqua" pitchFamily="18" charset="0"/>
            </a:endParaRPr>
          </a:p>
          <a:p>
            <a:pPr algn="just">
              <a:lnSpc>
                <a:spcPct val="80000"/>
              </a:lnSpc>
            </a:pPr>
            <a:endParaRPr lang="ru-RU" sz="1000">
              <a:solidFill>
                <a:srgbClr val="000000"/>
              </a:solidFill>
              <a:latin typeface="Book Antiqua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Пределы допускаемой основной абсолютной погрешности могут быть заданы в виде:</a:t>
            </a:r>
          </a:p>
          <a:p>
            <a:pPr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		</a:t>
            </a:r>
          </a:p>
          <a:p>
            <a:pPr>
              <a:lnSpc>
                <a:spcPct val="80000"/>
              </a:lnSpc>
            </a:pPr>
            <a:endParaRPr lang="ru-RU" sz="1000">
              <a:solidFill>
                <a:srgbClr val="000000"/>
              </a:solidFill>
              <a:latin typeface="Book Antiqua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	</a:t>
            </a:r>
            <a:r>
              <a:rPr lang="ru-RU" sz="900">
                <a:solidFill>
                  <a:srgbClr val="000000"/>
                </a:solidFill>
                <a:latin typeface="Book Antiqua" pitchFamily="18" charset="0"/>
              </a:rPr>
              <a:t>или </a:t>
            </a:r>
          </a:p>
          <a:p>
            <a:pPr>
              <a:lnSpc>
                <a:spcPct val="80000"/>
              </a:lnSpc>
            </a:pPr>
            <a:endParaRPr lang="ru-RU" sz="900">
              <a:solidFill>
                <a:srgbClr val="000000"/>
              </a:solidFill>
              <a:latin typeface="Book Antiqua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900">
                <a:solidFill>
                  <a:srgbClr val="000000"/>
                </a:solidFill>
                <a:latin typeface="Book Antiqua" pitchFamily="18" charset="0"/>
              </a:rPr>
              <a:t>	;</a:t>
            </a: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где </a:t>
            </a:r>
            <a:r>
              <a:rPr lang="el-GR" sz="1000">
                <a:solidFill>
                  <a:srgbClr val="000000"/>
                </a:solidFill>
                <a:latin typeface="Book Antiqua" pitchFamily="18" charset="0"/>
              </a:rPr>
              <a:t>Δ</a:t>
            </a: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 - пределы допускаемой абсолютной погрешности, выраженной в единицах измеряемой величины на входе (выходе) или условно в делениях шкалы;</a:t>
            </a:r>
            <a:endParaRPr lang="ru-RU" sz="1000" b="1">
              <a:solidFill>
                <a:srgbClr val="000000"/>
              </a:solidFill>
              <a:latin typeface="Book Antiqua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1000" b="1" i="1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en-US" sz="1000" i="1">
                <a:solidFill>
                  <a:srgbClr val="000000"/>
                </a:solidFill>
                <a:latin typeface="Book Antiqua" pitchFamily="18" charset="0"/>
              </a:rPr>
              <a:t>x </a:t>
            </a: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- значение измеряемой величины на входе (выходе) средств измерений или число делений, отсчитанных по шкале;</a:t>
            </a:r>
          </a:p>
          <a:p>
            <a:pPr>
              <a:lnSpc>
                <a:spcPct val="80000"/>
              </a:lnSpc>
            </a:pPr>
            <a:r>
              <a:rPr lang="en-US" sz="1000" i="1">
                <a:solidFill>
                  <a:srgbClr val="000000"/>
                </a:solidFill>
                <a:latin typeface="Book Antiqua" pitchFamily="18" charset="0"/>
              </a:rPr>
              <a:t>a, b</a:t>
            </a:r>
            <a:r>
              <a:rPr lang="en-US" sz="100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- положительные числа, не зависящие от</a:t>
            </a:r>
            <a:r>
              <a:rPr lang="en-US" sz="100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en-US" sz="1000" i="1">
                <a:solidFill>
                  <a:srgbClr val="000000"/>
                </a:solidFill>
                <a:latin typeface="Book Antiqua" pitchFamily="18" charset="0"/>
              </a:rPr>
              <a:t>x</a:t>
            </a:r>
            <a:r>
              <a:rPr lang="en-US" sz="1000">
                <a:solidFill>
                  <a:srgbClr val="000000"/>
                </a:solidFill>
                <a:latin typeface="Book Antiqua" pitchFamily="18" charset="0"/>
              </a:rPr>
              <a:t>.</a:t>
            </a:r>
            <a:endParaRPr lang="ru-RU" sz="1000">
              <a:solidFill>
                <a:srgbClr val="000000"/>
              </a:solidFill>
              <a:latin typeface="Book Antiqua" pitchFamily="18" charset="0"/>
            </a:endParaRPr>
          </a:p>
        </p:txBody>
      </p:sp>
      <p:graphicFrame>
        <p:nvGraphicFramePr>
          <p:cNvPr id="8214" name="Object 47"/>
          <p:cNvGraphicFramePr>
            <a:graphicFrameLocks noChangeAspect="1"/>
          </p:cNvGraphicFramePr>
          <p:nvPr/>
        </p:nvGraphicFramePr>
        <p:xfrm>
          <a:off x="900113" y="3789363"/>
          <a:ext cx="647700" cy="215900"/>
        </p:xfrm>
        <a:graphic>
          <a:graphicData uri="http://schemas.openxmlformats.org/presentationml/2006/ole">
            <p:oleObj spid="_x0000_s115729" name="Формула" r:id="rId4" imgW="647700" imgH="228600" progId="Equation.3">
              <p:embed/>
            </p:oleObj>
          </a:graphicData>
        </a:graphic>
      </p:graphicFrame>
      <p:sp>
        <p:nvSpPr>
          <p:cNvPr id="8215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8216" name="Object 48"/>
          <p:cNvGraphicFramePr>
            <a:graphicFrameLocks noChangeAspect="1"/>
          </p:cNvGraphicFramePr>
          <p:nvPr/>
        </p:nvGraphicFramePr>
        <p:xfrm>
          <a:off x="900113" y="4292600"/>
          <a:ext cx="503237" cy="142875"/>
        </p:xfrm>
        <a:graphic>
          <a:graphicData uri="http://schemas.openxmlformats.org/presentationml/2006/ole">
            <p:oleObj spid="_x0000_s115730" r:id="rId5" imgW="520474" imgH="190417" progId="">
              <p:embed/>
            </p:oleObj>
          </a:graphicData>
        </a:graphic>
      </p:graphicFrame>
      <p:sp>
        <p:nvSpPr>
          <p:cNvPr id="8217" name="Rectangle 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8218" name="Object 50"/>
          <p:cNvGraphicFramePr>
            <a:graphicFrameLocks noChangeAspect="1"/>
          </p:cNvGraphicFramePr>
          <p:nvPr/>
        </p:nvGraphicFramePr>
        <p:xfrm>
          <a:off x="1187450" y="4652963"/>
          <a:ext cx="719138" cy="206375"/>
        </p:xfrm>
        <a:graphic>
          <a:graphicData uri="http://schemas.openxmlformats.org/presentationml/2006/ole">
            <p:oleObj spid="_x0000_s115731" r:id="rId6" imgW="965200" imgH="279400" progId="">
              <p:embed/>
            </p:oleObj>
          </a:graphicData>
        </a:graphic>
      </p:graphicFrame>
      <p:sp>
        <p:nvSpPr>
          <p:cNvPr id="8219" name="Text Box 52"/>
          <p:cNvSpPr txBox="1">
            <a:spLocks noChangeArrowheads="1"/>
          </p:cNvSpPr>
          <p:nvPr/>
        </p:nvSpPr>
        <p:spPr bwMode="auto">
          <a:xfrm>
            <a:off x="6443663" y="2565400"/>
            <a:ext cx="2592387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000">
                <a:solidFill>
                  <a:srgbClr val="000000"/>
                </a:solidFill>
                <a:latin typeface="Book Antiqua" pitchFamily="18" charset="0"/>
              </a:rPr>
              <a:t>- </a:t>
            </a: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относительная погрешность, выраженная отношением абсолютной погрешности средства измерений к условно принятому значению величины (нормирующему значению), постоянному во всем диапазоне измерений или в части диапазона.</a:t>
            </a:r>
          </a:p>
          <a:p>
            <a:pPr algn="just"/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Приведенная погрешность средства измерений определяется по формуле:</a:t>
            </a:r>
            <a:endParaRPr lang="ru-RU" sz="1000" b="1">
              <a:solidFill>
                <a:srgbClr val="000000"/>
              </a:solidFill>
              <a:latin typeface="Book Antiqua" pitchFamily="18" charset="0"/>
            </a:endParaRPr>
          </a:p>
          <a:p>
            <a:pPr algn="just"/>
            <a:r>
              <a:rPr lang="ru-RU" sz="1000" b="1">
                <a:solidFill>
                  <a:srgbClr val="000000"/>
                </a:solidFill>
                <a:latin typeface="Book Antiqua" pitchFamily="18" charset="0"/>
              </a:rPr>
              <a:t>					</a:t>
            </a:r>
          </a:p>
          <a:p>
            <a:pPr algn="just"/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где  </a:t>
            </a:r>
            <a:r>
              <a:rPr lang="el-GR" sz="1000">
                <a:solidFill>
                  <a:srgbClr val="000000"/>
                </a:solidFill>
                <a:latin typeface="Book Antiqua" pitchFamily="18" charset="0"/>
              </a:rPr>
              <a:t>Δ</a:t>
            </a: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 - пределы допускаемой абсолютной основной погрешности.</a:t>
            </a:r>
          </a:p>
          <a:p>
            <a:pPr algn="just"/>
            <a:r>
              <a:rPr lang="en-US" sz="1000" i="1">
                <a:solidFill>
                  <a:srgbClr val="000000"/>
                </a:solidFill>
                <a:latin typeface="Book Antiqua" pitchFamily="18" charset="0"/>
              </a:rPr>
              <a:t>x</a:t>
            </a:r>
            <a:r>
              <a:rPr lang="en-US" sz="1000" i="1" baseline="-25000">
                <a:solidFill>
                  <a:srgbClr val="000000"/>
                </a:solidFill>
                <a:latin typeface="Book Antiqua" pitchFamily="18" charset="0"/>
              </a:rPr>
              <a:t>n </a:t>
            </a: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- нормирующее значение, выраженное в тех же единицах, что и</a:t>
            </a:r>
            <a:r>
              <a:rPr lang="en-US" sz="100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el-GR" sz="1000">
                <a:solidFill>
                  <a:srgbClr val="000000"/>
                </a:solidFill>
                <a:latin typeface="Book Antiqua" pitchFamily="18" charset="0"/>
              </a:rPr>
              <a:t>Δ</a:t>
            </a:r>
            <a:r>
              <a:rPr lang="en-US" sz="1000">
                <a:solidFill>
                  <a:srgbClr val="000000"/>
                </a:solidFill>
                <a:latin typeface="Book Antiqua" pitchFamily="18" charset="0"/>
              </a:rPr>
              <a:t>.</a:t>
            </a:r>
            <a:endParaRPr lang="ru-RU" sz="100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8220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8221" name="Object 55"/>
          <p:cNvGraphicFramePr>
            <a:graphicFrameLocks noChangeAspect="1"/>
          </p:cNvGraphicFramePr>
          <p:nvPr/>
        </p:nvGraphicFramePr>
        <p:xfrm>
          <a:off x="7380288" y="3933825"/>
          <a:ext cx="901700" cy="431800"/>
        </p:xfrm>
        <a:graphic>
          <a:graphicData uri="http://schemas.openxmlformats.org/presentationml/2006/ole">
            <p:oleObj spid="_x0000_s115732" name="Формула" r:id="rId7" imgW="901309" imgH="431613" progId="Equation.3">
              <p:embed/>
            </p:oleObj>
          </a:graphicData>
        </a:graphic>
      </p:graphicFrame>
      <p:sp>
        <p:nvSpPr>
          <p:cNvPr id="8222" name="Text Box 56"/>
          <p:cNvSpPr txBox="1">
            <a:spLocks noChangeArrowheads="1"/>
          </p:cNvSpPr>
          <p:nvPr/>
        </p:nvSpPr>
        <p:spPr bwMode="auto">
          <a:xfrm>
            <a:off x="3059113" y="2565400"/>
            <a:ext cx="3097212" cy="391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- погрешность средства измерений, выраженная отношением абсолютной погрешности средства измерений к результату измерений или к действительному значению измеренной физической величины.</a:t>
            </a:r>
          </a:p>
          <a:p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Относительная погрешность средства измерений вычисляется по формуле:</a:t>
            </a:r>
          </a:p>
          <a:p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					</a:t>
            </a:r>
          </a:p>
          <a:p>
            <a:pPr>
              <a:spcBef>
                <a:spcPct val="10000"/>
              </a:spcBef>
            </a:pP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где </a:t>
            </a:r>
            <a:r>
              <a:rPr lang="el-GR" sz="1000">
                <a:solidFill>
                  <a:srgbClr val="000000"/>
                </a:solidFill>
                <a:latin typeface="Book Antiqua" pitchFamily="18" charset="0"/>
              </a:rPr>
              <a:t>Δ</a:t>
            </a: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- пределы допускаемой абсолютной погрешности; </a:t>
            </a:r>
          </a:p>
          <a:p>
            <a:r>
              <a:rPr lang="en-US" sz="1000" i="1">
                <a:solidFill>
                  <a:srgbClr val="000000"/>
                </a:solidFill>
                <a:latin typeface="Book Antiqua" pitchFamily="18" charset="0"/>
              </a:rPr>
              <a:t>x</a:t>
            </a:r>
            <a:r>
              <a:rPr lang="en-US" sz="100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- значение измеряемой величины на входе (выходе) средств измерений.</a:t>
            </a:r>
          </a:p>
          <a:p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Пределы допускаемой относительной основной погрешности устанавливают:</a:t>
            </a:r>
          </a:p>
          <a:p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если</a:t>
            </a:r>
            <a:r>
              <a:rPr lang="en-US" sz="100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                  , то в виде:                  ,				</a:t>
            </a:r>
          </a:p>
          <a:p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если</a:t>
            </a:r>
            <a:r>
              <a:rPr lang="en-US" sz="100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                         , то в виде</a:t>
            </a:r>
          </a:p>
          <a:p>
            <a:endParaRPr lang="ru-RU" sz="1000">
              <a:solidFill>
                <a:srgbClr val="000000"/>
              </a:solidFill>
              <a:latin typeface="Book Antiqua" pitchFamily="18" charset="0"/>
            </a:endParaRPr>
          </a:p>
          <a:p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где</a:t>
            </a:r>
            <a:r>
              <a:rPr lang="ru-RU" sz="1000" i="1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en-US" sz="1000" i="1">
                <a:solidFill>
                  <a:srgbClr val="000000"/>
                </a:solidFill>
                <a:latin typeface="Book Antiqua" pitchFamily="18" charset="0"/>
              </a:rPr>
              <a:t>x</a:t>
            </a:r>
            <a:r>
              <a:rPr lang="en-US" sz="1000" baseline="-25000">
                <a:solidFill>
                  <a:srgbClr val="000000"/>
                </a:solidFill>
                <a:latin typeface="Book Antiqua" pitchFamily="18" charset="0"/>
              </a:rPr>
              <a:t>k</a:t>
            </a: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 - больший (по модулю) из пределов измерений;</a:t>
            </a:r>
            <a:r>
              <a:rPr lang="en-US" sz="100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en-US" sz="1000" i="1">
                <a:solidFill>
                  <a:srgbClr val="000000"/>
                </a:solidFill>
                <a:latin typeface="Book Antiqua" pitchFamily="18" charset="0"/>
              </a:rPr>
              <a:t>c, d</a:t>
            </a:r>
            <a:r>
              <a:rPr lang="en-US" sz="100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1000">
                <a:solidFill>
                  <a:srgbClr val="000000"/>
                </a:solidFill>
                <a:latin typeface="Book Antiqua" pitchFamily="18" charset="0"/>
              </a:rPr>
              <a:t>- положительные числа,</a:t>
            </a:r>
            <a:r>
              <a:rPr lang="en-US" sz="1000">
                <a:solidFill>
                  <a:srgbClr val="000000"/>
                </a:solidFill>
                <a:latin typeface="Book Antiqua" pitchFamily="18" charset="0"/>
              </a:rPr>
              <a:t> </a:t>
            </a:r>
          </a:p>
          <a:p>
            <a:endParaRPr lang="en-US" sz="1000">
              <a:solidFill>
                <a:srgbClr val="000000"/>
              </a:solidFill>
              <a:latin typeface="Book Antiqua" pitchFamily="18" charset="0"/>
            </a:endParaRPr>
          </a:p>
          <a:p>
            <a:endParaRPr lang="en-US" sz="1000">
              <a:solidFill>
                <a:srgbClr val="000000"/>
              </a:solidFill>
              <a:latin typeface="Book Antiqua" pitchFamily="18" charset="0"/>
            </a:endParaRPr>
          </a:p>
          <a:p>
            <a:endParaRPr lang="en-US" sz="1000">
              <a:solidFill>
                <a:srgbClr val="000000"/>
              </a:solidFill>
              <a:latin typeface="Book Antiqua" pitchFamily="18" charset="0"/>
            </a:endParaRPr>
          </a:p>
          <a:p>
            <a:endParaRPr lang="ru-RU" sz="1000">
              <a:solidFill>
                <a:srgbClr val="000000"/>
              </a:solidFill>
              <a:latin typeface="Book Antiqua" pitchFamily="18" charset="0"/>
            </a:endParaRPr>
          </a:p>
        </p:txBody>
      </p:sp>
      <p:graphicFrame>
        <p:nvGraphicFramePr>
          <p:cNvPr id="8223" name="Object 58"/>
          <p:cNvGraphicFramePr>
            <a:graphicFrameLocks noChangeAspect="1"/>
          </p:cNvGraphicFramePr>
          <p:nvPr/>
        </p:nvGraphicFramePr>
        <p:xfrm>
          <a:off x="3851275" y="3644900"/>
          <a:ext cx="901700" cy="431800"/>
        </p:xfrm>
        <a:graphic>
          <a:graphicData uri="http://schemas.openxmlformats.org/presentationml/2006/ole">
            <p:oleObj spid="_x0000_s115733" name="Формула" r:id="rId8" imgW="901309" imgH="431613" progId="Equation.3">
              <p:embed/>
            </p:oleObj>
          </a:graphicData>
        </a:graphic>
      </p:graphicFrame>
      <p:graphicFrame>
        <p:nvGraphicFramePr>
          <p:cNvPr id="8224" name="Object 59"/>
          <p:cNvGraphicFramePr>
            <a:graphicFrameLocks noChangeAspect="1"/>
          </p:cNvGraphicFramePr>
          <p:nvPr/>
        </p:nvGraphicFramePr>
        <p:xfrm>
          <a:off x="468313" y="4652963"/>
          <a:ext cx="533400" cy="177800"/>
        </p:xfrm>
        <a:graphic>
          <a:graphicData uri="http://schemas.openxmlformats.org/presentationml/2006/ole">
            <p:oleObj spid="_x0000_s115734" name="Формула" r:id="rId9" imgW="532937" imgH="177646" progId="Equation.3">
              <p:embed/>
            </p:oleObj>
          </a:graphicData>
        </a:graphic>
      </p:graphicFrame>
      <p:sp>
        <p:nvSpPr>
          <p:cNvPr id="8225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8226" name="Object 60"/>
          <p:cNvGraphicFramePr>
            <a:graphicFrameLocks noChangeAspect="1"/>
          </p:cNvGraphicFramePr>
          <p:nvPr/>
        </p:nvGraphicFramePr>
        <p:xfrm>
          <a:off x="3419475" y="4903788"/>
          <a:ext cx="511175" cy="161925"/>
        </p:xfrm>
        <a:graphic>
          <a:graphicData uri="http://schemas.openxmlformats.org/presentationml/2006/ole">
            <p:oleObj spid="_x0000_s115735" r:id="rId10" imgW="596900" imgH="190500" progId="">
              <p:embed/>
            </p:oleObj>
          </a:graphicData>
        </a:graphic>
      </p:graphicFrame>
      <p:sp>
        <p:nvSpPr>
          <p:cNvPr id="8227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8228" name="Object 62"/>
          <p:cNvGraphicFramePr>
            <a:graphicFrameLocks noChangeAspect="1"/>
          </p:cNvGraphicFramePr>
          <p:nvPr/>
        </p:nvGraphicFramePr>
        <p:xfrm>
          <a:off x="4787900" y="4903788"/>
          <a:ext cx="428625" cy="193675"/>
        </p:xfrm>
        <a:graphic>
          <a:graphicData uri="http://schemas.openxmlformats.org/presentationml/2006/ole">
            <p:oleObj spid="_x0000_s115736" r:id="rId11" imgW="508000" imgH="228600" progId="">
              <p:embed/>
            </p:oleObj>
          </a:graphicData>
        </a:graphic>
      </p:graphicFrame>
      <p:sp>
        <p:nvSpPr>
          <p:cNvPr id="8229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8230" name="Object 64"/>
          <p:cNvGraphicFramePr>
            <a:graphicFrameLocks noChangeAspect="1"/>
          </p:cNvGraphicFramePr>
          <p:nvPr/>
        </p:nvGraphicFramePr>
        <p:xfrm>
          <a:off x="4859338" y="5013325"/>
          <a:ext cx="1216025" cy="536575"/>
        </p:xfrm>
        <a:graphic>
          <a:graphicData uri="http://schemas.openxmlformats.org/presentationml/2006/ole">
            <p:oleObj spid="_x0000_s115737" r:id="rId12" imgW="1447172" imgH="634725" progId="">
              <p:embed/>
            </p:oleObj>
          </a:graphicData>
        </a:graphic>
      </p:graphicFrame>
      <p:graphicFrame>
        <p:nvGraphicFramePr>
          <p:cNvPr id="8231" name="Object 66"/>
          <p:cNvGraphicFramePr>
            <a:graphicFrameLocks noChangeAspect="1"/>
          </p:cNvGraphicFramePr>
          <p:nvPr/>
        </p:nvGraphicFramePr>
        <p:xfrm>
          <a:off x="3419475" y="5192713"/>
          <a:ext cx="719138" cy="206375"/>
        </p:xfrm>
        <a:graphic>
          <a:graphicData uri="http://schemas.openxmlformats.org/presentationml/2006/ole">
            <p:oleObj spid="_x0000_s115738" r:id="rId13" imgW="965200" imgH="279400" progId="">
              <p:embed/>
            </p:oleObj>
          </a:graphicData>
        </a:graphic>
      </p:graphicFrame>
      <p:sp>
        <p:nvSpPr>
          <p:cNvPr id="8232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8233" name="Object 67"/>
          <p:cNvGraphicFramePr>
            <a:graphicFrameLocks noChangeAspect="1"/>
          </p:cNvGraphicFramePr>
          <p:nvPr/>
        </p:nvGraphicFramePr>
        <p:xfrm>
          <a:off x="3348038" y="5949950"/>
          <a:ext cx="565150" cy="182563"/>
        </p:xfrm>
        <a:graphic>
          <a:graphicData uri="http://schemas.openxmlformats.org/presentationml/2006/ole">
            <p:oleObj spid="_x0000_s115739" r:id="rId14" imgW="672808" imgH="215806" progId="">
              <p:embed/>
            </p:oleObj>
          </a:graphicData>
        </a:graphic>
      </p:graphicFrame>
      <p:sp>
        <p:nvSpPr>
          <p:cNvPr id="8234" name="Rectangle 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8235" name="Object 69"/>
          <p:cNvGraphicFramePr>
            <a:graphicFrameLocks noChangeAspect="1"/>
          </p:cNvGraphicFramePr>
          <p:nvPr/>
        </p:nvGraphicFramePr>
        <p:xfrm>
          <a:off x="4140200" y="5876925"/>
          <a:ext cx="457200" cy="358775"/>
        </p:xfrm>
        <a:graphic>
          <a:graphicData uri="http://schemas.openxmlformats.org/presentationml/2006/ole">
            <p:oleObj spid="_x0000_s115740" r:id="rId15" imgW="545863" imgH="482391" progId="">
              <p:embed/>
            </p:oleObj>
          </a:graphicData>
        </a:graphic>
      </p:graphicFrame>
      <p:sp>
        <p:nvSpPr>
          <p:cNvPr id="8236" name="Text Box 71"/>
          <p:cNvSpPr txBox="1">
            <a:spLocks noChangeArrowheads="1"/>
          </p:cNvSpPr>
          <p:nvPr/>
        </p:nvSpPr>
        <p:spPr bwMode="auto">
          <a:xfrm>
            <a:off x="539750" y="6308725"/>
            <a:ext cx="7848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>
                <a:solidFill>
                  <a:srgbClr val="000000"/>
                </a:solidFill>
                <a:latin typeface="ZDingbats" pitchFamily="2" charset="0"/>
                <a:sym typeface="Wingdings 2" pitchFamily="18" charset="2"/>
              </a:rPr>
              <a:t>Z</a:t>
            </a:r>
            <a:r>
              <a:rPr lang="ru-RU" sz="1400">
                <a:solidFill>
                  <a:srgbClr val="000000"/>
                </a:solidFill>
                <a:latin typeface="Book Antiqua" pitchFamily="18" charset="0"/>
                <a:sym typeface="Wingdings 2" pitchFamily="18" charset="2"/>
              </a:rPr>
              <a:t> </a:t>
            </a: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В повседневной производственной практике широко пользуются обобщенной характеристикой – </a:t>
            </a:r>
            <a:r>
              <a:rPr lang="ru-RU" sz="1400" b="1" i="1">
                <a:solidFill>
                  <a:srgbClr val="348AD8"/>
                </a:solidFill>
                <a:latin typeface="Book Antiqua" pitchFamily="18" charset="0"/>
              </a:rPr>
              <a:t>классом точности</a:t>
            </a:r>
            <a:r>
              <a:rPr lang="ru-RU" sz="1400" b="1">
                <a:solidFill>
                  <a:srgbClr val="348AD8"/>
                </a:solidFill>
                <a:latin typeface="Book Antiqua" pitchFamily="18" charset="0"/>
              </a:rPr>
              <a:t>.</a:t>
            </a:r>
            <a:r>
              <a:rPr lang="ru-RU" sz="1400">
                <a:solidFill>
                  <a:srgbClr val="348AD8"/>
                </a:solidFill>
                <a:latin typeface="Book Antiqu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4"/>
          <p:cNvSpPr txBox="1">
            <a:spLocks noChangeArrowheads="1"/>
          </p:cNvSpPr>
          <p:nvPr/>
        </p:nvSpPr>
        <p:spPr bwMode="auto">
          <a:xfrm>
            <a:off x="250825" y="692150"/>
            <a:ext cx="8642350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Взаимодействие СИ с объектом при измерении основано на физических явлениях, совокупность которых составляет </a:t>
            </a:r>
            <a:r>
              <a:rPr lang="ru-RU" sz="1400" b="1" i="1">
                <a:solidFill>
                  <a:srgbClr val="348AD8"/>
                </a:solidFill>
                <a:latin typeface="Book Antiqua" pitchFamily="18" charset="0"/>
              </a:rPr>
              <a:t>принцип измерений</a:t>
            </a: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, а совокупность приемов использования принципов и СИ называется </a:t>
            </a:r>
            <a:r>
              <a:rPr lang="ru-RU" sz="1400" b="1" i="1">
                <a:solidFill>
                  <a:srgbClr val="348AD8"/>
                </a:solidFill>
                <a:latin typeface="Book Antiqua" pitchFamily="18" charset="0"/>
              </a:rPr>
              <a:t>методом измерений</a:t>
            </a:r>
            <a:r>
              <a:rPr lang="ru-RU" sz="1400" b="1">
                <a:solidFill>
                  <a:srgbClr val="348AD8"/>
                </a:solidFill>
                <a:latin typeface="Book Antiqua" pitchFamily="18" charset="0"/>
              </a:rPr>
              <a:t>.</a:t>
            </a:r>
            <a:endParaRPr lang="ru-RU" sz="1400" b="1" i="1">
              <a:solidFill>
                <a:srgbClr val="348AD8"/>
              </a:solidFill>
              <a:latin typeface="Book Antiqua" pitchFamily="18" charset="0"/>
            </a:endParaRPr>
          </a:p>
          <a:p>
            <a:pPr algn="just"/>
            <a:r>
              <a:rPr lang="ru-RU" sz="1400" b="1" i="1">
                <a:solidFill>
                  <a:srgbClr val="348AD8"/>
                </a:solidFill>
                <a:latin typeface="Book Antiqua" pitchFamily="18" charset="0"/>
              </a:rPr>
              <a:t>Принцип измерений</a:t>
            </a: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 – физическое явление или эффект, положенные в основу измерений. </a:t>
            </a:r>
          </a:p>
          <a:p>
            <a:pPr algn="just"/>
            <a:r>
              <a:rPr lang="ru-RU" sz="1400" b="1" i="1">
                <a:solidFill>
                  <a:srgbClr val="348AD8"/>
                </a:solidFill>
                <a:latin typeface="Book Antiqua" pitchFamily="18" charset="0"/>
              </a:rPr>
              <a:t>Метод измерений</a:t>
            </a:r>
            <a:r>
              <a:rPr lang="ru-RU" sz="1400" i="1">
                <a:solidFill>
                  <a:srgbClr val="000000"/>
                </a:solidFill>
                <a:latin typeface="Book Antiqua" pitchFamily="18" charset="0"/>
              </a:rPr>
              <a:t> – </a:t>
            </a: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это прием или совокупность приемов сравнения измеряемой физической величины с её единицей в соответствии с реализованным принципом измерений. </a:t>
            </a:r>
          </a:p>
          <a:p>
            <a:pPr algn="just"/>
            <a:r>
              <a:rPr lang="ru-RU" sz="1200">
                <a:solidFill>
                  <a:srgbClr val="000000"/>
                </a:solidFill>
                <a:latin typeface="Book Antiqua" pitchFamily="18" charset="0"/>
              </a:rPr>
              <a:t>Метод измерений обычно обусловлен устройством средств измерений и определяет способы решения измерительной задачи по принятой методике выполнения измерений (МВИ). Под методикой понимают технологию выполнения измерений (совокупность операций) с целью наилучшей реализации метода.</a:t>
            </a:r>
          </a:p>
        </p:txBody>
      </p:sp>
      <p:sp>
        <p:nvSpPr>
          <p:cNvPr id="106499" name="Rectangle 5"/>
          <p:cNvSpPr>
            <a:spLocks noChangeArrowheads="1"/>
          </p:cNvSpPr>
          <p:nvPr/>
        </p:nvSpPr>
        <p:spPr bwMode="auto">
          <a:xfrm>
            <a:off x="1692275" y="260350"/>
            <a:ext cx="5832475" cy="366713"/>
          </a:xfrm>
          <a:prstGeom prst="rect">
            <a:avLst/>
          </a:prstGeom>
          <a:solidFill>
            <a:srgbClr val="C6D9F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00"/>
                </a:solidFill>
              </a:rPr>
              <a:t>Методы измерений</a:t>
            </a:r>
          </a:p>
        </p:txBody>
      </p:sp>
      <p:sp>
        <p:nvSpPr>
          <p:cNvPr id="106500" name="Rectangle 7"/>
          <p:cNvSpPr>
            <a:spLocks noChangeArrowheads="1"/>
          </p:cNvSpPr>
          <p:nvPr/>
        </p:nvSpPr>
        <p:spPr bwMode="auto">
          <a:xfrm>
            <a:off x="2417763" y="2773363"/>
            <a:ext cx="4697412" cy="360362"/>
          </a:xfrm>
          <a:prstGeom prst="rect">
            <a:avLst/>
          </a:prstGeom>
          <a:solidFill>
            <a:srgbClr val="C6D9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Методы измерений</a:t>
            </a:r>
          </a:p>
        </p:txBody>
      </p:sp>
      <p:sp>
        <p:nvSpPr>
          <p:cNvPr id="106501" name="Rectangle 8"/>
          <p:cNvSpPr>
            <a:spLocks noChangeArrowheads="1"/>
          </p:cNvSpPr>
          <p:nvPr/>
        </p:nvSpPr>
        <p:spPr bwMode="auto">
          <a:xfrm>
            <a:off x="1476375" y="3573463"/>
            <a:ext cx="2730500" cy="2873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>
                <a:solidFill>
                  <a:srgbClr val="000000"/>
                </a:solidFill>
                <a:latin typeface="Book Antiqua" pitchFamily="18" charset="0"/>
              </a:rPr>
              <a:t>метод непосредственной оценки</a:t>
            </a:r>
            <a:endParaRPr lang="ru-RU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106502" name="Rectangle 9"/>
          <p:cNvSpPr>
            <a:spLocks noChangeArrowheads="1"/>
          </p:cNvSpPr>
          <p:nvPr/>
        </p:nvSpPr>
        <p:spPr bwMode="auto">
          <a:xfrm>
            <a:off x="5281613" y="3573463"/>
            <a:ext cx="3106737" cy="2873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ru-RU" sz="1200">
                <a:solidFill>
                  <a:srgbClr val="000000"/>
                </a:solidFill>
                <a:latin typeface="Book Antiqua" pitchFamily="18" charset="0"/>
              </a:rPr>
              <a:t>метод сравнения с мерой</a:t>
            </a:r>
            <a:endParaRPr lang="ru-RU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106503" name="Rectangle 10"/>
          <p:cNvSpPr>
            <a:spLocks noChangeArrowheads="1"/>
          </p:cNvSpPr>
          <p:nvPr/>
        </p:nvSpPr>
        <p:spPr bwMode="auto">
          <a:xfrm>
            <a:off x="4356100" y="4437063"/>
            <a:ext cx="1727200" cy="2873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ru-RU" sz="1200">
                <a:solidFill>
                  <a:srgbClr val="000000"/>
                </a:solidFill>
                <a:latin typeface="Book Antiqua" pitchFamily="18" charset="0"/>
              </a:rPr>
              <a:t>дифференциальный</a:t>
            </a:r>
            <a:endParaRPr lang="ru-RU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106504" name="Rectangle 11"/>
          <p:cNvSpPr>
            <a:spLocks noChangeArrowheads="1"/>
          </p:cNvSpPr>
          <p:nvPr/>
        </p:nvSpPr>
        <p:spPr bwMode="auto">
          <a:xfrm>
            <a:off x="3059113" y="4437063"/>
            <a:ext cx="1166812" cy="2873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200">
                <a:solidFill>
                  <a:srgbClr val="000000"/>
                </a:solidFill>
                <a:latin typeface="Book Antiqua" pitchFamily="18" charset="0"/>
              </a:rPr>
              <a:t>нулевой</a:t>
            </a:r>
          </a:p>
        </p:txBody>
      </p:sp>
      <p:sp>
        <p:nvSpPr>
          <p:cNvPr id="106505" name="Rectangle 12"/>
          <p:cNvSpPr>
            <a:spLocks noChangeArrowheads="1"/>
          </p:cNvSpPr>
          <p:nvPr/>
        </p:nvSpPr>
        <p:spPr bwMode="auto">
          <a:xfrm>
            <a:off x="7667625" y="4437063"/>
            <a:ext cx="1220788" cy="2873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ru-RU" sz="1200">
                <a:solidFill>
                  <a:srgbClr val="000000"/>
                </a:solidFill>
                <a:latin typeface="Book Antiqua" pitchFamily="18" charset="0"/>
              </a:rPr>
              <a:t>совпадений</a:t>
            </a:r>
            <a:endParaRPr lang="ru-RU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106506" name="Rectangle 13"/>
          <p:cNvSpPr>
            <a:spLocks noChangeArrowheads="1"/>
          </p:cNvSpPr>
          <p:nvPr/>
        </p:nvSpPr>
        <p:spPr bwMode="auto">
          <a:xfrm>
            <a:off x="6300788" y="4437063"/>
            <a:ext cx="1152525" cy="2873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200">
                <a:solidFill>
                  <a:srgbClr val="000000"/>
                </a:solidFill>
                <a:latin typeface="Book Antiqua" pitchFamily="18" charset="0"/>
              </a:rPr>
              <a:t>замещения</a:t>
            </a:r>
            <a:endParaRPr lang="ru-RU">
              <a:solidFill>
                <a:srgbClr val="000000"/>
              </a:solidFill>
              <a:latin typeface="Book Antiqua" pitchFamily="18" charset="0"/>
            </a:endParaRPr>
          </a:p>
        </p:txBody>
      </p:sp>
      <p:cxnSp>
        <p:nvCxnSpPr>
          <p:cNvPr id="106507" name="AutoShape 14"/>
          <p:cNvCxnSpPr>
            <a:cxnSpLocks noChangeShapeType="1"/>
            <a:stCxn id="106500" idx="2"/>
            <a:endCxn id="106501" idx="0"/>
          </p:cNvCxnSpPr>
          <p:nvPr/>
        </p:nvCxnSpPr>
        <p:spPr bwMode="auto">
          <a:xfrm rot="5400000">
            <a:off x="3584575" y="2390775"/>
            <a:ext cx="439738" cy="1925638"/>
          </a:xfrm>
          <a:prstGeom prst="bentConnector3">
            <a:avLst>
              <a:gd name="adj1" fmla="val 49819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106508" name="Line 17"/>
          <p:cNvSpPr>
            <a:spLocks noChangeShapeType="1"/>
          </p:cNvSpPr>
          <p:nvPr/>
        </p:nvSpPr>
        <p:spPr bwMode="auto">
          <a:xfrm>
            <a:off x="4794250" y="3349625"/>
            <a:ext cx="15192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6509" name="Line 18"/>
          <p:cNvSpPr>
            <a:spLocks noChangeShapeType="1"/>
          </p:cNvSpPr>
          <p:nvPr/>
        </p:nvSpPr>
        <p:spPr bwMode="auto">
          <a:xfrm>
            <a:off x="6313488" y="3367088"/>
            <a:ext cx="0" cy="1952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6510" name="Line 19"/>
          <p:cNvSpPr>
            <a:spLocks noChangeShapeType="1"/>
          </p:cNvSpPr>
          <p:nvPr/>
        </p:nvSpPr>
        <p:spPr bwMode="auto">
          <a:xfrm flipH="1">
            <a:off x="3708400" y="4149725"/>
            <a:ext cx="9525" cy="287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6511" name="Line 20"/>
          <p:cNvSpPr>
            <a:spLocks noChangeShapeType="1"/>
          </p:cNvSpPr>
          <p:nvPr/>
        </p:nvSpPr>
        <p:spPr bwMode="auto">
          <a:xfrm>
            <a:off x="5292725" y="4149725"/>
            <a:ext cx="0" cy="287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6512" name="Line 24"/>
          <p:cNvSpPr>
            <a:spLocks noChangeShapeType="1"/>
          </p:cNvSpPr>
          <p:nvPr/>
        </p:nvSpPr>
        <p:spPr bwMode="auto">
          <a:xfrm>
            <a:off x="3708400" y="4149725"/>
            <a:ext cx="4535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6513" name="Line 25"/>
          <p:cNvSpPr>
            <a:spLocks noChangeShapeType="1"/>
          </p:cNvSpPr>
          <p:nvPr/>
        </p:nvSpPr>
        <p:spPr bwMode="auto">
          <a:xfrm>
            <a:off x="6300788" y="38608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6514" name="Line 26"/>
          <p:cNvSpPr>
            <a:spLocks noChangeShapeType="1"/>
          </p:cNvSpPr>
          <p:nvPr/>
        </p:nvSpPr>
        <p:spPr bwMode="auto">
          <a:xfrm>
            <a:off x="6877050" y="4149725"/>
            <a:ext cx="0" cy="287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6515" name="Line 27"/>
          <p:cNvSpPr>
            <a:spLocks noChangeShapeType="1"/>
          </p:cNvSpPr>
          <p:nvPr/>
        </p:nvSpPr>
        <p:spPr bwMode="auto">
          <a:xfrm>
            <a:off x="8243888" y="4149725"/>
            <a:ext cx="0" cy="287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6516" name="Text Box 28"/>
          <p:cNvSpPr txBox="1">
            <a:spLocks noChangeArrowheads="1"/>
          </p:cNvSpPr>
          <p:nvPr/>
        </p:nvSpPr>
        <p:spPr bwMode="auto">
          <a:xfrm>
            <a:off x="107950" y="4868863"/>
            <a:ext cx="8856663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400" b="1">
                <a:solidFill>
                  <a:srgbClr val="348AD8"/>
                </a:solidFill>
                <a:latin typeface="Book Antiqua" pitchFamily="18" charset="0"/>
              </a:rPr>
              <a:t>Метод непосредственной оценки</a:t>
            </a:r>
            <a:r>
              <a:rPr lang="ru-RU" sz="1400" b="1">
                <a:solidFill>
                  <a:srgbClr val="000000"/>
                </a:solidFill>
                <a:latin typeface="Book Antiqua" pitchFamily="18" charset="0"/>
              </a:rPr>
              <a:t> -</a:t>
            </a: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 это такой метод измерений, при котором значение величины определяют непосредственно по отсчетному устройству измерительного прибора прямого действия. </a:t>
            </a:r>
          </a:p>
          <a:p>
            <a:pPr algn="just"/>
            <a:endParaRPr lang="ru-RU" sz="1400" b="1">
              <a:solidFill>
                <a:srgbClr val="348AD8"/>
              </a:solidFill>
              <a:latin typeface="Book Antiqua" pitchFamily="18" charset="0"/>
            </a:endParaRPr>
          </a:p>
          <a:p>
            <a:pPr algn="just"/>
            <a:r>
              <a:rPr lang="ru-RU" sz="1400" b="1">
                <a:solidFill>
                  <a:srgbClr val="348AD8"/>
                </a:solidFill>
                <a:latin typeface="Book Antiqua" pitchFamily="18" charset="0"/>
              </a:rPr>
              <a:t>Метод сравнения с мерой</a:t>
            </a:r>
            <a:r>
              <a:rPr lang="ru-RU" sz="1400" b="1">
                <a:solidFill>
                  <a:srgbClr val="000000"/>
                </a:solidFill>
                <a:latin typeface="Book Antiqua" pitchFamily="18" charset="0"/>
              </a:rPr>
              <a:t> -</a:t>
            </a: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 это такой метод, при котором измеряемую величину сравнивают с величиной, воспроизводимой мерой. Метод сравнения с мерой имеет разновидности, которые часто рассматриваются как самостоятельные методы измерений: </a:t>
            </a:r>
            <a:r>
              <a:rPr lang="ru-RU" sz="1400" b="1" i="1">
                <a:solidFill>
                  <a:srgbClr val="348AD8"/>
                </a:solidFill>
                <a:latin typeface="Book Antiqua" pitchFamily="18" charset="0"/>
              </a:rPr>
              <a:t>нулевой</a:t>
            </a: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, </a:t>
            </a:r>
            <a:r>
              <a:rPr lang="ru-RU" sz="1400" b="1" i="1">
                <a:solidFill>
                  <a:srgbClr val="348AD8"/>
                </a:solidFill>
                <a:latin typeface="Book Antiqua" pitchFamily="18" charset="0"/>
              </a:rPr>
              <a:t>дифференциальный</a:t>
            </a: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, </a:t>
            </a:r>
            <a:r>
              <a:rPr lang="ru-RU" sz="1400" b="1" i="1">
                <a:solidFill>
                  <a:srgbClr val="348AD8"/>
                </a:solidFill>
                <a:latin typeface="Book Antiqua" pitchFamily="18" charset="0"/>
              </a:rPr>
              <a:t>метод замещения</a:t>
            </a: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 и </a:t>
            </a:r>
            <a:r>
              <a:rPr lang="ru-RU" sz="1400" b="1" i="1">
                <a:solidFill>
                  <a:srgbClr val="348AD8"/>
                </a:solidFill>
                <a:latin typeface="Book Antiqua" pitchFamily="18" charset="0"/>
              </a:rPr>
              <a:t>метод совпадений</a:t>
            </a: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ОСНОВНЫЕ ПОНЯТИЯ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Предмет метрологии</a:t>
            </a:r>
            <a:endParaRPr lang="ru-RU" sz="2800" dirty="0" smtClean="0"/>
          </a:p>
          <a:p>
            <a:r>
              <a:rPr lang="ru-RU" sz="2800" dirty="0" smtClean="0"/>
              <a:t>Задачи метрологии</a:t>
            </a:r>
            <a:endParaRPr lang="ru-RU" sz="2800" dirty="0" smtClean="0"/>
          </a:p>
          <a:p>
            <a:r>
              <a:rPr lang="ru-RU" sz="2800" dirty="0" smtClean="0"/>
              <a:t>Точность измерений</a:t>
            </a:r>
            <a:endParaRPr lang="ru-RU" sz="2800" dirty="0" smtClean="0"/>
          </a:p>
          <a:p>
            <a:r>
              <a:rPr lang="ru-RU" sz="2800" dirty="0" smtClean="0"/>
              <a:t>Погрешность измерений</a:t>
            </a:r>
            <a:endParaRPr lang="ru-RU" sz="2800" dirty="0" smtClean="0"/>
          </a:p>
          <a:p>
            <a:r>
              <a:rPr lang="ru-RU" sz="2800" dirty="0" smtClean="0"/>
              <a:t>Метрологическое обеспечение</a:t>
            </a:r>
            <a:endParaRPr lang="ru-RU" sz="2800" dirty="0" smtClean="0"/>
          </a:p>
          <a:p>
            <a:r>
              <a:rPr lang="ru-RU" sz="2800" dirty="0" smtClean="0"/>
              <a:t>Физическая величина</a:t>
            </a:r>
            <a:endParaRPr lang="ru-RU" sz="2800" dirty="0" smtClean="0"/>
          </a:p>
          <a:p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C343F1-3032-41C8-979A-5577136490CC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F24710-C073-488F-B967-F44D0602350A}" type="slidenum">
              <a:rPr lang="ru-RU"/>
              <a:pPr>
                <a:defRPr/>
              </a:pPr>
              <a:t>20</a:t>
            </a:fld>
            <a:endParaRPr lang="ru-RU"/>
          </a:p>
        </p:txBody>
      </p:sp>
      <p:sp>
        <p:nvSpPr>
          <p:cNvPr id="109571" name="Text Box 4"/>
          <p:cNvSpPr txBox="1">
            <a:spLocks noChangeArrowheads="1"/>
          </p:cNvSpPr>
          <p:nvPr/>
        </p:nvSpPr>
        <p:spPr bwMode="auto">
          <a:xfrm>
            <a:off x="611188" y="476250"/>
            <a:ext cx="8064500" cy="396875"/>
          </a:xfrm>
          <a:prstGeom prst="rect">
            <a:avLst/>
          </a:prstGeom>
          <a:solidFill>
            <a:srgbClr val="C6D9F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000000"/>
                </a:solidFill>
                <a:latin typeface="Book Antiqua" pitchFamily="18" charset="0"/>
              </a:rPr>
              <a:t>ПОГРЕШНОСТИ ИЗМЕРЕНИЙ</a:t>
            </a:r>
          </a:p>
        </p:txBody>
      </p:sp>
      <p:sp>
        <p:nvSpPr>
          <p:cNvPr id="109572" name="Text Box 5"/>
          <p:cNvSpPr txBox="1">
            <a:spLocks noChangeArrowheads="1"/>
          </p:cNvSpPr>
          <p:nvPr/>
        </p:nvSpPr>
        <p:spPr bwMode="auto">
          <a:xfrm>
            <a:off x="468313" y="1268413"/>
            <a:ext cx="8135937" cy="436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b="1">
                <a:solidFill>
                  <a:srgbClr val="348AD8"/>
                </a:solidFill>
                <a:latin typeface="Book Antiqua" pitchFamily="18" charset="0"/>
              </a:rPr>
              <a:t>Результаты измерений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 представляют собой приближенные оценки значений величин, найденные путем измерения.</a:t>
            </a:r>
          </a:p>
          <a:p>
            <a:pPr algn="just">
              <a:spcBef>
                <a:spcPct val="50000"/>
              </a:spcBef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Обязательно существует погрешность измерения, причинами которой могут быть различные факторы.</a:t>
            </a:r>
            <a:r>
              <a:rPr lang="ru-RU" sz="1400" b="1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Они зависят от метода измерения, от технических средств, с помощью которых проводятся измерения, и от восприятия наблюдателя, осуществляющего измерения. </a:t>
            </a:r>
          </a:p>
          <a:p>
            <a:pPr algn="just">
              <a:spcBef>
                <a:spcPct val="50000"/>
              </a:spcBef>
            </a:pPr>
            <a:r>
              <a:rPr lang="ru-RU" b="1">
                <a:solidFill>
                  <a:srgbClr val="348AD8"/>
                </a:solidFill>
                <a:latin typeface="Book Antiqua" pitchFamily="18" charset="0"/>
              </a:rPr>
              <a:t>Погрешность измерения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 - отклонение результата измерения </a:t>
            </a:r>
            <a:r>
              <a:rPr lang="en-US">
                <a:solidFill>
                  <a:srgbClr val="000000"/>
                </a:solidFill>
                <a:latin typeface="Book Antiqua" pitchFamily="18" charset="0"/>
              </a:rPr>
              <a:t>x</a:t>
            </a:r>
            <a:r>
              <a:rPr lang="ru-RU" b="1" baseline="-25000">
                <a:solidFill>
                  <a:srgbClr val="000000"/>
                </a:solidFill>
                <a:latin typeface="Book Antiqua" pitchFamily="18" charset="0"/>
              </a:rPr>
              <a:t>изм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 от истинного или действительного значения  (</a:t>
            </a:r>
            <a:r>
              <a:rPr lang="en-US">
                <a:solidFill>
                  <a:srgbClr val="000000"/>
                </a:solidFill>
                <a:latin typeface="Book Antiqua" pitchFamily="18" charset="0"/>
              </a:rPr>
              <a:t>x</a:t>
            </a:r>
            <a:r>
              <a:rPr lang="ru-RU" b="1" baseline="-25000">
                <a:solidFill>
                  <a:srgbClr val="000000"/>
                </a:solidFill>
                <a:latin typeface="Book Antiqua" pitchFamily="18" charset="0"/>
              </a:rPr>
              <a:t>и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 или </a:t>
            </a:r>
            <a:r>
              <a:rPr lang="en-US">
                <a:solidFill>
                  <a:srgbClr val="000000"/>
                </a:solidFill>
                <a:latin typeface="Book Antiqua" pitchFamily="18" charset="0"/>
              </a:rPr>
              <a:t>x</a:t>
            </a:r>
            <a:r>
              <a:rPr lang="ru-RU" b="1" baseline="-25000">
                <a:solidFill>
                  <a:srgbClr val="000000"/>
                </a:solidFill>
                <a:latin typeface="Book Antiqua" pitchFamily="18" charset="0"/>
              </a:rPr>
              <a:t>д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) измеряемой величины: 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el-GR">
                <a:solidFill>
                  <a:srgbClr val="000000"/>
                </a:solidFill>
                <a:latin typeface="Book Antiqua" pitchFamily="18" charset="0"/>
              </a:rPr>
              <a:t>Δ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= </a:t>
            </a:r>
            <a:r>
              <a:rPr lang="en-US">
                <a:solidFill>
                  <a:srgbClr val="000000"/>
                </a:solidFill>
                <a:latin typeface="Book Antiqua" pitchFamily="18" charset="0"/>
              </a:rPr>
              <a:t>x</a:t>
            </a:r>
            <a:r>
              <a:rPr lang="ru-RU" b="1" baseline="-25000">
                <a:solidFill>
                  <a:srgbClr val="000000"/>
                </a:solidFill>
                <a:latin typeface="Book Antiqua" pitchFamily="18" charset="0"/>
              </a:rPr>
              <a:t>изм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 – </a:t>
            </a:r>
            <a:r>
              <a:rPr lang="en-US">
                <a:solidFill>
                  <a:srgbClr val="000000"/>
                </a:solidFill>
                <a:latin typeface="Book Antiqua" pitchFamily="18" charset="0"/>
              </a:rPr>
              <a:t>x</a:t>
            </a:r>
            <a:r>
              <a:rPr lang="ru-RU" b="1" baseline="-25000">
                <a:solidFill>
                  <a:srgbClr val="000000"/>
                </a:solidFill>
                <a:latin typeface="Book Antiqua" pitchFamily="18" charset="0"/>
              </a:rPr>
              <a:t>и</a:t>
            </a:r>
            <a:r>
              <a:rPr lang="ru-RU" baseline="-25000">
                <a:solidFill>
                  <a:srgbClr val="000000"/>
                </a:solidFill>
                <a:latin typeface="Book Antiqua" pitchFamily="18" charset="0"/>
              </a:rPr>
              <a:t> </a:t>
            </a:r>
          </a:p>
          <a:p>
            <a:pPr algn="ctr"/>
            <a:endParaRPr lang="ru-RU" baseline="-25000">
              <a:solidFill>
                <a:srgbClr val="000000"/>
              </a:solidFill>
              <a:latin typeface="Book Antiqua" pitchFamily="18" charset="0"/>
            </a:endParaRPr>
          </a:p>
          <a:p>
            <a:pPr algn="ctr"/>
            <a:endParaRPr lang="ru-RU" baseline="-25000">
              <a:solidFill>
                <a:srgbClr val="000000"/>
              </a:solidFill>
              <a:latin typeface="Book Antiqua" pitchFamily="18" charset="0"/>
            </a:endParaRPr>
          </a:p>
          <a:p>
            <a:pPr algn="just"/>
            <a:r>
              <a:rPr lang="ru-RU" b="1">
                <a:solidFill>
                  <a:srgbClr val="348AD8"/>
                </a:solidFill>
                <a:latin typeface="Book Antiqua" pitchFamily="18" charset="0"/>
              </a:rPr>
              <a:t>Погрешности измерения</a:t>
            </a:r>
            <a:r>
              <a:rPr lang="ru-RU" b="1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могут быть классифицированы по ряду признаков, в частности: 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а) по способу выражения; 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б) по характеру проявления;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424862" cy="1008063"/>
          </a:xfrm>
        </p:spPr>
        <p:txBody>
          <a:bodyPr/>
          <a:lstStyle/>
          <a:p>
            <a:pPr eaLnBrk="1" hangingPunct="1"/>
            <a:r>
              <a:rPr lang="ru-RU" sz="1800" b="1" smtClean="0">
                <a:solidFill>
                  <a:srgbClr val="348AD8"/>
                </a:solidFill>
                <a:latin typeface="Book Antiqua" pitchFamily="18" charset="0"/>
              </a:rPr>
              <a:t>ГОСУДАРСТВЕННАЯ СИСТЕМА ОБЕСПЕЧЕНИЯ ЕДИНСТВА ИЗМЕРЕНИЙ (ГСИ)</a:t>
            </a:r>
          </a:p>
        </p:txBody>
      </p:sp>
      <p:sp>
        <p:nvSpPr>
          <p:cNvPr id="116739" name="Text Box 3"/>
          <p:cNvSpPr txBox="1">
            <a:spLocks noChangeArrowheads="1"/>
          </p:cNvSpPr>
          <p:nvPr/>
        </p:nvSpPr>
        <p:spPr bwMode="auto">
          <a:xfrm>
            <a:off x="611188" y="1196975"/>
            <a:ext cx="7993062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</a:rPr>
              <a:t>- 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это система обеспечения единства измерений в стране, реализуемая, управляемая и контролируемая федеральным органом исполнительной власти по метрологии – Росстандарт</a:t>
            </a:r>
            <a:r>
              <a:rPr lang="ru-RU">
                <a:solidFill>
                  <a:srgbClr val="000000"/>
                </a:solidFill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ru-RU" b="1">
                <a:solidFill>
                  <a:srgbClr val="348AD8"/>
                </a:solidFill>
                <a:latin typeface="Book Antiqua" pitchFamily="18" charset="0"/>
              </a:rPr>
              <a:t>Единство измерений</a:t>
            </a:r>
            <a:r>
              <a:rPr lang="ru-RU" b="1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- это состояние измерений, при котором их результаты отражены в узаконенных единицах, погрешности известны с заданной вероятностью и не выходят за установленные пределы.</a:t>
            </a:r>
          </a:p>
        </p:txBody>
      </p:sp>
      <p:sp>
        <p:nvSpPr>
          <p:cNvPr id="116740" name="Rectangle 4"/>
          <p:cNvSpPr>
            <a:spLocks/>
          </p:cNvSpPr>
          <p:nvPr/>
        </p:nvSpPr>
        <p:spPr bwMode="auto">
          <a:xfrm>
            <a:off x="539750" y="3284538"/>
            <a:ext cx="8280400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Font typeface="Wingdings" pitchFamily="2" charset="2"/>
              <a:buNone/>
            </a:pPr>
            <a:r>
              <a:rPr lang="ru-RU" b="1">
                <a:solidFill>
                  <a:srgbClr val="348AD8"/>
                </a:solidFill>
                <a:latin typeface="Book Antiqua" pitchFamily="18" charset="0"/>
              </a:rPr>
              <a:t>Деятельность по обеспечению единства измерения (далее - ОЕИ)</a:t>
            </a:r>
            <a:br>
              <a:rPr lang="ru-RU" b="1">
                <a:solidFill>
                  <a:srgbClr val="348AD8"/>
                </a:solidFill>
                <a:latin typeface="Book Antiqua" pitchFamily="18" charset="0"/>
              </a:rPr>
            </a:b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/>
            </a:r>
            <a:br>
              <a:rPr lang="ru-RU">
                <a:solidFill>
                  <a:srgbClr val="000000"/>
                </a:solidFill>
                <a:latin typeface="Book Antiqua" pitchFamily="18" charset="0"/>
              </a:rPr>
            </a:b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направлена на охрану </a:t>
            </a:r>
            <a:br>
              <a:rPr lang="ru-RU">
                <a:solidFill>
                  <a:srgbClr val="000000"/>
                </a:solidFill>
                <a:latin typeface="Book Antiqua" pitchFamily="18" charset="0"/>
              </a:rPr>
            </a:b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/>
            </a:r>
            <a:br>
              <a:rPr lang="ru-RU">
                <a:solidFill>
                  <a:srgbClr val="000000"/>
                </a:solidFill>
                <a:latin typeface="Book Antiqua" pitchFamily="18" charset="0"/>
              </a:rPr>
            </a:b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 - прав и законных интересов граждан, </a:t>
            </a:r>
            <a:br>
              <a:rPr lang="ru-RU">
                <a:solidFill>
                  <a:srgbClr val="000000"/>
                </a:solidFill>
                <a:latin typeface="Book Antiqua" pitchFamily="18" charset="0"/>
              </a:rPr>
            </a:b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 - установленного правопорядка и </a:t>
            </a:r>
            <a:br>
              <a:rPr lang="ru-RU">
                <a:solidFill>
                  <a:srgbClr val="000000"/>
                </a:solidFill>
                <a:latin typeface="Book Antiqua" pitchFamily="18" charset="0"/>
              </a:rPr>
            </a:b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 - экономики </a:t>
            </a:r>
            <a:br>
              <a:rPr lang="ru-RU">
                <a:solidFill>
                  <a:srgbClr val="000000"/>
                </a:solidFill>
                <a:latin typeface="Book Antiqua" pitchFamily="18" charset="0"/>
              </a:rPr>
            </a:b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/>
            </a:r>
            <a:br>
              <a:rPr lang="ru-RU">
                <a:solidFill>
                  <a:srgbClr val="000000"/>
                </a:solidFill>
                <a:latin typeface="Book Antiqua" pitchFamily="18" charset="0"/>
              </a:rPr>
            </a:b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путем защиты от отрицательных последствий недостоверных результатов измерений во всех сферах жизни общества на основе конституционных норм, законов, постановлений правительства РФ и НД.</a:t>
            </a:r>
            <a:r>
              <a:rPr lang="ru-RU">
                <a:solidFill>
                  <a:srgbClr val="FFFFFF"/>
                </a:solidFill>
                <a:latin typeface="Book Antiqua" pitchFamily="18" charset="0"/>
              </a:rPr>
              <a:t> </a:t>
            </a:r>
            <a:endParaRPr lang="ru-RU" b="1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484C9-490D-4D29-B553-93C8E0EC740C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8E8A8A-7CF5-49C8-A234-79DBDEBC0279}" type="slidenum">
              <a:rPr lang="ru-RU"/>
              <a:pPr>
                <a:defRPr/>
              </a:pPr>
              <a:t>22</a:t>
            </a:fld>
            <a:endParaRPr lang="ru-RU"/>
          </a:p>
        </p:txBody>
      </p:sp>
      <p:sp>
        <p:nvSpPr>
          <p:cNvPr id="117763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8964613" cy="908050"/>
          </a:xfrm>
        </p:spPr>
        <p:txBody>
          <a:bodyPr/>
          <a:lstStyle/>
          <a:p>
            <a:pPr eaLnBrk="1" hangingPunct="1"/>
            <a:r>
              <a:rPr lang="ru-RU" sz="1800" b="1" smtClean="0">
                <a:solidFill>
                  <a:srgbClr val="348AD8"/>
                </a:solidFill>
                <a:latin typeface="Book Antiqua" pitchFamily="18" charset="0"/>
              </a:rPr>
              <a:t>Государственная система обеспечения</a:t>
            </a:r>
            <a:br>
              <a:rPr lang="ru-RU" sz="1800" b="1" smtClean="0">
                <a:solidFill>
                  <a:srgbClr val="348AD8"/>
                </a:solidFill>
                <a:latin typeface="Book Antiqua" pitchFamily="18" charset="0"/>
              </a:rPr>
            </a:br>
            <a:r>
              <a:rPr lang="ru-RU" sz="1800" b="1" smtClean="0">
                <a:solidFill>
                  <a:srgbClr val="348AD8"/>
                </a:solidFill>
                <a:latin typeface="Book Antiqua" pitchFamily="18" charset="0"/>
              </a:rPr>
              <a:t>единства измерений</a:t>
            </a: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2987675" y="765175"/>
            <a:ext cx="3028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состоит из следующих подсистем:</a:t>
            </a:r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0" y="1196975"/>
            <a:ext cx="313213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charset="0"/>
              <a:buNone/>
            </a:pPr>
            <a:r>
              <a:rPr lang="ru-RU" b="1">
                <a:solidFill>
                  <a:srgbClr val="348AD8"/>
                </a:solidFill>
                <a:latin typeface="Book Antiqua" pitchFamily="18" charset="0"/>
              </a:rPr>
              <a:t>Правовой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комплекс взаимосвязанных законодательных и подзаконных актов, объединенных общей целевой направленностью и устанавливающих согласованные требования к взаимосвязанным объектам деятельности по ОЕИ</a:t>
            </a:r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3419475" y="1196975"/>
            <a:ext cx="3240088" cy="509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348AD8"/>
                </a:solidFill>
                <a:latin typeface="Book Antiqua" pitchFamily="18" charset="0"/>
              </a:rPr>
              <a:t>Технической</a:t>
            </a:r>
          </a:p>
          <a:p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представлена совокупностью: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 межгосударственных, государственных эталонов, </a:t>
            </a:r>
          </a:p>
          <a:p>
            <a:pPr>
              <a:lnSpc>
                <a:spcPct val="80000"/>
              </a:lnSpc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эталонов единиц величин и </a:t>
            </a:r>
          </a:p>
          <a:p>
            <a:pPr>
              <a:lnSpc>
                <a:spcPct val="80000"/>
              </a:lnSpc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шкал измерений; </a:t>
            </a:r>
          </a:p>
          <a:p>
            <a:pPr>
              <a:lnSpc>
                <a:spcPct val="80000"/>
              </a:lnSpc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- стандартных образцов состава и </a:t>
            </a:r>
          </a:p>
          <a:p>
            <a:pPr>
              <a:lnSpc>
                <a:spcPct val="80000"/>
              </a:lnSpc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свойств веществ и материалов; 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- стандартных справочных 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данных о физических константах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и свойствах веществ и материалов; 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- средств измерений и испытательного 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оборудования, необходимых 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для осуществления метрологического 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контроля и надзора; 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- специальных зданий и сооружений 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для проведения высокоточных 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измерений в метрологических целях; 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- научно-исследовательских, эталонных, 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испытательных, калибровочных и 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измерительных лабораторий. 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endParaRPr lang="ru-RU" sz="140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117767" name="Rectangle 7"/>
          <p:cNvSpPr>
            <a:spLocks noChangeArrowheads="1"/>
          </p:cNvSpPr>
          <p:nvPr/>
        </p:nvSpPr>
        <p:spPr bwMode="auto">
          <a:xfrm>
            <a:off x="6588125" y="1196975"/>
            <a:ext cx="2814638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b="1">
                <a:solidFill>
                  <a:srgbClr val="348AD8"/>
                </a:solidFill>
                <a:latin typeface="Book Antiqua" pitchFamily="18" charset="0"/>
              </a:rPr>
              <a:t>Организационной</a:t>
            </a:r>
            <a:r>
              <a:rPr lang="ru-RU">
                <a:solidFill>
                  <a:srgbClr val="348AD8"/>
                </a:solidFill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представлена </a:t>
            </a:r>
          </a:p>
          <a:p>
            <a:pPr algn="ctr">
              <a:lnSpc>
                <a:spcPct val="80000"/>
              </a:lnSpc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Метрологическими службами</a:t>
            </a:r>
            <a:r>
              <a:rPr lang="ru-RU" sz="1400" b="1">
                <a:solidFill>
                  <a:srgbClr val="000000"/>
                </a:solidFill>
                <a:latin typeface="Book Antiqua" pitchFamily="18" charset="0"/>
              </a:rPr>
              <a:t>.</a:t>
            </a:r>
            <a:r>
              <a:rPr lang="ru-RU" b="1">
                <a:solidFill>
                  <a:srgbClr val="FFFFFF"/>
                </a:solidFill>
              </a:rPr>
              <a:t> 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7768" name="Rectangle 8"/>
          <p:cNvSpPr>
            <a:spLocks/>
          </p:cNvSpPr>
          <p:nvPr/>
        </p:nvSpPr>
        <p:spPr bwMode="auto">
          <a:xfrm>
            <a:off x="863600" y="5157788"/>
            <a:ext cx="28448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buFont typeface="Arial" charset="0"/>
              <a:buNone/>
            </a:pPr>
            <a:endParaRPr lang="ru-RU" sz="2800" b="1">
              <a:solidFill>
                <a:srgbClr val="FFFFFF"/>
              </a:solidFill>
              <a:latin typeface="Book Antiqua" pitchFamily="18" charset="0"/>
            </a:endParaRPr>
          </a:p>
        </p:txBody>
      </p:sp>
      <p:sp>
        <p:nvSpPr>
          <p:cNvPr id="117769" name="Rectangle 9"/>
          <p:cNvSpPr>
            <a:spLocks noChangeArrowheads="1"/>
          </p:cNvSpPr>
          <p:nvPr/>
        </p:nvSpPr>
        <p:spPr bwMode="auto">
          <a:xfrm>
            <a:off x="6659563" y="2205038"/>
            <a:ext cx="2305050" cy="503237"/>
          </a:xfrm>
          <a:prstGeom prst="rect">
            <a:avLst/>
          </a:prstGeom>
          <a:solidFill>
            <a:srgbClr val="C6D9F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ru-RU" sz="1400" b="1">
                <a:solidFill>
                  <a:srgbClr val="000000"/>
                </a:solidFill>
                <a:latin typeface="Book Antiqua" pitchFamily="18" charset="0"/>
              </a:rPr>
              <a:t>Метрологическая служба </a:t>
            </a:r>
          </a:p>
          <a:p>
            <a:pPr algn="ctr">
              <a:lnSpc>
                <a:spcPct val="80000"/>
              </a:lnSpc>
            </a:pPr>
            <a:r>
              <a:rPr lang="ru-RU" sz="1400" b="1">
                <a:solidFill>
                  <a:srgbClr val="000000"/>
                </a:solidFill>
                <a:latin typeface="Book Antiqua" pitchFamily="18" charset="0"/>
              </a:rPr>
              <a:t>России</a:t>
            </a:r>
          </a:p>
        </p:txBody>
      </p:sp>
      <p:sp>
        <p:nvSpPr>
          <p:cNvPr id="117770" name="Rectangle 10"/>
          <p:cNvSpPr>
            <a:spLocks noChangeArrowheads="1"/>
          </p:cNvSpPr>
          <p:nvPr/>
        </p:nvSpPr>
        <p:spPr bwMode="auto">
          <a:xfrm>
            <a:off x="6516688" y="2924175"/>
            <a:ext cx="1584325" cy="720725"/>
          </a:xfrm>
          <a:prstGeom prst="rect">
            <a:avLst/>
          </a:prstGeom>
          <a:solidFill>
            <a:srgbClr val="C6D9F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Государственная</a:t>
            </a:r>
          </a:p>
          <a:p>
            <a:pPr algn="ctr">
              <a:lnSpc>
                <a:spcPct val="80000"/>
              </a:lnSpc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Метрологическая</a:t>
            </a:r>
          </a:p>
          <a:p>
            <a:pPr algn="ctr">
              <a:lnSpc>
                <a:spcPct val="80000"/>
              </a:lnSpc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 служба </a:t>
            </a:r>
          </a:p>
          <a:p>
            <a:pPr algn="ctr">
              <a:lnSpc>
                <a:spcPct val="80000"/>
              </a:lnSpc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(</a:t>
            </a:r>
            <a:r>
              <a:rPr lang="ru-RU" sz="1400" b="1">
                <a:solidFill>
                  <a:srgbClr val="000000"/>
                </a:solidFill>
                <a:latin typeface="Book Antiqua" pitchFamily="18" charset="0"/>
              </a:rPr>
              <a:t>ГМС</a:t>
            </a: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)</a:t>
            </a:r>
          </a:p>
        </p:txBody>
      </p:sp>
      <p:sp>
        <p:nvSpPr>
          <p:cNvPr id="117771" name="Rectangle 11"/>
          <p:cNvSpPr>
            <a:spLocks noChangeArrowheads="1"/>
          </p:cNvSpPr>
          <p:nvPr/>
        </p:nvSpPr>
        <p:spPr bwMode="auto">
          <a:xfrm>
            <a:off x="7451725" y="3789363"/>
            <a:ext cx="1692275" cy="1366837"/>
          </a:xfrm>
          <a:prstGeom prst="rect">
            <a:avLst/>
          </a:prstGeom>
          <a:solidFill>
            <a:srgbClr val="C6D9F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метрологические </a:t>
            </a:r>
          </a:p>
          <a:p>
            <a:pPr algn="ctr">
              <a:lnSpc>
                <a:spcPct val="80000"/>
              </a:lnSpc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службы </a:t>
            </a:r>
          </a:p>
          <a:p>
            <a:pPr algn="ctr">
              <a:lnSpc>
                <a:spcPct val="80000"/>
              </a:lnSpc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органов </a:t>
            </a:r>
          </a:p>
          <a:p>
            <a:pPr algn="ctr">
              <a:lnSpc>
                <a:spcPct val="80000"/>
              </a:lnSpc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Государственного </a:t>
            </a:r>
          </a:p>
          <a:p>
            <a:pPr algn="ctr">
              <a:lnSpc>
                <a:spcPct val="80000"/>
              </a:lnSpc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управления и</a:t>
            </a:r>
          </a:p>
          <a:p>
            <a:pPr algn="ctr">
              <a:lnSpc>
                <a:spcPct val="80000"/>
              </a:lnSpc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 юридических  лиц</a:t>
            </a:r>
          </a:p>
          <a:p>
            <a:pPr algn="ctr">
              <a:lnSpc>
                <a:spcPct val="80000"/>
              </a:lnSpc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(</a:t>
            </a:r>
            <a:r>
              <a:rPr lang="ru-RU" sz="1400" b="1">
                <a:solidFill>
                  <a:srgbClr val="000000"/>
                </a:solidFill>
                <a:latin typeface="Book Antiqua" pitchFamily="18" charset="0"/>
              </a:rPr>
              <a:t>МС</a:t>
            </a: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) </a:t>
            </a:r>
          </a:p>
        </p:txBody>
      </p:sp>
      <p:sp>
        <p:nvSpPr>
          <p:cNvPr id="117772" name="Line 12"/>
          <p:cNvSpPr>
            <a:spLocks noChangeShapeType="1"/>
          </p:cNvSpPr>
          <p:nvPr/>
        </p:nvSpPr>
        <p:spPr bwMode="auto">
          <a:xfrm flipH="1">
            <a:off x="7092950" y="2708275"/>
            <a:ext cx="5080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7773" name="Line 13"/>
          <p:cNvSpPr>
            <a:spLocks noChangeShapeType="1"/>
          </p:cNvSpPr>
          <p:nvPr/>
        </p:nvSpPr>
        <p:spPr bwMode="auto">
          <a:xfrm>
            <a:off x="7956550" y="2708275"/>
            <a:ext cx="865188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7774" name="Line 14"/>
          <p:cNvSpPr>
            <a:spLocks noChangeShapeType="1"/>
          </p:cNvSpPr>
          <p:nvPr/>
        </p:nvSpPr>
        <p:spPr bwMode="auto">
          <a:xfrm flipH="1">
            <a:off x="1547813" y="692150"/>
            <a:ext cx="2087562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7775" name="Line 15"/>
          <p:cNvSpPr>
            <a:spLocks noChangeShapeType="1"/>
          </p:cNvSpPr>
          <p:nvPr/>
        </p:nvSpPr>
        <p:spPr bwMode="auto">
          <a:xfrm>
            <a:off x="5292725" y="692150"/>
            <a:ext cx="2592388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7776" name="Line 16"/>
          <p:cNvSpPr>
            <a:spLocks noChangeShapeType="1"/>
          </p:cNvSpPr>
          <p:nvPr/>
        </p:nvSpPr>
        <p:spPr bwMode="auto">
          <a:xfrm>
            <a:off x="4572000" y="7651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7777" name="Rectangle 17"/>
          <p:cNvSpPr>
            <a:spLocks noChangeArrowheads="1"/>
          </p:cNvSpPr>
          <p:nvPr/>
        </p:nvSpPr>
        <p:spPr bwMode="auto">
          <a:xfrm>
            <a:off x="395288" y="2852738"/>
            <a:ext cx="2225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rgbClr val="000000"/>
                </a:solidFill>
                <a:latin typeface="Book Antiqua" pitchFamily="18" charset="0"/>
              </a:rPr>
              <a:t>Нормативная база ОЕИ</a:t>
            </a:r>
          </a:p>
        </p:txBody>
      </p:sp>
      <p:sp>
        <p:nvSpPr>
          <p:cNvPr id="117778" name="Rectangle 18"/>
          <p:cNvSpPr>
            <a:spLocks noChangeArrowheads="1"/>
          </p:cNvSpPr>
          <p:nvPr/>
        </p:nvSpPr>
        <p:spPr bwMode="auto">
          <a:xfrm>
            <a:off x="395288" y="3213100"/>
            <a:ext cx="2206625" cy="314325"/>
          </a:xfrm>
          <a:prstGeom prst="rect">
            <a:avLst/>
          </a:prstGeom>
          <a:solidFill>
            <a:srgbClr val="C6D9F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Конституция РФ (ст. 71)</a:t>
            </a:r>
          </a:p>
        </p:txBody>
      </p:sp>
      <p:sp>
        <p:nvSpPr>
          <p:cNvPr id="117779" name="Rectangle 19"/>
          <p:cNvSpPr>
            <a:spLocks noChangeArrowheads="1"/>
          </p:cNvSpPr>
          <p:nvPr/>
        </p:nvSpPr>
        <p:spPr bwMode="auto">
          <a:xfrm>
            <a:off x="0" y="3500438"/>
            <a:ext cx="2951163" cy="523875"/>
          </a:xfrm>
          <a:prstGeom prst="rect">
            <a:avLst/>
          </a:prstGeom>
          <a:solidFill>
            <a:srgbClr val="C6D9F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ФЗ "Об обеспечении единства измерений" </a:t>
            </a:r>
          </a:p>
        </p:txBody>
      </p:sp>
      <p:sp>
        <p:nvSpPr>
          <p:cNvPr id="117780" name="Rectangle 20"/>
          <p:cNvSpPr>
            <a:spLocks noChangeArrowheads="1"/>
          </p:cNvSpPr>
          <p:nvPr/>
        </p:nvSpPr>
        <p:spPr bwMode="auto">
          <a:xfrm>
            <a:off x="0" y="4005263"/>
            <a:ext cx="3132138" cy="611187"/>
          </a:xfrm>
          <a:prstGeom prst="rect">
            <a:avLst/>
          </a:prstGeom>
          <a:solidFill>
            <a:srgbClr val="C6D9F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Постановления Правительства РФ</a:t>
            </a:r>
          </a:p>
          <a:p>
            <a:pPr algn="ctr">
              <a:lnSpc>
                <a:spcPct val="80000"/>
              </a:lnSpc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по отдельным вопросам </a:t>
            </a:r>
          </a:p>
          <a:p>
            <a:pPr algn="ctr">
              <a:lnSpc>
                <a:spcPct val="80000"/>
              </a:lnSpc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метрологической деятельности</a:t>
            </a:r>
          </a:p>
        </p:txBody>
      </p:sp>
      <p:sp>
        <p:nvSpPr>
          <p:cNvPr id="117781" name="Rectangle 22"/>
          <p:cNvSpPr>
            <a:spLocks noChangeArrowheads="1"/>
          </p:cNvSpPr>
          <p:nvPr/>
        </p:nvSpPr>
        <p:spPr bwMode="auto">
          <a:xfrm>
            <a:off x="0" y="4581525"/>
            <a:ext cx="3276600" cy="952500"/>
          </a:xfrm>
          <a:prstGeom prst="rect">
            <a:avLst/>
          </a:prstGeom>
          <a:solidFill>
            <a:srgbClr val="C6D9F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Нормативные документы:</a:t>
            </a:r>
          </a:p>
          <a:p>
            <a:pPr>
              <a:buFontTx/>
              <a:buChar char="•"/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 национальные стандарты </a:t>
            </a:r>
          </a:p>
          <a:p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(ГОСТ, ГОСТ Р) системы ГСИ</a:t>
            </a:r>
          </a:p>
          <a:p>
            <a:pPr>
              <a:buFontTx/>
              <a:buChar char="•"/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 правила России (ПР) системы ГСИ</a:t>
            </a:r>
          </a:p>
        </p:txBody>
      </p:sp>
      <p:sp>
        <p:nvSpPr>
          <p:cNvPr id="117782" name="Rectangle 23"/>
          <p:cNvSpPr>
            <a:spLocks noChangeArrowheads="1"/>
          </p:cNvSpPr>
          <p:nvPr/>
        </p:nvSpPr>
        <p:spPr bwMode="auto">
          <a:xfrm>
            <a:off x="0" y="5516563"/>
            <a:ext cx="3348038" cy="611187"/>
          </a:xfrm>
          <a:prstGeom prst="rect">
            <a:avLst/>
          </a:prstGeom>
          <a:solidFill>
            <a:srgbClr val="C6D9F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Рекомендации (гриф "МИ") </a:t>
            </a:r>
          </a:p>
          <a:p>
            <a:pPr>
              <a:lnSpc>
                <a:spcPct val="80000"/>
              </a:lnSpc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системы ГСИ, государственных </a:t>
            </a:r>
          </a:p>
          <a:p>
            <a:pPr>
              <a:lnSpc>
                <a:spcPct val="80000"/>
              </a:lnSpc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метрологических научных центров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3D0BE-1E5D-43B5-92AD-C98C148723E8}" type="slidenum">
              <a:rPr lang="ru-RU"/>
              <a:pPr>
                <a:defRPr/>
              </a:pPr>
              <a:t>23</a:t>
            </a:fld>
            <a:endParaRPr lang="ru-RU"/>
          </a:p>
        </p:txBody>
      </p:sp>
      <p:sp>
        <p:nvSpPr>
          <p:cNvPr id="120835" name="Rectangle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18487" cy="576262"/>
          </a:xfrm>
          <a:solidFill>
            <a:srgbClr val="C6D9F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b="1" smtClean="0">
                <a:latin typeface="Book Antiqua" pitchFamily="18" charset="0"/>
              </a:rPr>
              <a:t>Государственный метрологический контроль и надзор (ГМКиН)</a:t>
            </a:r>
          </a:p>
        </p:txBody>
      </p:sp>
      <p:sp>
        <p:nvSpPr>
          <p:cNvPr id="120836" name="Rectangle 3"/>
          <p:cNvSpPr>
            <a:spLocks noGrp="1"/>
          </p:cNvSpPr>
          <p:nvPr>
            <p:ph type="body" idx="1"/>
          </p:nvPr>
        </p:nvSpPr>
        <p:spPr>
          <a:xfrm>
            <a:off x="250825" y="620713"/>
            <a:ext cx="8893175" cy="24479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1800" b="1" u="sng" smtClean="0">
                <a:latin typeface="Book Antiqua" pitchFamily="18" charset="0"/>
              </a:rPr>
              <a:t>Цель </a:t>
            </a:r>
            <a:r>
              <a:rPr lang="ru-RU" sz="2400" smtClean="0">
                <a:latin typeface="Book Antiqua" pitchFamily="18" charset="0"/>
              </a:rPr>
              <a:t>- </a:t>
            </a:r>
            <a:r>
              <a:rPr lang="ru-RU" sz="1800" smtClean="0">
                <a:latin typeface="Book Antiqua" pitchFamily="18" charset="0"/>
              </a:rPr>
              <a:t>проверка соблюдения правил законодательной метрологии - Закона РФ "Об обеспечении единства измерений", стандартов, правил по метрологии и других НД. </a:t>
            </a:r>
          </a:p>
          <a:p>
            <a:pPr eaLnBrk="1" hangingPunct="1">
              <a:buFont typeface="Arial" charset="0"/>
              <a:buNone/>
            </a:pPr>
            <a:r>
              <a:rPr lang="ru-RU" sz="1600" b="1" u="sng" smtClean="0">
                <a:latin typeface="Book Antiqua" pitchFamily="18" charset="0"/>
              </a:rPr>
              <a:t>Объекты ГМКиН</a:t>
            </a:r>
            <a:r>
              <a:rPr lang="ru-RU" sz="1600" u="sng" smtClean="0">
                <a:latin typeface="Book Antiqua" pitchFamily="18" charset="0"/>
              </a:rPr>
              <a:t>: 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pitchFamily="2" charset="2"/>
              <a:buChar char="ü"/>
            </a:pPr>
            <a:r>
              <a:rPr lang="ru-RU" sz="1600" smtClean="0">
                <a:latin typeface="Book Antiqua" pitchFamily="18" charset="0"/>
              </a:rPr>
              <a:t>средства измерений, 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pitchFamily="2" charset="2"/>
              <a:buChar char="ü"/>
            </a:pPr>
            <a:r>
              <a:rPr lang="ru-RU" sz="1600" smtClean="0">
                <a:latin typeface="Book Antiqua" pitchFamily="18" charset="0"/>
              </a:rPr>
              <a:t>эталоны, 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pitchFamily="2" charset="2"/>
              <a:buChar char="ü"/>
            </a:pPr>
            <a:r>
              <a:rPr lang="ru-RU" sz="1600" smtClean="0">
                <a:latin typeface="Book Antiqua" pitchFamily="18" charset="0"/>
              </a:rPr>
              <a:t>методики выполнения измерений, 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pitchFamily="2" charset="2"/>
              <a:buChar char="ü"/>
            </a:pPr>
            <a:r>
              <a:rPr lang="ru-RU" sz="1600" smtClean="0">
                <a:latin typeface="Book Antiqua" pitchFamily="18" charset="0"/>
              </a:rPr>
              <a:t>количество товаров, 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pitchFamily="2" charset="2"/>
              <a:buChar char="ü"/>
            </a:pPr>
            <a:r>
              <a:rPr lang="ru-RU" sz="1600" smtClean="0">
                <a:latin typeface="Book Antiqua" pitchFamily="18" charset="0"/>
              </a:rPr>
              <a:t>другие объекты, предусмотренные правилами законодательной метрологии.</a:t>
            </a:r>
            <a:endParaRPr lang="ru-RU" sz="1600" smtClean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20837" name="Text Box 4"/>
          <p:cNvSpPr txBox="1">
            <a:spLocks noChangeArrowheads="1"/>
          </p:cNvSpPr>
          <p:nvPr/>
        </p:nvSpPr>
        <p:spPr bwMode="auto">
          <a:xfrm>
            <a:off x="250825" y="3789363"/>
            <a:ext cx="8893175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1) здравоохранение, ветеринария, охрана окружающей среды, обеспечение безопасности;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2) торговые операции и взаимные расчеты между покупателем и продавцом, в том числе операции с применением игровых автоматов и устройств;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3) государственные учетные операции;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4) обеспечение обороны государства;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5) геодезические и гидрометеорологические работы;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6) банковские, налоговые, таможенные и почтовые операции;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7) продукция, поставляемая по государственным контрактам;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8) испытания и контроль качества продукции на соответствие обязательным требованиям государственных стандартов Российской Федерации и при обязательной сертификации продукции;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9) измерения, проводимые по поручению органов суда, прокуратуры, арбитража, других органов государственного управления;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10) регистрация национальных и международных спортивных рекордов.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 </a:t>
            </a:r>
          </a:p>
        </p:txBody>
      </p:sp>
      <p:sp>
        <p:nvSpPr>
          <p:cNvPr id="120838" name="Rectangle 5"/>
          <p:cNvSpPr>
            <a:spLocks noChangeArrowheads="1"/>
          </p:cNvSpPr>
          <p:nvPr/>
        </p:nvSpPr>
        <p:spPr bwMode="auto">
          <a:xfrm>
            <a:off x="323850" y="3213100"/>
            <a:ext cx="820896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sz="1600" b="1">
                <a:solidFill>
                  <a:srgbClr val="000000"/>
                </a:solidFill>
                <a:latin typeface="Book Antiqua" pitchFamily="18" charset="0"/>
              </a:rPr>
              <a:t>ГМКиН </a:t>
            </a:r>
            <a:r>
              <a:rPr lang="ru-RU" sz="1600">
                <a:solidFill>
                  <a:srgbClr val="000000"/>
                </a:solidFill>
                <a:latin typeface="Book Antiqua" pitchFamily="18" charset="0"/>
              </a:rPr>
              <a:t>распространяется на строго ограниченные сферы, объединенные в </a:t>
            </a:r>
          </a:p>
          <a:p>
            <a:pPr>
              <a:lnSpc>
                <a:spcPct val="80000"/>
              </a:lnSpc>
            </a:pPr>
            <a:r>
              <a:rPr lang="ru-RU" sz="1600" b="1">
                <a:solidFill>
                  <a:srgbClr val="000000"/>
                </a:solidFill>
                <a:latin typeface="Book Antiqua" pitchFamily="18" charset="0"/>
              </a:rPr>
              <a:t>10 направлений</a:t>
            </a:r>
            <a:r>
              <a:rPr lang="ru-RU" b="1">
                <a:solidFill>
                  <a:srgbClr val="000000"/>
                </a:solidFill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Литература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Никифоров А.Д. Метрология, стандартизация и сертификация: </a:t>
            </a:r>
            <a:r>
              <a:rPr lang="ru-RU" sz="2800" dirty="0" err="1" smtClean="0"/>
              <a:t>Учеб.пособие</a:t>
            </a:r>
            <a:r>
              <a:rPr lang="ru-RU" sz="2800" dirty="0" smtClean="0"/>
              <a:t>/А.Д.Никифоров, Т.А.Бакиев.-М.:2005, -422 с.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err="1" smtClean="0"/>
              <a:t>Лифиц</a:t>
            </a:r>
            <a:r>
              <a:rPr lang="ru-RU" sz="2800" dirty="0" smtClean="0"/>
              <a:t> И.М. Стандартизация, метрология и сертификация:-М.:Юрайт-издат,2007.-399с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C343F1-3032-41C8-979A-5577136490CC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Контрольные вопросы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Перечислите основные направления развития </a:t>
            </a:r>
            <a:r>
              <a:rPr lang="ru-RU" sz="2800" dirty="0" smtClean="0"/>
              <a:t>метрологии</a:t>
            </a:r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Охарактеризуйте основные методы </a:t>
            </a:r>
            <a:r>
              <a:rPr lang="ru-RU" sz="2800" dirty="0" smtClean="0"/>
              <a:t>измерений</a:t>
            </a:r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Перечислите международные организации по стандартизации. Дайте им характеристику.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C343F1-3032-41C8-979A-5577136490CC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ПЛАН ЛЕКЦИИ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Понятие метрологии, ее подсистемы.</a:t>
            </a:r>
            <a:endParaRPr lang="ru-RU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Физические величины</a:t>
            </a:r>
            <a:endParaRPr lang="ru-RU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Международная система единиц </a:t>
            </a:r>
            <a:r>
              <a:rPr lang="en-US" sz="2400" dirty="0" smtClean="0"/>
              <a:t>SI</a:t>
            </a:r>
            <a:endParaRPr lang="ru-RU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Система воспроизведения единиц величин</a:t>
            </a:r>
            <a:endParaRPr lang="ru-RU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Поверка СИ</a:t>
            </a:r>
            <a:endParaRPr lang="ru-RU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Средства измерений и разновидности измерений</a:t>
            </a:r>
            <a:endParaRPr lang="ru-RU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Погрешности СИ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Государственный метрологический контроль и надзор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C343F1-3032-41C8-979A-5577136490C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8802C-0109-4CD4-A212-B50948170199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91139" name="Text Box 4"/>
          <p:cNvSpPr txBox="1">
            <a:spLocks noChangeArrowheads="1"/>
          </p:cNvSpPr>
          <p:nvPr/>
        </p:nvSpPr>
        <p:spPr bwMode="auto">
          <a:xfrm>
            <a:off x="611188" y="476250"/>
            <a:ext cx="79930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70C0"/>
                </a:solidFill>
                <a:latin typeface="Book Antiqua" pitchFamily="18" charset="0"/>
              </a:rPr>
              <a:t>Метрология</a:t>
            </a:r>
            <a:r>
              <a:rPr lang="ru-RU" b="1">
                <a:solidFill>
                  <a:srgbClr val="009900"/>
                </a:solidFill>
                <a:latin typeface="Book Antiqua" pitchFamily="18" charset="0"/>
              </a:rPr>
              <a:t> 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(от греч. "метро" - мера и "логос" - учение) - это наука об измерениях, методах и средствах обеспечения единства и требуемой точности измерений. </a:t>
            </a:r>
          </a:p>
        </p:txBody>
      </p:sp>
      <p:graphicFrame>
        <p:nvGraphicFramePr>
          <p:cNvPr id="10" name="Схема 9"/>
          <p:cNvGraphicFramePr/>
          <p:nvPr/>
        </p:nvGraphicFramePr>
        <p:xfrm>
          <a:off x="0" y="1412776"/>
          <a:ext cx="9144000" cy="2203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1141" name="Text Box 16"/>
          <p:cNvSpPr txBox="1">
            <a:spLocks noChangeArrowheads="1"/>
          </p:cNvSpPr>
          <p:nvPr/>
        </p:nvSpPr>
        <p:spPr bwMode="auto">
          <a:xfrm>
            <a:off x="0" y="3716338"/>
            <a:ext cx="2700338" cy="160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занимается вопросами фундаментальных исследований, созданием системы единиц измерений, физических постоянных, разработкой новых методов измерения</a:t>
            </a:r>
          </a:p>
        </p:txBody>
      </p:sp>
      <p:sp>
        <p:nvSpPr>
          <p:cNvPr id="91142" name="Text Box 17"/>
          <p:cNvSpPr txBox="1">
            <a:spLocks noChangeArrowheads="1"/>
          </p:cNvSpPr>
          <p:nvPr/>
        </p:nvSpPr>
        <p:spPr bwMode="auto">
          <a:xfrm>
            <a:off x="3276600" y="45085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1143" name="Text Box 18"/>
          <p:cNvSpPr txBox="1">
            <a:spLocks noChangeArrowheads="1"/>
          </p:cNvSpPr>
          <p:nvPr/>
        </p:nvSpPr>
        <p:spPr bwMode="auto">
          <a:xfrm>
            <a:off x="3059113" y="3716338"/>
            <a:ext cx="2808287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занимается вопросами практического применения в различных сферах деятельности результатов теоретических исследований в рамках метрологии</a:t>
            </a:r>
            <a:r>
              <a:rPr lang="ru-RU" sz="14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91144" name="Text Box 19"/>
          <p:cNvSpPr txBox="1">
            <a:spLocks noChangeArrowheads="1"/>
          </p:cNvSpPr>
          <p:nvPr/>
        </p:nvSpPr>
        <p:spPr bwMode="auto">
          <a:xfrm>
            <a:off x="6084888" y="3716338"/>
            <a:ext cx="305911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включает совокупность взаимообусловленных правил и норм, направленных на обеспечение единства измерений, которые возводятся в ранг правовых положений и имеют обязательную силу и находятся под контролем государства.</a:t>
            </a:r>
          </a:p>
        </p:txBody>
      </p:sp>
      <p:pic>
        <p:nvPicPr>
          <p:cNvPr id="91145" name="Picture 12" descr="http://im6-tub.yandex.net/i?id=65661573-0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4213" y="5516563"/>
            <a:ext cx="1223962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146" name="Picture 14" descr="Картинка 74 из 202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708400" y="5445125"/>
            <a:ext cx="13525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147" name="Picture 16" descr="http://im7-tub.yandex.net/i?id=214312547-0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804025" y="5589588"/>
            <a:ext cx="13620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88778E-A93E-489A-8D4D-E8AA7BF67163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92163" name="Text Box 4"/>
          <p:cNvSpPr txBox="1">
            <a:spLocks noChangeArrowheads="1"/>
          </p:cNvSpPr>
          <p:nvPr/>
        </p:nvSpPr>
        <p:spPr bwMode="auto">
          <a:xfrm>
            <a:off x="971550" y="908050"/>
            <a:ext cx="7416800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348AD8"/>
                </a:solidFill>
                <a:latin typeface="Book Antiqua" pitchFamily="18" charset="0"/>
              </a:rPr>
              <a:t>Предмет метрологии</a:t>
            </a:r>
            <a:r>
              <a:rPr lang="ru-RU" i="1">
                <a:solidFill>
                  <a:srgbClr val="348AD8"/>
                </a:solidFill>
                <a:latin typeface="Book Antiqua" pitchFamily="18" charset="0"/>
              </a:rPr>
              <a:t> </a:t>
            </a:r>
            <a:r>
              <a:rPr lang="ru-RU" i="1">
                <a:solidFill>
                  <a:srgbClr val="000000"/>
                </a:solidFill>
                <a:latin typeface="Book Antiqua" pitchFamily="18" charset="0"/>
              </a:rPr>
              <a:t>- 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извлечение количественной информации о свойствах объектов и процессов с заданной точностью и достоверностью. </a:t>
            </a:r>
          </a:p>
          <a:p>
            <a:endParaRPr lang="ru-RU" b="1" i="1">
              <a:solidFill>
                <a:srgbClr val="000000"/>
              </a:solidFill>
              <a:latin typeface="Book Antiqua" pitchFamily="18" charset="0"/>
            </a:endParaRPr>
          </a:p>
          <a:p>
            <a:r>
              <a:rPr lang="ru-RU" b="1" i="1">
                <a:solidFill>
                  <a:srgbClr val="348AD8"/>
                </a:solidFill>
                <a:latin typeface="Book Antiqua" pitchFamily="18" charset="0"/>
              </a:rPr>
              <a:t>Средства метрологии</a:t>
            </a:r>
            <a:r>
              <a:rPr lang="ru-RU">
                <a:solidFill>
                  <a:srgbClr val="348AD8"/>
                </a:solidFill>
                <a:latin typeface="Book Antiqua" pitchFamily="18" charset="0"/>
              </a:rPr>
              <a:t> 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– это совокупность средств измерений и метрологических стандартов, обеспечивающих их рациональное использование.</a:t>
            </a:r>
          </a:p>
          <a:p>
            <a:endParaRPr lang="ru-RU">
              <a:solidFill>
                <a:srgbClr val="000000"/>
              </a:solidFill>
              <a:latin typeface="Book Antiqua" pitchFamily="18" charset="0"/>
            </a:endParaRPr>
          </a:p>
          <a:p>
            <a:r>
              <a:rPr lang="ru-RU" b="1" i="1">
                <a:solidFill>
                  <a:srgbClr val="348AD8"/>
                </a:solidFill>
                <a:latin typeface="Book Antiqua" pitchFamily="18" charset="0"/>
              </a:rPr>
              <a:t>Объекты метрологии: </a:t>
            </a:r>
          </a:p>
          <a:p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– измеряемая (в том числе физическая) величина;</a:t>
            </a:r>
          </a:p>
          <a:p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– единица физической величины;</a:t>
            </a:r>
          </a:p>
          <a:p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– измерение;</a:t>
            </a:r>
          </a:p>
          <a:p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– погрешность измерений;</a:t>
            </a:r>
          </a:p>
          <a:p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– метод измерений;</a:t>
            </a:r>
          </a:p>
          <a:p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– средство измерений.</a:t>
            </a:r>
          </a:p>
        </p:txBody>
      </p:sp>
      <p:pic>
        <p:nvPicPr>
          <p:cNvPr id="92164" name="Picture 7" descr="http://im3-tub.yandex.net/i?id=21838871-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3357563"/>
            <a:ext cx="2305050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942DA7-2C89-45C3-A383-41F026253675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93187" name="Text Box 4"/>
          <p:cNvSpPr txBox="1">
            <a:spLocks noChangeArrowheads="1"/>
          </p:cNvSpPr>
          <p:nvPr/>
        </p:nvSpPr>
        <p:spPr bwMode="auto">
          <a:xfrm>
            <a:off x="900113" y="188913"/>
            <a:ext cx="7200900" cy="366712"/>
          </a:xfrm>
          <a:prstGeom prst="rect">
            <a:avLst/>
          </a:prstGeom>
          <a:solidFill>
            <a:srgbClr val="C6D9F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latin typeface="Book Antiqua" pitchFamily="18" charset="0"/>
              </a:rPr>
              <a:t>Физические величины (ФВ)</a:t>
            </a:r>
            <a:endParaRPr lang="ru-RU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93188" name="Text Box 5"/>
          <p:cNvSpPr txBox="1">
            <a:spLocks noChangeArrowheads="1"/>
          </p:cNvSpPr>
          <p:nvPr/>
        </p:nvSpPr>
        <p:spPr bwMode="auto">
          <a:xfrm>
            <a:off x="250825" y="692150"/>
            <a:ext cx="84248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b="1" i="1">
                <a:solidFill>
                  <a:srgbClr val="4F81BD"/>
                </a:solidFill>
                <a:latin typeface="Book Antiqua" pitchFamily="18" charset="0"/>
              </a:rPr>
              <a:t>Физической величиной</a:t>
            </a:r>
            <a:r>
              <a:rPr lang="ru-RU" b="1" i="1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называют одно из свойств физического объекта (явления, процесса), которое является общим в качественном отношении для многих физических объектов, отличаясь при этом количественным значением.</a:t>
            </a:r>
          </a:p>
        </p:txBody>
      </p:sp>
      <p:sp>
        <p:nvSpPr>
          <p:cNvPr id="93189" name="Rectangle 6"/>
          <p:cNvSpPr>
            <a:spLocks noChangeArrowheads="1"/>
          </p:cNvSpPr>
          <p:nvPr/>
        </p:nvSpPr>
        <p:spPr bwMode="auto">
          <a:xfrm>
            <a:off x="2411413" y="1773238"/>
            <a:ext cx="4176712" cy="576262"/>
          </a:xfrm>
          <a:prstGeom prst="rect">
            <a:avLst/>
          </a:prstGeom>
          <a:solidFill>
            <a:srgbClr val="C6D9F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Физическая величина</a:t>
            </a:r>
          </a:p>
        </p:txBody>
      </p:sp>
      <p:sp>
        <p:nvSpPr>
          <p:cNvPr id="93190" name="Line 7"/>
          <p:cNvSpPr>
            <a:spLocks noChangeShapeType="1"/>
          </p:cNvSpPr>
          <p:nvPr/>
        </p:nvSpPr>
        <p:spPr bwMode="auto">
          <a:xfrm flipH="1">
            <a:off x="2124075" y="2349500"/>
            <a:ext cx="1223963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3191" name="Line 8"/>
          <p:cNvSpPr>
            <a:spLocks noChangeShapeType="1"/>
          </p:cNvSpPr>
          <p:nvPr/>
        </p:nvSpPr>
        <p:spPr bwMode="auto">
          <a:xfrm>
            <a:off x="5580063" y="2349500"/>
            <a:ext cx="107950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3192" name="Rectangle 9"/>
          <p:cNvSpPr>
            <a:spLocks noChangeArrowheads="1"/>
          </p:cNvSpPr>
          <p:nvPr/>
        </p:nvSpPr>
        <p:spPr bwMode="auto">
          <a:xfrm>
            <a:off x="250825" y="2636838"/>
            <a:ext cx="3816350" cy="360362"/>
          </a:xfrm>
          <a:prstGeom prst="rect">
            <a:avLst/>
          </a:prstGeom>
          <a:solidFill>
            <a:srgbClr val="C6D9F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>
                <a:solidFill>
                  <a:srgbClr val="000000"/>
                </a:solidFill>
                <a:latin typeface="Book Antiqua" pitchFamily="18" charset="0"/>
              </a:rPr>
              <a:t>качественная характеристика</a:t>
            </a:r>
          </a:p>
        </p:txBody>
      </p:sp>
      <p:sp>
        <p:nvSpPr>
          <p:cNvPr id="93193" name="Rectangle 10"/>
          <p:cNvSpPr>
            <a:spLocks noChangeArrowheads="1"/>
          </p:cNvSpPr>
          <p:nvPr/>
        </p:nvSpPr>
        <p:spPr bwMode="auto">
          <a:xfrm>
            <a:off x="4787900" y="2636838"/>
            <a:ext cx="3960813" cy="360362"/>
          </a:xfrm>
          <a:prstGeom prst="rect">
            <a:avLst/>
          </a:prstGeom>
          <a:solidFill>
            <a:srgbClr val="C6D9F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>
                <a:solidFill>
                  <a:srgbClr val="000000"/>
                </a:solidFill>
                <a:latin typeface="Book Antiqua" pitchFamily="18" charset="0"/>
              </a:rPr>
              <a:t>количественная характеристика</a:t>
            </a:r>
          </a:p>
        </p:txBody>
      </p:sp>
      <p:sp>
        <p:nvSpPr>
          <p:cNvPr id="93194" name="Line 11"/>
          <p:cNvSpPr>
            <a:spLocks noChangeShapeType="1"/>
          </p:cNvSpPr>
          <p:nvPr/>
        </p:nvSpPr>
        <p:spPr bwMode="auto">
          <a:xfrm>
            <a:off x="2124075" y="29972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3195" name="Text Box 12"/>
          <p:cNvSpPr txBox="1">
            <a:spLocks noChangeArrowheads="1"/>
          </p:cNvSpPr>
          <p:nvPr/>
        </p:nvSpPr>
        <p:spPr bwMode="auto">
          <a:xfrm>
            <a:off x="179388" y="3213100"/>
            <a:ext cx="4321175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latin typeface="Book Antiqua" pitchFamily="18" charset="0"/>
              </a:rPr>
              <a:t>размерность </a:t>
            </a:r>
          </a:p>
          <a:p>
            <a:endParaRPr lang="ru-RU" sz="800">
              <a:solidFill>
                <a:srgbClr val="000000"/>
              </a:solidFill>
              <a:latin typeface="Book Antiqua" pitchFamily="18" charset="0"/>
            </a:endParaRPr>
          </a:p>
          <a:p>
            <a:r>
              <a:rPr lang="ru-RU" sz="1600">
                <a:solidFill>
                  <a:srgbClr val="000000"/>
                </a:solidFill>
                <a:latin typeface="Book Antiqua" pitchFamily="18" charset="0"/>
              </a:rPr>
              <a:t>обозначение -  символ </a:t>
            </a:r>
            <a:r>
              <a:rPr lang="ru-RU" sz="1600" b="1">
                <a:solidFill>
                  <a:srgbClr val="4F81BD"/>
                </a:solidFill>
                <a:latin typeface="Book Antiqua" pitchFamily="18" charset="0"/>
              </a:rPr>
              <a:t>dim</a:t>
            </a:r>
            <a:r>
              <a:rPr lang="ru-RU" sz="1600">
                <a:solidFill>
                  <a:srgbClr val="4F81BD"/>
                </a:solidFill>
                <a:latin typeface="Book Antiqua" pitchFamily="18" charset="0"/>
              </a:rPr>
              <a:t> </a:t>
            </a:r>
          </a:p>
          <a:p>
            <a:endParaRPr lang="ru-RU" sz="800">
              <a:solidFill>
                <a:srgbClr val="000000"/>
              </a:solidFill>
              <a:latin typeface="Book Antiqua" pitchFamily="18" charset="0"/>
            </a:endParaRPr>
          </a:p>
          <a:p>
            <a:r>
              <a:rPr lang="ru-RU" sz="1600">
                <a:solidFill>
                  <a:srgbClr val="000000"/>
                </a:solidFill>
                <a:latin typeface="Book Antiqua" pitchFamily="18" charset="0"/>
              </a:rPr>
              <a:t>Размерность основных величин:</a:t>
            </a:r>
          </a:p>
          <a:p>
            <a:r>
              <a:rPr lang="ru-RU" sz="1600">
                <a:solidFill>
                  <a:srgbClr val="000000"/>
                </a:solidFill>
                <a:latin typeface="Book Antiqua" pitchFamily="18" charset="0"/>
              </a:rPr>
              <a:t>- длины </a:t>
            </a:r>
            <a:r>
              <a:rPr lang="en-US" sz="1600" b="1">
                <a:solidFill>
                  <a:srgbClr val="000000"/>
                </a:solidFill>
                <a:latin typeface="Book Antiqua" pitchFamily="18" charset="0"/>
              </a:rPr>
              <a:t>dim </a:t>
            </a:r>
            <a:r>
              <a:rPr lang="en-US" sz="1600" b="1" i="1">
                <a:solidFill>
                  <a:srgbClr val="000000"/>
                </a:solidFill>
                <a:latin typeface="Book Antiqua" pitchFamily="18" charset="0"/>
              </a:rPr>
              <a:t>l</a:t>
            </a:r>
            <a:r>
              <a:rPr lang="en-US" sz="1600" b="1">
                <a:solidFill>
                  <a:srgbClr val="000000"/>
                </a:solidFill>
                <a:latin typeface="Book Antiqua" pitchFamily="18" charset="0"/>
              </a:rPr>
              <a:t> = </a:t>
            </a:r>
            <a:r>
              <a:rPr lang="en-US" sz="1600" b="1" i="1">
                <a:solidFill>
                  <a:srgbClr val="000000"/>
                </a:solidFill>
                <a:latin typeface="Book Antiqua" pitchFamily="18" charset="0"/>
              </a:rPr>
              <a:t>L</a:t>
            </a:r>
            <a:r>
              <a:rPr lang="ru-RU" sz="1600">
                <a:solidFill>
                  <a:srgbClr val="000000"/>
                </a:solidFill>
                <a:latin typeface="Book Antiqua" pitchFamily="18" charset="0"/>
              </a:rPr>
              <a:t>, </a:t>
            </a:r>
          </a:p>
          <a:p>
            <a:r>
              <a:rPr lang="ru-RU" sz="1600">
                <a:solidFill>
                  <a:srgbClr val="000000"/>
                </a:solidFill>
                <a:latin typeface="Book Antiqua" pitchFamily="18" charset="0"/>
              </a:rPr>
              <a:t>- массы </a:t>
            </a:r>
            <a:r>
              <a:rPr lang="en-US" sz="1600" b="1">
                <a:solidFill>
                  <a:srgbClr val="000000"/>
                </a:solidFill>
                <a:latin typeface="Book Antiqua" pitchFamily="18" charset="0"/>
              </a:rPr>
              <a:t>dim </a:t>
            </a:r>
            <a:r>
              <a:rPr lang="ru-RU" sz="1600" b="1" i="1">
                <a:solidFill>
                  <a:srgbClr val="000000"/>
                </a:solidFill>
                <a:latin typeface="Book Antiqua" pitchFamily="18" charset="0"/>
              </a:rPr>
              <a:t>т</a:t>
            </a:r>
            <a:r>
              <a:rPr lang="en-US" sz="1600" b="1">
                <a:solidFill>
                  <a:srgbClr val="000000"/>
                </a:solidFill>
                <a:latin typeface="Book Antiqua" pitchFamily="18" charset="0"/>
              </a:rPr>
              <a:t> = </a:t>
            </a:r>
            <a:r>
              <a:rPr lang="ru-RU" sz="1600" b="1" i="1">
                <a:solidFill>
                  <a:srgbClr val="000000"/>
                </a:solidFill>
                <a:latin typeface="Book Antiqua" pitchFamily="18" charset="0"/>
              </a:rPr>
              <a:t>М</a:t>
            </a:r>
            <a:r>
              <a:rPr lang="ru-RU" sz="1600">
                <a:solidFill>
                  <a:srgbClr val="000000"/>
                </a:solidFill>
                <a:latin typeface="Book Antiqua" pitchFamily="18" charset="0"/>
              </a:rPr>
              <a:t>, </a:t>
            </a:r>
          </a:p>
          <a:p>
            <a:pPr>
              <a:buFontTx/>
              <a:buChar char="-"/>
            </a:pPr>
            <a:r>
              <a:rPr lang="ru-RU" sz="1600">
                <a:solidFill>
                  <a:srgbClr val="000000"/>
                </a:solidFill>
                <a:latin typeface="Book Antiqua" pitchFamily="18" charset="0"/>
              </a:rPr>
              <a:t> времени </a:t>
            </a:r>
            <a:r>
              <a:rPr lang="en-US" sz="1600" b="1">
                <a:solidFill>
                  <a:srgbClr val="000000"/>
                </a:solidFill>
                <a:latin typeface="Book Antiqua" pitchFamily="18" charset="0"/>
              </a:rPr>
              <a:t>dim </a:t>
            </a:r>
            <a:r>
              <a:rPr lang="en-US" sz="1600" b="1" i="1">
                <a:solidFill>
                  <a:srgbClr val="000000"/>
                </a:solidFill>
                <a:latin typeface="Book Antiqua" pitchFamily="18" charset="0"/>
              </a:rPr>
              <a:t>t</a:t>
            </a:r>
            <a:r>
              <a:rPr lang="en-US" sz="1600" b="1">
                <a:solidFill>
                  <a:srgbClr val="000000"/>
                </a:solidFill>
                <a:latin typeface="Book Antiqua" pitchFamily="18" charset="0"/>
              </a:rPr>
              <a:t> = </a:t>
            </a:r>
            <a:r>
              <a:rPr lang="ru-RU" sz="1600" b="1" i="1">
                <a:solidFill>
                  <a:srgbClr val="000000"/>
                </a:solidFill>
                <a:latin typeface="Book Antiqua" pitchFamily="18" charset="0"/>
              </a:rPr>
              <a:t>Т.</a:t>
            </a:r>
            <a:endParaRPr lang="ru-RU" sz="1600" b="1" i="1">
              <a:solidFill>
                <a:srgbClr val="000000"/>
              </a:solidFill>
            </a:endParaRPr>
          </a:p>
          <a:p>
            <a:endParaRPr lang="ru-RU" sz="800">
              <a:solidFill>
                <a:srgbClr val="000000"/>
              </a:solidFill>
            </a:endParaRPr>
          </a:p>
          <a:p>
            <a:r>
              <a:rPr lang="ru-RU" sz="1600">
                <a:solidFill>
                  <a:srgbClr val="000000"/>
                </a:solidFill>
                <a:latin typeface="Book Antiqua" pitchFamily="18" charset="0"/>
              </a:rPr>
              <a:t>Размерность производных величин:</a:t>
            </a:r>
          </a:p>
          <a:p>
            <a:r>
              <a:rPr lang="de-DE" sz="1600" b="1">
                <a:solidFill>
                  <a:srgbClr val="000000"/>
                </a:solidFill>
                <a:latin typeface="Book Antiqua" pitchFamily="18" charset="0"/>
              </a:rPr>
              <a:t>dim</a:t>
            </a:r>
            <a:r>
              <a:rPr lang="de-DE" sz="1600" b="1" i="1">
                <a:solidFill>
                  <a:srgbClr val="000000"/>
                </a:solidFill>
                <a:latin typeface="Book Antiqua" pitchFamily="18" charset="0"/>
              </a:rPr>
              <a:t> Q = L</a:t>
            </a:r>
            <a:r>
              <a:rPr lang="en-US" sz="1600" b="1" baseline="30000">
                <a:solidFill>
                  <a:srgbClr val="000000"/>
                </a:solidFill>
                <a:latin typeface="Book Antiqua" pitchFamily="18" charset="0"/>
              </a:rPr>
              <a:t>α</a:t>
            </a:r>
            <a:r>
              <a:rPr lang="en-US" sz="1600" b="1" i="1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de-DE" sz="1600" b="1" i="1">
                <a:solidFill>
                  <a:srgbClr val="000000"/>
                </a:solidFill>
                <a:latin typeface="Book Antiqua" pitchFamily="18" charset="0"/>
              </a:rPr>
              <a:t>M</a:t>
            </a:r>
            <a:r>
              <a:rPr lang="en-US" sz="1600" b="1" baseline="30000">
                <a:solidFill>
                  <a:srgbClr val="000000"/>
                </a:solidFill>
                <a:latin typeface="Book Antiqua" pitchFamily="18" charset="0"/>
              </a:rPr>
              <a:t>β</a:t>
            </a:r>
            <a:r>
              <a:rPr lang="en-US" sz="1600" b="1" i="1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de-DE" sz="1600" b="1" i="1">
                <a:solidFill>
                  <a:srgbClr val="000000"/>
                </a:solidFill>
                <a:latin typeface="Book Antiqua" pitchFamily="18" charset="0"/>
              </a:rPr>
              <a:t>T </a:t>
            </a:r>
            <a:r>
              <a:rPr lang="en-US" sz="1600" b="1" baseline="30000">
                <a:solidFill>
                  <a:srgbClr val="000000"/>
                </a:solidFill>
                <a:latin typeface="Book Antiqua" pitchFamily="18" charset="0"/>
              </a:rPr>
              <a:t>γ</a:t>
            </a:r>
            <a:r>
              <a:rPr lang="en-US" sz="1600" b="1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de-DE" sz="1600" b="1">
                <a:solidFill>
                  <a:srgbClr val="000000"/>
                </a:solidFill>
                <a:latin typeface="Book Antiqua" pitchFamily="18" charset="0"/>
              </a:rPr>
              <a:t>…,</a:t>
            </a:r>
            <a:endParaRPr lang="ru-RU" sz="1600" b="1">
              <a:solidFill>
                <a:srgbClr val="000000"/>
              </a:solidFill>
              <a:latin typeface="Book Antiqua" pitchFamily="18" charset="0"/>
            </a:endParaRPr>
          </a:p>
          <a:p>
            <a:pPr algn="just"/>
            <a:r>
              <a:rPr lang="ru-RU" sz="1200">
                <a:solidFill>
                  <a:srgbClr val="000000"/>
                </a:solidFill>
                <a:latin typeface="Book Antiqua" pitchFamily="18" charset="0"/>
              </a:rPr>
              <a:t>где    </a:t>
            </a:r>
            <a:r>
              <a:rPr lang="en-US" sz="1200" i="1">
                <a:solidFill>
                  <a:srgbClr val="000000"/>
                </a:solidFill>
                <a:latin typeface="Book Antiqua" pitchFamily="18" charset="0"/>
              </a:rPr>
              <a:t>dim Q</a:t>
            </a:r>
            <a:r>
              <a:rPr lang="ru-RU" sz="1200">
                <a:solidFill>
                  <a:srgbClr val="000000"/>
                </a:solidFill>
                <a:latin typeface="Book Antiqua" pitchFamily="18" charset="0"/>
              </a:rPr>
              <a:t> – размерность какой-либо физической величины </a:t>
            </a:r>
            <a:r>
              <a:rPr lang="en-US" sz="1200" i="1">
                <a:solidFill>
                  <a:srgbClr val="000000"/>
                </a:solidFill>
                <a:latin typeface="Book Antiqua" pitchFamily="18" charset="0"/>
              </a:rPr>
              <a:t>Q</a:t>
            </a:r>
            <a:r>
              <a:rPr lang="ru-RU" sz="1200">
                <a:solidFill>
                  <a:srgbClr val="000000"/>
                </a:solidFill>
                <a:latin typeface="Book Antiqua" pitchFamily="18" charset="0"/>
              </a:rPr>
              <a:t>; </a:t>
            </a:r>
            <a:r>
              <a:rPr lang="en-US" sz="1200" i="1">
                <a:solidFill>
                  <a:srgbClr val="000000"/>
                </a:solidFill>
                <a:latin typeface="Book Antiqua" pitchFamily="18" charset="0"/>
              </a:rPr>
              <a:t>L</a:t>
            </a:r>
            <a:r>
              <a:rPr lang="ru-RU" sz="1200">
                <a:solidFill>
                  <a:srgbClr val="000000"/>
                </a:solidFill>
                <a:latin typeface="Book Antiqua" pitchFamily="18" charset="0"/>
              </a:rPr>
              <a:t>, </a:t>
            </a:r>
            <a:r>
              <a:rPr lang="en-US" sz="1200" i="1">
                <a:solidFill>
                  <a:srgbClr val="000000"/>
                </a:solidFill>
                <a:latin typeface="Book Antiqua" pitchFamily="18" charset="0"/>
              </a:rPr>
              <a:t>M</a:t>
            </a:r>
            <a:r>
              <a:rPr lang="ru-RU" sz="1200">
                <a:solidFill>
                  <a:srgbClr val="000000"/>
                </a:solidFill>
                <a:latin typeface="Book Antiqua" pitchFamily="18" charset="0"/>
              </a:rPr>
              <a:t>, </a:t>
            </a:r>
            <a:r>
              <a:rPr lang="en-US" sz="1200" i="1">
                <a:solidFill>
                  <a:srgbClr val="000000"/>
                </a:solidFill>
                <a:latin typeface="Book Antiqua" pitchFamily="18" charset="0"/>
              </a:rPr>
              <a:t>T</a:t>
            </a:r>
            <a:r>
              <a:rPr lang="en-US" sz="120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1200">
                <a:solidFill>
                  <a:srgbClr val="000000"/>
                </a:solidFill>
                <a:latin typeface="Book Antiqua" pitchFamily="18" charset="0"/>
              </a:rPr>
              <a:t>… – размерности основных физических величин;  </a:t>
            </a:r>
            <a:r>
              <a:rPr lang="en-US" sz="1200">
                <a:solidFill>
                  <a:srgbClr val="000000"/>
                </a:solidFill>
                <a:latin typeface="Book Antiqua" pitchFamily="18" charset="0"/>
              </a:rPr>
              <a:t>α</a:t>
            </a:r>
            <a:r>
              <a:rPr lang="ru-RU" sz="1200">
                <a:solidFill>
                  <a:srgbClr val="000000"/>
                </a:solidFill>
                <a:latin typeface="Book Antiqua" pitchFamily="18" charset="0"/>
              </a:rPr>
              <a:t>, </a:t>
            </a:r>
            <a:r>
              <a:rPr lang="en-US" sz="1200">
                <a:solidFill>
                  <a:srgbClr val="000000"/>
                </a:solidFill>
                <a:latin typeface="Book Antiqua" pitchFamily="18" charset="0"/>
              </a:rPr>
              <a:t>β</a:t>
            </a:r>
            <a:r>
              <a:rPr lang="ru-RU" sz="1200">
                <a:solidFill>
                  <a:srgbClr val="000000"/>
                </a:solidFill>
                <a:latin typeface="Book Antiqua" pitchFamily="18" charset="0"/>
              </a:rPr>
              <a:t>, </a:t>
            </a:r>
            <a:r>
              <a:rPr lang="en-US" sz="1200">
                <a:solidFill>
                  <a:srgbClr val="000000"/>
                </a:solidFill>
                <a:latin typeface="Book Antiqua" pitchFamily="18" charset="0"/>
              </a:rPr>
              <a:t>γ</a:t>
            </a:r>
            <a:r>
              <a:rPr lang="ru-RU" sz="1200">
                <a:solidFill>
                  <a:srgbClr val="000000"/>
                </a:solidFill>
                <a:latin typeface="Book Antiqua" pitchFamily="18" charset="0"/>
              </a:rPr>
              <a:t> … – показатели размерности. Каждый из показателей размерности может быть положительным или отрицательным, целым или дробным числом, нулем.</a:t>
            </a:r>
          </a:p>
        </p:txBody>
      </p:sp>
      <p:sp>
        <p:nvSpPr>
          <p:cNvPr id="93196" name="Text Box 13"/>
          <p:cNvSpPr txBox="1">
            <a:spLocks noChangeArrowheads="1"/>
          </p:cNvSpPr>
          <p:nvPr/>
        </p:nvSpPr>
        <p:spPr bwMode="auto">
          <a:xfrm>
            <a:off x="4716463" y="3213100"/>
            <a:ext cx="4176712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00"/>
                </a:solidFill>
                <a:latin typeface="Book Antiqua" pitchFamily="18" charset="0"/>
              </a:rPr>
              <a:t>размер </a:t>
            </a:r>
          </a:p>
          <a:p>
            <a:endParaRPr lang="ru-RU" sz="900">
              <a:solidFill>
                <a:srgbClr val="000000"/>
              </a:solidFill>
              <a:latin typeface="Book Antiqua" pitchFamily="18" charset="0"/>
            </a:endParaRPr>
          </a:p>
          <a:p>
            <a:pPr algn="just"/>
            <a:r>
              <a:rPr lang="ru-RU" sz="1600">
                <a:solidFill>
                  <a:srgbClr val="000000"/>
                </a:solidFill>
                <a:latin typeface="Book Antiqua" pitchFamily="18" charset="0"/>
              </a:rPr>
              <a:t>значение величины получают в результате ее измерения или вычисления в соответствии </a:t>
            </a:r>
            <a:r>
              <a:rPr lang="ru-RU" sz="1600" b="1">
                <a:solidFill>
                  <a:srgbClr val="000000"/>
                </a:solidFill>
                <a:latin typeface="Book Antiqua" pitchFamily="18" charset="0"/>
              </a:rPr>
              <a:t>с </a:t>
            </a:r>
          </a:p>
          <a:p>
            <a:r>
              <a:rPr lang="ru-RU" sz="1600" b="1" i="1">
                <a:solidFill>
                  <a:srgbClr val="4F81BD"/>
                </a:solidFill>
                <a:latin typeface="Book Antiqua" pitchFamily="18" charset="0"/>
              </a:rPr>
              <a:t>основным уравнением измерения</a:t>
            </a:r>
            <a:r>
              <a:rPr lang="ru-RU" sz="1600" b="1">
                <a:solidFill>
                  <a:srgbClr val="4F81BD"/>
                </a:solidFill>
                <a:latin typeface="Book Antiqua" pitchFamily="18" charset="0"/>
              </a:rPr>
              <a:t>:</a:t>
            </a:r>
            <a:r>
              <a:rPr lang="ru-RU" sz="1600" b="1">
                <a:solidFill>
                  <a:srgbClr val="009900"/>
                </a:solidFill>
                <a:latin typeface="Book Antiqua" pitchFamily="18" charset="0"/>
              </a:rPr>
              <a:t> </a:t>
            </a:r>
            <a:endParaRPr lang="en-US" sz="1600" b="1" i="1">
              <a:solidFill>
                <a:srgbClr val="009900"/>
              </a:solidFill>
              <a:latin typeface="Book Antiqua" pitchFamily="18" charset="0"/>
            </a:endParaRPr>
          </a:p>
          <a:p>
            <a:r>
              <a:rPr lang="en-US" sz="1600" i="1">
                <a:solidFill>
                  <a:srgbClr val="000000"/>
                </a:solidFill>
                <a:latin typeface="Book Antiqua" pitchFamily="18" charset="0"/>
              </a:rPr>
              <a:t>Q</a:t>
            </a:r>
            <a:r>
              <a:rPr lang="en-US" sz="1600">
                <a:solidFill>
                  <a:srgbClr val="000000"/>
                </a:solidFill>
                <a:latin typeface="Book Antiqua" pitchFamily="18" charset="0"/>
              </a:rPr>
              <a:t> = </a:t>
            </a:r>
            <a:r>
              <a:rPr lang="en-US" sz="1600" i="1">
                <a:solidFill>
                  <a:srgbClr val="000000"/>
                </a:solidFill>
                <a:latin typeface="Book Antiqua" pitchFamily="18" charset="0"/>
              </a:rPr>
              <a:t>X</a:t>
            </a:r>
            <a:r>
              <a:rPr lang="en-US" sz="1600">
                <a:solidFill>
                  <a:srgbClr val="000000"/>
                </a:solidFill>
                <a:latin typeface="Book Antiqua" pitchFamily="18" charset="0"/>
              </a:rPr>
              <a:t> [</a:t>
            </a:r>
            <a:r>
              <a:rPr lang="en-US" sz="1600" i="1">
                <a:solidFill>
                  <a:srgbClr val="000000"/>
                </a:solidFill>
                <a:latin typeface="Book Antiqua" pitchFamily="18" charset="0"/>
              </a:rPr>
              <a:t>Q</a:t>
            </a:r>
            <a:r>
              <a:rPr lang="en-US" sz="1600">
                <a:solidFill>
                  <a:srgbClr val="000000"/>
                </a:solidFill>
                <a:latin typeface="Book Antiqua" pitchFamily="18" charset="0"/>
              </a:rPr>
              <a:t>],</a:t>
            </a:r>
            <a:endParaRPr lang="ru-RU" sz="1600">
              <a:solidFill>
                <a:srgbClr val="000000"/>
              </a:solidFill>
              <a:latin typeface="Book Antiqua" pitchFamily="18" charset="0"/>
            </a:endParaRPr>
          </a:p>
          <a:p>
            <a:pPr algn="just"/>
            <a:r>
              <a:rPr lang="ru-RU" sz="1200">
                <a:solidFill>
                  <a:srgbClr val="000000"/>
                </a:solidFill>
                <a:latin typeface="Book Antiqua" pitchFamily="18" charset="0"/>
              </a:rPr>
              <a:t>где </a:t>
            </a:r>
            <a:r>
              <a:rPr lang="ru-RU" sz="1200" i="1">
                <a:solidFill>
                  <a:srgbClr val="000000"/>
                </a:solidFill>
                <a:latin typeface="Book Antiqua" pitchFamily="18" charset="0"/>
              </a:rPr>
              <a:t>Q</a:t>
            </a:r>
            <a:r>
              <a:rPr lang="ru-RU" sz="1200">
                <a:solidFill>
                  <a:srgbClr val="000000"/>
                </a:solidFill>
                <a:latin typeface="Book Antiqua" pitchFamily="18" charset="0"/>
              </a:rPr>
              <a:t> - значение величины; </a:t>
            </a:r>
            <a:r>
              <a:rPr lang="ru-RU" sz="1200" i="1">
                <a:solidFill>
                  <a:srgbClr val="000000"/>
                </a:solidFill>
                <a:latin typeface="Book Antiqua" pitchFamily="18" charset="0"/>
              </a:rPr>
              <a:t>X</a:t>
            </a:r>
            <a:r>
              <a:rPr lang="ru-RU" sz="1200">
                <a:solidFill>
                  <a:srgbClr val="000000"/>
                </a:solidFill>
                <a:latin typeface="Book Antiqua" pitchFamily="18" charset="0"/>
              </a:rPr>
              <a:t> - числовое значение измеряемой величины в принятой единице; [</a:t>
            </a:r>
            <a:r>
              <a:rPr lang="ru-RU" sz="1200" i="1">
                <a:solidFill>
                  <a:srgbClr val="000000"/>
                </a:solidFill>
                <a:latin typeface="Book Antiqua" pitchFamily="18" charset="0"/>
              </a:rPr>
              <a:t>Q</a:t>
            </a:r>
            <a:r>
              <a:rPr lang="ru-RU" sz="1200">
                <a:solidFill>
                  <a:srgbClr val="000000"/>
                </a:solidFill>
                <a:latin typeface="Book Antiqua" pitchFamily="18" charset="0"/>
              </a:rPr>
              <a:t>] - выбранная для измерения единица.  </a:t>
            </a:r>
          </a:p>
        </p:txBody>
      </p:sp>
      <p:sp>
        <p:nvSpPr>
          <p:cNvPr id="93197" name="Line 14"/>
          <p:cNvSpPr>
            <a:spLocks noChangeShapeType="1"/>
          </p:cNvSpPr>
          <p:nvPr/>
        </p:nvSpPr>
        <p:spPr bwMode="auto">
          <a:xfrm>
            <a:off x="6804025" y="29972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941095-8E10-4837-9403-B851E4640ED2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95235" name="Text Box 4"/>
          <p:cNvSpPr txBox="1">
            <a:spLocks noChangeArrowheads="1"/>
          </p:cNvSpPr>
          <p:nvPr/>
        </p:nvSpPr>
        <p:spPr bwMode="auto">
          <a:xfrm>
            <a:off x="468313" y="2852738"/>
            <a:ext cx="835342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b="1">
                <a:solidFill>
                  <a:srgbClr val="4F81BD"/>
                </a:solidFill>
                <a:latin typeface="Book Antiqua" pitchFamily="18" charset="0"/>
              </a:rPr>
              <a:t>Истинное значение физической величины</a:t>
            </a:r>
            <a:r>
              <a:rPr lang="ru-RU" b="1">
                <a:solidFill>
                  <a:srgbClr val="000000"/>
                </a:solidFill>
                <a:latin typeface="Book Antiqua" pitchFamily="18" charset="0"/>
              </a:rPr>
              <a:t> -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 это значение, идеально отражающее в качественном и количественном отношениях соответствующее свойство объекта. </a:t>
            </a:r>
          </a:p>
          <a:p>
            <a:pPr algn="just"/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Из-за несовершенства средств и методов измерений истинные значения величин практически получить нельзя. Их можно представить только теоретически. А значения величины, полученные при измерении, лишь в большей или меньшей степени приближаются к истинному значению.</a:t>
            </a:r>
            <a:endParaRPr lang="ru-RU" sz="1400" b="1">
              <a:solidFill>
                <a:srgbClr val="000000"/>
              </a:solidFill>
              <a:latin typeface="Book Antiqua" pitchFamily="18" charset="0"/>
            </a:endParaRPr>
          </a:p>
          <a:p>
            <a:pPr algn="just"/>
            <a:endParaRPr lang="ru-RU" b="1">
              <a:solidFill>
                <a:srgbClr val="000000"/>
              </a:solidFill>
              <a:latin typeface="Book Antiqua" pitchFamily="18" charset="0"/>
            </a:endParaRPr>
          </a:p>
          <a:p>
            <a:pPr algn="just"/>
            <a:r>
              <a:rPr lang="ru-RU" b="1">
                <a:solidFill>
                  <a:srgbClr val="4F81BD"/>
                </a:solidFill>
                <a:latin typeface="Book Antiqua" pitchFamily="18" charset="0"/>
              </a:rPr>
              <a:t>Действительное значение физической величины</a:t>
            </a:r>
            <a:r>
              <a:rPr lang="ru-RU" b="1">
                <a:solidFill>
                  <a:srgbClr val="000000"/>
                </a:solidFill>
                <a:latin typeface="Book Antiqua" pitchFamily="18" charset="0"/>
              </a:rPr>
              <a:t> -</a:t>
            </a:r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 это значение величины, найденное экспериментальным путем и настолько приближающееся к истинному значению, что для данной цели может быть использовано вместо него.</a:t>
            </a:r>
          </a:p>
        </p:txBody>
      </p:sp>
      <p:sp>
        <p:nvSpPr>
          <p:cNvPr id="95236" name="Text Box 5"/>
          <p:cNvSpPr txBox="1">
            <a:spLocks noChangeArrowheads="1"/>
          </p:cNvSpPr>
          <p:nvPr/>
        </p:nvSpPr>
        <p:spPr bwMode="auto">
          <a:xfrm>
            <a:off x="755650" y="333375"/>
            <a:ext cx="7632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4F81BD"/>
                </a:solidFill>
                <a:latin typeface="Book Antiqua" pitchFamily="18" charset="0"/>
              </a:rPr>
              <a:t>Значения физических величин</a:t>
            </a:r>
          </a:p>
        </p:txBody>
      </p:sp>
      <p:sp>
        <p:nvSpPr>
          <p:cNvPr id="95237" name="Rectangle 7"/>
          <p:cNvSpPr>
            <a:spLocks noChangeArrowheads="1"/>
          </p:cNvSpPr>
          <p:nvPr/>
        </p:nvSpPr>
        <p:spPr bwMode="auto">
          <a:xfrm>
            <a:off x="1979613" y="692150"/>
            <a:ext cx="50911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(в зависимости от степени приближения к объективности)</a:t>
            </a:r>
          </a:p>
        </p:txBody>
      </p:sp>
      <p:sp>
        <p:nvSpPr>
          <p:cNvPr id="95238" name="Line 8"/>
          <p:cNvSpPr>
            <a:spLocks noChangeShapeType="1"/>
          </p:cNvSpPr>
          <p:nvPr/>
        </p:nvSpPr>
        <p:spPr bwMode="auto">
          <a:xfrm flipH="1">
            <a:off x="1619250" y="1052513"/>
            <a:ext cx="12969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5239" name="Line 9"/>
          <p:cNvSpPr>
            <a:spLocks noChangeShapeType="1"/>
          </p:cNvSpPr>
          <p:nvPr/>
        </p:nvSpPr>
        <p:spPr bwMode="auto">
          <a:xfrm>
            <a:off x="4643438" y="105251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5240" name="Line 10"/>
          <p:cNvSpPr>
            <a:spLocks noChangeShapeType="1"/>
          </p:cNvSpPr>
          <p:nvPr/>
        </p:nvSpPr>
        <p:spPr bwMode="auto">
          <a:xfrm>
            <a:off x="6443663" y="1052513"/>
            <a:ext cx="12239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5241" name="Rectangle 12"/>
          <p:cNvSpPr>
            <a:spLocks noChangeArrowheads="1"/>
          </p:cNvSpPr>
          <p:nvPr/>
        </p:nvSpPr>
        <p:spPr bwMode="auto">
          <a:xfrm>
            <a:off x="1042988" y="1784350"/>
            <a:ext cx="1208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истинное</a:t>
            </a:r>
          </a:p>
        </p:txBody>
      </p:sp>
      <p:sp>
        <p:nvSpPr>
          <p:cNvPr id="95242" name="Rectangle 13"/>
          <p:cNvSpPr>
            <a:spLocks noChangeArrowheads="1"/>
          </p:cNvSpPr>
          <p:nvPr/>
        </p:nvSpPr>
        <p:spPr bwMode="auto">
          <a:xfrm>
            <a:off x="3851275" y="1784350"/>
            <a:ext cx="1876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действительное</a:t>
            </a:r>
          </a:p>
        </p:txBody>
      </p:sp>
      <p:sp>
        <p:nvSpPr>
          <p:cNvPr id="95243" name="Rectangle 14"/>
          <p:cNvSpPr>
            <a:spLocks noChangeArrowheads="1"/>
          </p:cNvSpPr>
          <p:nvPr/>
        </p:nvSpPr>
        <p:spPr bwMode="auto">
          <a:xfrm>
            <a:off x="6948488" y="1784350"/>
            <a:ext cx="1462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00"/>
                </a:solidFill>
                <a:latin typeface="Book Antiqua" pitchFamily="18" charset="0"/>
              </a:rPr>
              <a:t>измеренное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E8260-570E-4875-A1ED-0BD3F4CD182D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96259" name="Text Box 5"/>
          <p:cNvSpPr txBox="1">
            <a:spLocks noChangeArrowheads="1"/>
          </p:cNvSpPr>
          <p:nvPr/>
        </p:nvSpPr>
        <p:spPr bwMode="auto">
          <a:xfrm>
            <a:off x="250825" y="1268413"/>
            <a:ext cx="8642350" cy="122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1600" b="1">
                <a:solidFill>
                  <a:srgbClr val="4F81BD"/>
                </a:solidFill>
                <a:latin typeface="Book Antiqua" pitchFamily="18" charset="0"/>
              </a:rPr>
              <a:t>Единицы физических величин</a:t>
            </a:r>
            <a:r>
              <a:rPr lang="ru-RU" sz="1600">
                <a:solidFill>
                  <a:srgbClr val="000000"/>
                </a:solidFill>
                <a:latin typeface="Book Antiqua" pitchFamily="18" charset="0"/>
              </a:rPr>
              <a:t> объединяются по определенному принципу в </a:t>
            </a:r>
            <a:r>
              <a:rPr lang="ru-RU" sz="1600" b="1">
                <a:solidFill>
                  <a:srgbClr val="4F81BD"/>
                </a:solidFill>
                <a:latin typeface="Book Antiqua" pitchFamily="18" charset="0"/>
              </a:rPr>
              <a:t>системы единиц</a:t>
            </a:r>
            <a:r>
              <a:rPr lang="ru-RU" sz="1600">
                <a:solidFill>
                  <a:srgbClr val="000000"/>
                </a:solidFill>
                <a:latin typeface="Book Antiqua" pitchFamily="18" charset="0"/>
              </a:rPr>
              <a:t>. </a:t>
            </a:r>
          </a:p>
          <a:p>
            <a:pPr algn="just">
              <a:spcBef>
                <a:spcPct val="50000"/>
              </a:spcBef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Эти принципы заключаются в следующем: произвольно устанавливают единицы для некоторых величин, называемых</a:t>
            </a:r>
            <a:r>
              <a:rPr lang="ru-RU" sz="1400" b="1">
                <a:solidFill>
                  <a:srgbClr val="000000"/>
                </a:solidFill>
                <a:latin typeface="Book Antiqua" pitchFamily="18" charset="0"/>
              </a:rPr>
              <a:t> основными единицами,</a:t>
            </a: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 и по формулам через основные получают все производные единицы для данной области измерений. </a:t>
            </a:r>
          </a:p>
        </p:txBody>
      </p:sp>
      <p:sp>
        <p:nvSpPr>
          <p:cNvPr id="96260" name="Text Box 6"/>
          <p:cNvSpPr txBox="1">
            <a:spLocks noChangeArrowheads="1"/>
          </p:cNvSpPr>
          <p:nvPr/>
        </p:nvSpPr>
        <p:spPr bwMode="auto">
          <a:xfrm>
            <a:off x="250825" y="2708275"/>
            <a:ext cx="86423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В 1960 г. на XI Генеральной конференции по мерам и весам Международной организации мер и весов (МОМВ) была принята </a:t>
            </a:r>
            <a:r>
              <a:rPr lang="ru-RU" sz="1400" b="1">
                <a:solidFill>
                  <a:srgbClr val="4F81BD"/>
                </a:solidFill>
                <a:latin typeface="Book Antiqua" pitchFamily="18" charset="0"/>
              </a:rPr>
              <a:t>Международная система единиц (SI)</a:t>
            </a:r>
            <a:r>
              <a:rPr lang="ru-RU" sz="1400" b="1">
                <a:solidFill>
                  <a:srgbClr val="000000"/>
                </a:solidFill>
                <a:latin typeface="Book Antiqua" pitchFamily="18" charset="0"/>
              </a:rPr>
              <a:t>, </a:t>
            </a: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которая в России применяется с 1 января 1963 г.</a:t>
            </a:r>
          </a:p>
        </p:txBody>
      </p:sp>
      <p:sp>
        <p:nvSpPr>
          <p:cNvPr id="96261" name="Text Box 11"/>
          <p:cNvSpPr txBox="1">
            <a:spLocks noChangeArrowheads="1"/>
          </p:cNvSpPr>
          <p:nvPr/>
        </p:nvSpPr>
        <p:spPr bwMode="auto">
          <a:xfrm>
            <a:off x="250825" y="476250"/>
            <a:ext cx="86423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– физическая величина фиксированного размера, которой условно присвоено числовое значение, равное единице, и применяемая для количественного выражения однородных с ней физических величин. </a:t>
            </a:r>
          </a:p>
        </p:txBody>
      </p:sp>
      <p:sp>
        <p:nvSpPr>
          <p:cNvPr id="96262" name="Text Box 12"/>
          <p:cNvSpPr txBox="1">
            <a:spLocks noChangeArrowheads="1"/>
          </p:cNvSpPr>
          <p:nvPr/>
        </p:nvSpPr>
        <p:spPr bwMode="auto">
          <a:xfrm>
            <a:off x="468313" y="115888"/>
            <a:ext cx="8207375" cy="366712"/>
          </a:xfrm>
          <a:prstGeom prst="rect">
            <a:avLst/>
          </a:prstGeom>
          <a:solidFill>
            <a:srgbClr val="C6D9F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latin typeface="Book Antiqua" pitchFamily="18" charset="0"/>
              </a:rPr>
              <a:t>Единица физической величины (ЕФВ)</a:t>
            </a:r>
          </a:p>
        </p:txBody>
      </p:sp>
      <p:sp>
        <p:nvSpPr>
          <p:cNvPr id="96263" name="Text Box 446"/>
          <p:cNvSpPr txBox="1">
            <a:spLocks noChangeArrowheads="1"/>
          </p:cNvSpPr>
          <p:nvPr/>
        </p:nvSpPr>
        <p:spPr bwMode="auto">
          <a:xfrm>
            <a:off x="323850" y="3716338"/>
            <a:ext cx="8569325" cy="249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348AD8"/>
                </a:solidFill>
                <a:latin typeface="Book Antiqua" pitchFamily="18" charset="0"/>
              </a:rPr>
              <a:t>Достоинства системы </a:t>
            </a:r>
            <a:r>
              <a:rPr lang="en-US" sz="1400" b="1">
                <a:solidFill>
                  <a:srgbClr val="348AD8"/>
                </a:solidFill>
                <a:latin typeface="Book Antiqua" pitchFamily="18" charset="0"/>
              </a:rPr>
              <a:t>SI</a:t>
            </a:r>
            <a:r>
              <a:rPr lang="ru-RU" sz="1400" b="1">
                <a:solidFill>
                  <a:srgbClr val="348AD8"/>
                </a:solidFill>
                <a:latin typeface="Book Antiqua" pitchFamily="18" charset="0"/>
              </a:rPr>
              <a:t>:</a:t>
            </a:r>
          </a:p>
          <a:p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– универсальность – охват всех областей науки и техники;</a:t>
            </a:r>
          </a:p>
          <a:p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– унификация единиц для всех областей и видов измерений (механических, тепловых, электрических, магнитных и т. д.);</a:t>
            </a:r>
          </a:p>
          <a:p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– когерентность единиц – все производные единицы </a:t>
            </a:r>
            <a:r>
              <a:rPr lang="en-US" sz="1400">
                <a:solidFill>
                  <a:srgbClr val="000000"/>
                </a:solidFill>
                <a:latin typeface="Book Antiqua" pitchFamily="18" charset="0"/>
              </a:rPr>
              <a:t>SI</a:t>
            </a: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 получаются из уравнений связи между величинами, в которых коэффициенты равны единице;</a:t>
            </a:r>
          </a:p>
          <a:p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– возможность воспроизведения единиц с высокой точностью в соответствии с их определениями;</a:t>
            </a:r>
          </a:p>
          <a:p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– упрощение записи уравнений и формул в физике, химии, а также в технических расчетах в связи с отсутствием переводных коэффициентов;</a:t>
            </a:r>
          </a:p>
          <a:p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– уменьшение числа допускаемых единиц;</a:t>
            </a:r>
          </a:p>
          <a:p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– единая система образования кратных и дольных единиц, имеющих собственные наименования</a:t>
            </a:r>
            <a:r>
              <a:rPr lang="ru-RU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4"/>
          <p:cNvSpPr>
            <a:spLocks noChangeArrowheads="1"/>
          </p:cNvSpPr>
          <p:nvPr/>
        </p:nvSpPr>
        <p:spPr bwMode="auto">
          <a:xfrm>
            <a:off x="1835150" y="260350"/>
            <a:ext cx="525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600" b="1">
                <a:solidFill>
                  <a:srgbClr val="348AD8"/>
                </a:solidFill>
                <a:latin typeface="Book Antiqua" pitchFamily="18" charset="0"/>
              </a:rPr>
              <a:t>Международная система единиц (SI)</a:t>
            </a:r>
          </a:p>
        </p:txBody>
      </p:sp>
      <p:graphicFrame>
        <p:nvGraphicFramePr>
          <p:cNvPr id="97283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179388" y="1196975"/>
          <a:ext cx="4325937" cy="2447925"/>
        </p:xfrm>
        <a:graphic>
          <a:graphicData uri="http://schemas.openxmlformats.org/presentationml/2006/ole">
            <p:oleObj spid="_x0000_s109570" name="Документ" r:id="rId4" imgW="5587248" imgH="2923896" progId="Word.Document.12">
              <p:embed/>
            </p:oleObj>
          </a:graphicData>
        </a:graphic>
      </p:graphicFrame>
      <p:graphicFrame>
        <p:nvGraphicFramePr>
          <p:cNvPr id="97284" name="Object 369"/>
          <p:cNvGraphicFramePr>
            <a:graphicFrameLocks noChangeAspect="1"/>
          </p:cNvGraphicFramePr>
          <p:nvPr>
            <p:ph sz="quarter" idx="2"/>
          </p:nvPr>
        </p:nvGraphicFramePr>
        <p:xfrm>
          <a:off x="4572000" y="1268413"/>
          <a:ext cx="4572000" cy="2305050"/>
        </p:xfrm>
        <a:graphic>
          <a:graphicData uri="http://schemas.openxmlformats.org/presentationml/2006/ole">
            <p:oleObj spid="_x0000_s109571" name="Документ" r:id="rId5" imgW="5622879" imgH="2370775" progId="Word.Document.12">
              <p:embed/>
            </p:oleObj>
          </a:graphicData>
        </a:graphic>
      </p:graphicFrame>
      <p:sp>
        <p:nvSpPr>
          <p:cNvPr id="97285" name="Rectangle 7"/>
          <p:cNvSpPr>
            <a:spLocks noChangeArrowheads="1"/>
          </p:cNvSpPr>
          <p:nvPr/>
        </p:nvSpPr>
        <p:spPr bwMode="auto">
          <a:xfrm>
            <a:off x="468313" y="620713"/>
            <a:ext cx="36115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Основные величины и </a:t>
            </a:r>
            <a:endParaRPr lang="en-US" sz="1400">
              <a:solidFill>
                <a:srgbClr val="000000"/>
              </a:solidFill>
              <a:latin typeface="Book Antiqua" pitchFamily="18" charset="0"/>
            </a:endParaRPr>
          </a:p>
          <a:p>
            <a:pPr algn="ctr"/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основные единицы физических величин</a:t>
            </a:r>
          </a:p>
        </p:txBody>
      </p:sp>
      <p:sp>
        <p:nvSpPr>
          <p:cNvPr id="97286" name="Text Box 372"/>
          <p:cNvSpPr txBox="1">
            <a:spLocks noChangeArrowheads="1"/>
          </p:cNvSpPr>
          <p:nvPr/>
        </p:nvSpPr>
        <p:spPr bwMode="auto">
          <a:xfrm>
            <a:off x="4643438" y="692150"/>
            <a:ext cx="4176712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Производные величины и </a:t>
            </a:r>
          </a:p>
          <a:p>
            <a:pPr algn="ctr">
              <a:lnSpc>
                <a:spcPct val="80000"/>
              </a:lnSpc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производные единицы</a:t>
            </a:r>
            <a:r>
              <a:rPr lang="ru-RU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97287" name="Text Box 373"/>
          <p:cNvSpPr txBox="1">
            <a:spLocks noChangeArrowheads="1"/>
          </p:cNvSpPr>
          <p:nvPr/>
        </p:nvSpPr>
        <p:spPr bwMode="auto">
          <a:xfrm>
            <a:off x="107950" y="3357563"/>
            <a:ext cx="8856663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Числовые значения физических величин изменяются в значительных пределах. Поэтому для удобства практических измерений наряду с основными и производными единицами,</a:t>
            </a:r>
            <a:r>
              <a:rPr lang="ru-RU" sz="1400" b="1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называемыми</a:t>
            </a:r>
            <a:r>
              <a:rPr lang="ru-RU" sz="1400" b="1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1400" i="1">
                <a:solidFill>
                  <a:srgbClr val="000000"/>
                </a:solidFill>
                <a:latin typeface="Book Antiqua" pitchFamily="18" charset="0"/>
              </a:rPr>
              <a:t>главными</a:t>
            </a: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, введены также </a:t>
            </a:r>
            <a:r>
              <a:rPr lang="ru-RU" sz="1400" i="1">
                <a:solidFill>
                  <a:srgbClr val="000000"/>
                </a:solidFill>
                <a:latin typeface="Book Antiqua" pitchFamily="18" charset="0"/>
              </a:rPr>
              <a:t>кратные и дольные</a:t>
            </a: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 единицы, которые обычно находятся в декадном отношении к главной единице. </a:t>
            </a:r>
          </a:p>
        </p:txBody>
      </p:sp>
      <p:graphicFrame>
        <p:nvGraphicFramePr>
          <p:cNvPr id="97288" name="Object 374"/>
          <p:cNvGraphicFramePr>
            <a:graphicFrameLocks noChangeAspect="1"/>
          </p:cNvGraphicFramePr>
          <p:nvPr>
            <p:ph sz="quarter" idx="3"/>
          </p:nvPr>
        </p:nvGraphicFramePr>
        <p:xfrm>
          <a:off x="1476375" y="4652963"/>
          <a:ext cx="5749925" cy="2043112"/>
        </p:xfrm>
        <a:graphic>
          <a:graphicData uri="http://schemas.openxmlformats.org/presentationml/2006/ole">
            <p:oleObj spid="_x0000_s109572" name="Документ" r:id="rId6" imgW="5622879" imgH="2463082" progId="Word.Document.12">
              <p:embed/>
            </p:oleObj>
          </a:graphicData>
        </a:graphic>
      </p:graphicFrame>
      <p:sp>
        <p:nvSpPr>
          <p:cNvPr id="97289" name="Text Box 377"/>
          <p:cNvSpPr txBox="1">
            <a:spLocks noChangeArrowheads="1"/>
          </p:cNvSpPr>
          <p:nvPr/>
        </p:nvSpPr>
        <p:spPr bwMode="auto">
          <a:xfrm>
            <a:off x="684213" y="4292600"/>
            <a:ext cx="741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solidFill>
                  <a:srgbClr val="000000"/>
                </a:solidFill>
                <a:latin typeface="Book Antiqua" pitchFamily="18" charset="0"/>
              </a:rPr>
              <a:t>Приставки для образования кратных и дольных единиц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хемы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схемы</Template>
  <TotalTime>2332</TotalTime>
  <Words>2586</Words>
  <Application>Microsoft Office PowerPoint</Application>
  <PresentationFormat>Экран (4:3)</PresentationFormat>
  <Paragraphs>469</Paragraphs>
  <Slides>25</Slides>
  <Notes>25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28" baseType="lpstr">
      <vt:lpstr>схемы</vt:lpstr>
      <vt:lpstr>Документ</vt:lpstr>
      <vt:lpstr>Формула</vt:lpstr>
      <vt:lpstr>Слайд 1</vt:lpstr>
      <vt:lpstr>ОСНОВНЫЕ ПОНЯТИЯ</vt:lpstr>
      <vt:lpstr>ПЛАН ЛЕКЦИИ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ГОСУДАРСТВЕННАЯ СИСТЕМА ОБЕСПЕЧЕНИЯ ЕДИНСТВА ИЗМЕРЕНИЙ (ГСИ)</vt:lpstr>
      <vt:lpstr>Государственная система обеспечения единства измерений</vt:lpstr>
      <vt:lpstr>Государственный метрологический контроль и надзор (ГМКиН)</vt:lpstr>
      <vt:lpstr>Литература </vt:lpstr>
      <vt:lpstr>Контрольные вопросы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Михаил</dc:creator>
  <cp:lastModifiedBy>Admin</cp:lastModifiedBy>
  <cp:revision>62</cp:revision>
  <dcterms:created xsi:type="dcterms:W3CDTF">2007-12-12T16:22:21Z</dcterms:created>
  <dcterms:modified xsi:type="dcterms:W3CDTF">2013-01-22T21:32:10Z</dcterms:modified>
</cp:coreProperties>
</file>