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Default Extension="vml" ContentType="application/vnd.openxmlformats-officedocument.vmlDrawing"/>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diagrams/layout1.xml" ContentType="application/vnd.openxmlformats-officedocument.drawingml.diagram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368" r:id="rId2"/>
    <p:sldId id="431" r:id="rId3"/>
    <p:sldId id="432" r:id="rId4"/>
    <p:sldId id="286" r:id="rId5"/>
    <p:sldId id="364" r:id="rId6"/>
    <p:sldId id="287" r:id="rId7"/>
    <p:sldId id="290" r:id="rId8"/>
    <p:sldId id="291" r:id="rId9"/>
    <p:sldId id="292" r:id="rId10"/>
    <p:sldId id="293" r:id="rId11"/>
    <p:sldId id="294" r:id="rId12"/>
    <p:sldId id="295" r:id="rId13"/>
    <p:sldId id="365" r:id="rId14"/>
    <p:sldId id="379" r:id="rId15"/>
    <p:sldId id="378" r:id="rId16"/>
    <p:sldId id="372" r:id="rId17"/>
    <p:sldId id="373" r:id="rId18"/>
    <p:sldId id="375" r:id="rId19"/>
    <p:sldId id="298" r:id="rId20"/>
    <p:sldId id="433" r:id="rId21"/>
    <p:sldId id="434" r:id="rId22"/>
  </p:sldIdLst>
  <p:sldSz cx="9144000" cy="6858000" type="screen4x3"/>
  <p:notesSz cx="6788150" cy="9920288"/>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1D08B8"/>
    <a:srgbClr val="C6D9F1"/>
    <a:srgbClr val="6590C5"/>
    <a:srgbClr val="98B5E0"/>
    <a:srgbClr val="87B8ED"/>
    <a:srgbClr val="8BBCE9"/>
    <a:srgbClr val="348AD8"/>
  </p:clrMru>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autoAdjust="0"/>
    <p:restoredTop sz="94622" autoAdjust="0"/>
  </p:normalViewPr>
  <p:slideViewPr>
    <p:cSldViewPr>
      <p:cViewPr varScale="1">
        <p:scale>
          <a:sx n="66" d="100"/>
          <a:sy n="66" d="100"/>
        </p:scale>
        <p:origin x="-55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1" Type="http://schemas.openxmlformats.org/officeDocument/2006/relationships/image" Target="../media/image1.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F3B16E0-AECD-4578-8F2A-83F65CE54E1F}" type="doc">
      <dgm:prSet loTypeId="urn:microsoft.com/office/officeart/2005/8/layout/vList3#4" loCatId="list" qsTypeId="urn:microsoft.com/office/officeart/2005/8/quickstyle/simple1" qsCatId="simple" csTypeId="urn:microsoft.com/office/officeart/2005/8/colors/accent1_2" csCatId="accent1" phldr="1"/>
      <dgm:spPr/>
    </dgm:pt>
    <dgm:pt modelId="{CAFF4084-0ED0-4505-A747-053925E43812}">
      <dgm:prSet phldrT="[Текст]" custT="1"/>
      <dgm:spPr/>
      <dgm:t>
        <a:bodyPr/>
        <a:lstStyle/>
        <a:p>
          <a:r>
            <a:rPr lang="ru-RU" sz="3000" dirty="0" smtClean="0">
              <a:latin typeface="Book Antiqua" pitchFamily="18" charset="0"/>
            </a:rPr>
            <a:t>лекция 2 Стандартизация</a:t>
          </a:r>
          <a:endParaRPr lang="ru-RU" sz="3000" dirty="0">
            <a:latin typeface="Book Antiqua" pitchFamily="18" charset="0"/>
          </a:endParaRPr>
        </a:p>
      </dgm:t>
    </dgm:pt>
    <dgm:pt modelId="{BB75147F-5592-4AF8-A22F-32717F3BAE3B}" type="parTrans" cxnId="{67CB2DFD-CCF9-452E-B131-C345ECDB6A82}">
      <dgm:prSet/>
      <dgm:spPr/>
      <dgm:t>
        <a:bodyPr/>
        <a:lstStyle/>
        <a:p>
          <a:endParaRPr lang="ru-RU"/>
        </a:p>
      </dgm:t>
    </dgm:pt>
    <dgm:pt modelId="{8F804AB7-D317-4BE7-96A7-F109FAC9A0D4}" type="sibTrans" cxnId="{67CB2DFD-CCF9-452E-B131-C345ECDB6A82}">
      <dgm:prSet/>
      <dgm:spPr/>
      <dgm:t>
        <a:bodyPr/>
        <a:lstStyle/>
        <a:p>
          <a:endParaRPr lang="ru-RU"/>
        </a:p>
      </dgm:t>
    </dgm:pt>
    <dgm:pt modelId="{CEBCF2F7-0D88-41A8-A15F-564AA90C3F72}" type="pres">
      <dgm:prSet presAssocID="{0F3B16E0-AECD-4578-8F2A-83F65CE54E1F}" presName="linearFlow" presStyleCnt="0">
        <dgm:presLayoutVars>
          <dgm:dir/>
          <dgm:resizeHandles val="exact"/>
        </dgm:presLayoutVars>
      </dgm:prSet>
      <dgm:spPr/>
    </dgm:pt>
    <dgm:pt modelId="{82A9C622-35C2-4CA8-BFCD-F1FEC0EBFFD6}" type="pres">
      <dgm:prSet presAssocID="{CAFF4084-0ED0-4505-A747-053925E43812}" presName="composite" presStyleCnt="0"/>
      <dgm:spPr/>
    </dgm:pt>
    <dgm:pt modelId="{D07D269E-EBFF-4B7A-B587-0C185410A93E}" type="pres">
      <dgm:prSet presAssocID="{CAFF4084-0ED0-4505-A747-053925E43812}" presName="imgShp" presStyleLbl="fgImgPlace1" presStyleIdx="0" presStyleCnt="1" custScaleX="95326" custScaleY="98827"/>
      <dgm:spPr>
        <a:blipFill rotWithShape="1">
          <a:blip xmlns:r="http://schemas.openxmlformats.org/officeDocument/2006/relationships" r:embed="rId1"/>
          <a:stretch>
            <a:fillRect/>
          </a:stretch>
        </a:blipFill>
      </dgm:spPr>
    </dgm:pt>
    <dgm:pt modelId="{5015721E-F960-4CFA-BCC7-C409FED336F5}" type="pres">
      <dgm:prSet presAssocID="{CAFF4084-0ED0-4505-A747-053925E43812}" presName="txShp" presStyleLbl="node1" presStyleIdx="0" presStyleCnt="1" custScaleX="120493">
        <dgm:presLayoutVars>
          <dgm:bulletEnabled val="1"/>
        </dgm:presLayoutVars>
      </dgm:prSet>
      <dgm:spPr/>
      <dgm:t>
        <a:bodyPr/>
        <a:lstStyle/>
        <a:p>
          <a:endParaRPr lang="ru-RU"/>
        </a:p>
      </dgm:t>
    </dgm:pt>
  </dgm:ptLst>
  <dgm:cxnLst>
    <dgm:cxn modelId="{67CB2DFD-CCF9-452E-B131-C345ECDB6A82}" srcId="{0F3B16E0-AECD-4578-8F2A-83F65CE54E1F}" destId="{CAFF4084-0ED0-4505-A747-053925E43812}" srcOrd="0" destOrd="0" parTransId="{BB75147F-5592-4AF8-A22F-32717F3BAE3B}" sibTransId="{8F804AB7-D317-4BE7-96A7-F109FAC9A0D4}"/>
    <dgm:cxn modelId="{B4C9C833-B9FC-433C-A632-105F5AC76CF5}" type="presOf" srcId="{CAFF4084-0ED0-4505-A747-053925E43812}" destId="{5015721E-F960-4CFA-BCC7-C409FED336F5}" srcOrd="0" destOrd="0" presId="urn:microsoft.com/office/officeart/2005/8/layout/vList3#4"/>
    <dgm:cxn modelId="{40C27D1C-828C-409B-BEF9-516A948EE7BF}" type="presOf" srcId="{0F3B16E0-AECD-4578-8F2A-83F65CE54E1F}" destId="{CEBCF2F7-0D88-41A8-A15F-564AA90C3F72}" srcOrd="0" destOrd="0" presId="urn:microsoft.com/office/officeart/2005/8/layout/vList3#4"/>
    <dgm:cxn modelId="{6FFC0BEE-EBE0-4154-A857-744E2E2893E4}" type="presParOf" srcId="{CEBCF2F7-0D88-41A8-A15F-564AA90C3F72}" destId="{82A9C622-35C2-4CA8-BFCD-F1FEC0EBFFD6}" srcOrd="0" destOrd="0" presId="urn:microsoft.com/office/officeart/2005/8/layout/vList3#4"/>
    <dgm:cxn modelId="{0030A326-4E22-4CE0-AC9E-512E198203FF}" type="presParOf" srcId="{82A9C622-35C2-4CA8-BFCD-F1FEC0EBFFD6}" destId="{D07D269E-EBFF-4B7A-B587-0C185410A93E}" srcOrd="0" destOrd="0" presId="urn:microsoft.com/office/officeart/2005/8/layout/vList3#4"/>
    <dgm:cxn modelId="{0A25D9B3-4CB0-4414-AB16-D598B7DFA22D}" type="presParOf" srcId="{82A9C622-35C2-4CA8-BFCD-F1FEC0EBFFD6}" destId="{5015721E-F960-4CFA-BCC7-C409FED336F5}" srcOrd="1" destOrd="0" presId="urn:microsoft.com/office/officeart/2005/8/layout/vList3#4"/>
  </dgm:cxnLst>
  <dgm:bg/>
  <dgm:whole/>
  <dgm:extLst>
    <a:ext uri="http://schemas.microsoft.com/office/drawing/2008/diagram">
      <dsp:dataModelExt xmlns:dsp="http://schemas.microsoft.com/office/drawing/2008/diagram" xmlns="" relId="rId5" minVer="http://schemas.openxmlformats.org/drawingml/2006/diagram"/>
    </a:ext>
  </dgm:extLst>
</dgm:dataModel>
</file>

<file path=ppt/diagrams/layout1.xml><?xml version="1.0" encoding="utf-8"?>
<dgm:layoutDef xmlns:dgm="http://schemas.openxmlformats.org/drawingml/2006/diagram" xmlns:a="http://schemas.openxmlformats.org/drawingml/2006/main" uniqueId="urn:microsoft.com/office/officeart/2005/8/layout/vList3#4">
  <dgm:title val=""/>
  <dgm:desc val=""/>
  <dgm:catLst>
    <dgm:cat type="list" pri="14000"/>
    <dgm:cat type="convert" pri="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0" y="0"/>
            <a:ext cx="2941638"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ru-RU"/>
          </a:p>
        </p:txBody>
      </p:sp>
      <p:sp>
        <p:nvSpPr>
          <p:cNvPr id="37891" name="Rectangle 3"/>
          <p:cNvSpPr>
            <a:spLocks noGrp="1" noChangeArrowheads="1"/>
          </p:cNvSpPr>
          <p:nvPr>
            <p:ph type="dt" idx="1"/>
          </p:nvPr>
        </p:nvSpPr>
        <p:spPr bwMode="auto">
          <a:xfrm>
            <a:off x="3844925" y="0"/>
            <a:ext cx="2941638"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fld id="{369FB850-5CA4-4115-B1B1-7CC395988977}" type="datetimeFigureOut">
              <a:rPr lang="ru-RU"/>
              <a:pPr>
                <a:defRPr/>
              </a:pPr>
              <a:t>22.01.2013</a:t>
            </a:fld>
            <a:endParaRPr lang="ru-RU"/>
          </a:p>
        </p:txBody>
      </p:sp>
      <p:sp>
        <p:nvSpPr>
          <p:cNvPr id="145412" name="Rectangle 4"/>
          <p:cNvSpPr>
            <a:spLocks noGrp="1" noRot="1" noChangeAspect="1" noChangeArrowheads="1" noTextEdit="1"/>
          </p:cNvSpPr>
          <p:nvPr>
            <p:ph type="sldImg" idx="2"/>
          </p:nvPr>
        </p:nvSpPr>
        <p:spPr bwMode="auto">
          <a:xfrm>
            <a:off x="914400" y="744538"/>
            <a:ext cx="4959350" cy="3719512"/>
          </a:xfrm>
          <a:prstGeom prst="rect">
            <a:avLst/>
          </a:prstGeom>
          <a:noFill/>
          <a:ln w="9525">
            <a:solidFill>
              <a:srgbClr val="000000"/>
            </a:solidFill>
            <a:miter lim="800000"/>
            <a:headEnd/>
            <a:tailEnd/>
          </a:ln>
        </p:spPr>
      </p:sp>
      <p:sp>
        <p:nvSpPr>
          <p:cNvPr id="37893" name="Rectangle 5"/>
          <p:cNvSpPr>
            <a:spLocks noGrp="1" noChangeArrowheads="1"/>
          </p:cNvSpPr>
          <p:nvPr>
            <p:ph type="body" sz="quarter" idx="3"/>
          </p:nvPr>
        </p:nvSpPr>
        <p:spPr bwMode="auto">
          <a:xfrm>
            <a:off x="679450" y="4711700"/>
            <a:ext cx="5429250" cy="44640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37894" name="Rectangle 6"/>
          <p:cNvSpPr>
            <a:spLocks noGrp="1" noChangeArrowheads="1"/>
          </p:cNvSpPr>
          <p:nvPr>
            <p:ph type="ftr" sz="quarter" idx="4"/>
          </p:nvPr>
        </p:nvSpPr>
        <p:spPr bwMode="auto">
          <a:xfrm>
            <a:off x="0" y="9421813"/>
            <a:ext cx="2941638"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ru-RU"/>
          </a:p>
        </p:txBody>
      </p:sp>
      <p:sp>
        <p:nvSpPr>
          <p:cNvPr id="37895" name="Rectangle 7"/>
          <p:cNvSpPr>
            <a:spLocks noGrp="1" noChangeArrowheads="1"/>
          </p:cNvSpPr>
          <p:nvPr>
            <p:ph type="sldNum" sz="quarter" idx="5"/>
          </p:nvPr>
        </p:nvSpPr>
        <p:spPr bwMode="auto">
          <a:xfrm>
            <a:off x="3844925" y="9421813"/>
            <a:ext cx="2941638"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58818E08-A771-4C20-9C52-2D86D6AA743F}" type="slidenum">
              <a:rPr lang="ru-RU"/>
              <a:pPr>
                <a:defRPr/>
              </a:pPr>
              <a:t>‹#›</a:t>
            </a:fld>
            <a:endParaRPr lang="ru-RU"/>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pPr>
              <a:defRPr/>
            </a:pPr>
            <a:fld id="{58818E08-A771-4C20-9C52-2D86D6AA743F}" type="slidenum">
              <a:rPr lang="ru-RU" smtClean="0"/>
              <a:pPr>
                <a:defRPr/>
              </a:pPr>
              <a:t>1</a:t>
            </a:fld>
            <a:endParaRPr lang="ru-RU"/>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pPr>
              <a:defRPr/>
            </a:pPr>
            <a:fld id="{58818E08-A771-4C20-9C52-2D86D6AA743F}" type="slidenum">
              <a:rPr lang="ru-RU" smtClean="0"/>
              <a:pPr>
                <a:defRPr/>
              </a:pPr>
              <a:t>10</a:t>
            </a:fld>
            <a:endParaRPr lang="ru-RU"/>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pPr>
              <a:defRPr/>
            </a:pPr>
            <a:fld id="{58818E08-A771-4C20-9C52-2D86D6AA743F}" type="slidenum">
              <a:rPr lang="ru-RU" smtClean="0"/>
              <a:pPr>
                <a:defRPr/>
              </a:pPr>
              <a:t>11</a:t>
            </a:fld>
            <a:endParaRPr lang="ru-RU"/>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pPr>
              <a:defRPr/>
            </a:pPr>
            <a:fld id="{58818E08-A771-4C20-9C52-2D86D6AA743F}" type="slidenum">
              <a:rPr lang="ru-RU" smtClean="0"/>
              <a:pPr>
                <a:defRPr/>
              </a:pPr>
              <a:t>12</a:t>
            </a:fld>
            <a:endParaRPr lang="ru-RU"/>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pPr>
              <a:defRPr/>
            </a:pPr>
            <a:fld id="{58818E08-A771-4C20-9C52-2D86D6AA743F}" type="slidenum">
              <a:rPr lang="ru-RU" smtClean="0"/>
              <a:pPr>
                <a:defRPr/>
              </a:pPr>
              <a:t>13</a:t>
            </a:fld>
            <a:endParaRPr lang="ru-RU"/>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pPr>
              <a:defRPr/>
            </a:pPr>
            <a:fld id="{58818E08-A771-4C20-9C52-2D86D6AA743F}" type="slidenum">
              <a:rPr lang="ru-RU" smtClean="0"/>
              <a:pPr>
                <a:defRPr/>
              </a:pPr>
              <a:t>14</a:t>
            </a:fld>
            <a:endParaRPr lang="ru-RU"/>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pPr>
              <a:defRPr/>
            </a:pPr>
            <a:fld id="{58818E08-A771-4C20-9C52-2D86D6AA743F}" type="slidenum">
              <a:rPr lang="ru-RU" smtClean="0"/>
              <a:pPr>
                <a:defRPr/>
              </a:pPr>
              <a:t>15</a:t>
            </a:fld>
            <a:endParaRPr lang="ru-RU"/>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pPr>
              <a:defRPr/>
            </a:pPr>
            <a:fld id="{58818E08-A771-4C20-9C52-2D86D6AA743F}" type="slidenum">
              <a:rPr lang="ru-RU" smtClean="0"/>
              <a:pPr>
                <a:defRPr/>
              </a:pPr>
              <a:t>16</a:t>
            </a:fld>
            <a:endParaRPr lang="ru-RU"/>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pPr>
              <a:defRPr/>
            </a:pPr>
            <a:fld id="{58818E08-A771-4C20-9C52-2D86D6AA743F}" type="slidenum">
              <a:rPr lang="ru-RU" smtClean="0"/>
              <a:pPr>
                <a:defRPr/>
              </a:pPr>
              <a:t>17</a:t>
            </a:fld>
            <a:endParaRPr lang="ru-RU"/>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pPr>
              <a:defRPr/>
            </a:pPr>
            <a:fld id="{58818E08-A771-4C20-9C52-2D86D6AA743F}" type="slidenum">
              <a:rPr lang="ru-RU" smtClean="0"/>
              <a:pPr>
                <a:defRPr/>
              </a:pPr>
              <a:t>18</a:t>
            </a:fld>
            <a:endParaRPr lang="ru-RU"/>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pPr>
              <a:defRPr/>
            </a:pPr>
            <a:fld id="{58818E08-A771-4C20-9C52-2D86D6AA743F}" type="slidenum">
              <a:rPr lang="ru-RU" smtClean="0"/>
              <a:pPr>
                <a:defRPr/>
              </a:pPr>
              <a:t>19</a:t>
            </a:fld>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pPr>
              <a:defRPr/>
            </a:pPr>
            <a:fld id="{58818E08-A771-4C20-9C52-2D86D6AA743F}" type="slidenum">
              <a:rPr lang="ru-RU" smtClean="0"/>
              <a:pPr>
                <a:defRPr/>
              </a:pPr>
              <a:t>2</a:t>
            </a:fld>
            <a:endParaRPr lang="ru-RU"/>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pPr>
              <a:defRPr/>
            </a:pPr>
            <a:fld id="{58818E08-A771-4C20-9C52-2D86D6AA743F}" type="slidenum">
              <a:rPr lang="ru-RU" smtClean="0"/>
              <a:pPr>
                <a:defRPr/>
              </a:pPr>
              <a:t>20</a:t>
            </a:fld>
            <a:endParaRPr lang="ru-RU"/>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pPr>
              <a:defRPr/>
            </a:pPr>
            <a:fld id="{58818E08-A771-4C20-9C52-2D86D6AA743F}" type="slidenum">
              <a:rPr lang="ru-RU" smtClean="0"/>
              <a:pPr>
                <a:defRPr/>
              </a:pPr>
              <a:t>21</a:t>
            </a:fld>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pPr>
              <a:defRPr/>
            </a:pPr>
            <a:fld id="{58818E08-A771-4C20-9C52-2D86D6AA743F}" type="slidenum">
              <a:rPr lang="ru-RU" smtClean="0"/>
              <a:pPr>
                <a:defRPr/>
              </a:pPr>
              <a:t>3</a:t>
            </a:fld>
            <a:endParaRPr lang="ru-R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pPr>
              <a:defRPr/>
            </a:pPr>
            <a:fld id="{58818E08-A771-4C20-9C52-2D86D6AA743F}" type="slidenum">
              <a:rPr lang="ru-RU" smtClean="0"/>
              <a:pPr>
                <a:defRPr/>
              </a:pPr>
              <a:t>4</a:t>
            </a:fld>
            <a:endParaRPr lang="ru-R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pPr>
              <a:defRPr/>
            </a:pPr>
            <a:fld id="{58818E08-A771-4C20-9C52-2D86D6AA743F}" type="slidenum">
              <a:rPr lang="ru-RU" smtClean="0"/>
              <a:pPr>
                <a:defRPr/>
              </a:pPr>
              <a:t>5</a:t>
            </a:fld>
            <a:endParaRPr lang="ru-R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pPr>
              <a:defRPr/>
            </a:pPr>
            <a:fld id="{58818E08-A771-4C20-9C52-2D86D6AA743F}" type="slidenum">
              <a:rPr lang="ru-RU" smtClean="0"/>
              <a:pPr>
                <a:defRPr/>
              </a:pPr>
              <a:t>6</a:t>
            </a:fld>
            <a:endParaRPr lang="ru-R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pPr>
              <a:defRPr/>
            </a:pPr>
            <a:fld id="{58818E08-A771-4C20-9C52-2D86D6AA743F}" type="slidenum">
              <a:rPr lang="ru-RU" smtClean="0"/>
              <a:pPr>
                <a:defRPr/>
              </a:pPr>
              <a:t>7</a:t>
            </a:fld>
            <a:endParaRPr lang="ru-R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pPr>
              <a:defRPr/>
            </a:pPr>
            <a:fld id="{58818E08-A771-4C20-9C52-2D86D6AA743F}" type="slidenum">
              <a:rPr lang="ru-RU" smtClean="0"/>
              <a:pPr>
                <a:defRPr/>
              </a:pPr>
              <a:t>8</a:t>
            </a:fld>
            <a:endParaRPr lang="ru-RU"/>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pPr>
              <a:defRPr/>
            </a:pPr>
            <a:fld id="{58818E08-A771-4C20-9C52-2D86D6AA743F}" type="slidenum">
              <a:rPr lang="ru-RU" smtClean="0"/>
              <a:pPr>
                <a:defRPr/>
              </a:pPr>
              <a:t>9</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fld id="{872A0184-BECC-4E8A-A64C-5610F337EDE2}" type="datetime1">
              <a:rPr lang="ru-RU"/>
              <a:pPr>
                <a:defRPr/>
              </a:pPr>
              <a:t>22.01.2013</a:t>
            </a:fld>
            <a:endParaRPr lang="ru-RU"/>
          </a:p>
        </p:txBody>
      </p:sp>
      <p:sp>
        <p:nvSpPr>
          <p:cNvPr id="5" name="Нижний колонтитул 4"/>
          <p:cNvSpPr>
            <a:spLocks noGrp="1"/>
          </p:cNvSpPr>
          <p:nvPr>
            <p:ph type="ftr" sz="quarter" idx="11"/>
          </p:nvPr>
        </p:nvSpPr>
        <p:spPr/>
        <p:txBody>
          <a:bodyPr/>
          <a:lstStyle>
            <a:lvl1pPr>
              <a:defRPr/>
            </a:lvl1pPr>
          </a:lstStyle>
          <a:p>
            <a:pPr>
              <a:defRPr/>
            </a:pPr>
            <a:r>
              <a:rPr lang="ru-RU"/>
              <a:t>Гавриленко Наталия Айратовна</a:t>
            </a:r>
          </a:p>
        </p:txBody>
      </p:sp>
      <p:sp>
        <p:nvSpPr>
          <p:cNvPr id="6" name="Номер слайда 5"/>
          <p:cNvSpPr>
            <a:spLocks noGrp="1"/>
          </p:cNvSpPr>
          <p:nvPr>
            <p:ph type="sldNum" sz="quarter" idx="12"/>
          </p:nvPr>
        </p:nvSpPr>
        <p:spPr/>
        <p:txBody>
          <a:bodyPr/>
          <a:lstStyle>
            <a:lvl1pPr>
              <a:defRPr/>
            </a:lvl1pPr>
          </a:lstStyle>
          <a:p>
            <a:pPr>
              <a:defRPr/>
            </a:pPr>
            <a:fld id="{37BEC81D-71B9-470B-917D-D175E491ACCA}"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EBDA6E95-3291-4D6D-8FF9-B8734864AB44}" type="datetime1">
              <a:rPr lang="ru-RU"/>
              <a:pPr>
                <a:defRPr/>
              </a:pPr>
              <a:t>22.01.2013</a:t>
            </a:fld>
            <a:endParaRPr lang="ru-RU"/>
          </a:p>
        </p:txBody>
      </p:sp>
      <p:sp>
        <p:nvSpPr>
          <p:cNvPr id="5" name="Нижний колонтитул 4"/>
          <p:cNvSpPr>
            <a:spLocks noGrp="1"/>
          </p:cNvSpPr>
          <p:nvPr>
            <p:ph type="ftr" sz="quarter" idx="11"/>
          </p:nvPr>
        </p:nvSpPr>
        <p:spPr/>
        <p:txBody>
          <a:bodyPr/>
          <a:lstStyle>
            <a:lvl1pPr>
              <a:defRPr/>
            </a:lvl1pPr>
          </a:lstStyle>
          <a:p>
            <a:pPr>
              <a:defRPr/>
            </a:pPr>
            <a:r>
              <a:rPr lang="ru-RU"/>
              <a:t>Гавриленко Наталия Айратовна</a:t>
            </a:r>
          </a:p>
        </p:txBody>
      </p:sp>
      <p:sp>
        <p:nvSpPr>
          <p:cNvPr id="6" name="Номер слайда 5"/>
          <p:cNvSpPr>
            <a:spLocks noGrp="1"/>
          </p:cNvSpPr>
          <p:nvPr>
            <p:ph type="sldNum" sz="quarter" idx="12"/>
          </p:nvPr>
        </p:nvSpPr>
        <p:spPr/>
        <p:txBody>
          <a:bodyPr/>
          <a:lstStyle>
            <a:lvl1pPr>
              <a:defRPr/>
            </a:lvl1pPr>
          </a:lstStyle>
          <a:p>
            <a:pPr>
              <a:defRPr/>
            </a:pPr>
            <a:fld id="{A2E3A16F-69F8-48A4-95F9-4E50D6905637}"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EF82773D-3090-4A54-807A-FDC1B49F3F7F}" type="datetime1">
              <a:rPr lang="ru-RU"/>
              <a:pPr>
                <a:defRPr/>
              </a:pPr>
              <a:t>22.01.2013</a:t>
            </a:fld>
            <a:endParaRPr lang="ru-RU"/>
          </a:p>
        </p:txBody>
      </p:sp>
      <p:sp>
        <p:nvSpPr>
          <p:cNvPr id="5" name="Нижний колонтитул 4"/>
          <p:cNvSpPr>
            <a:spLocks noGrp="1"/>
          </p:cNvSpPr>
          <p:nvPr>
            <p:ph type="ftr" sz="quarter" idx="11"/>
          </p:nvPr>
        </p:nvSpPr>
        <p:spPr/>
        <p:txBody>
          <a:bodyPr/>
          <a:lstStyle>
            <a:lvl1pPr>
              <a:defRPr/>
            </a:lvl1pPr>
          </a:lstStyle>
          <a:p>
            <a:pPr>
              <a:defRPr/>
            </a:pPr>
            <a:r>
              <a:rPr lang="ru-RU"/>
              <a:t>Гавриленко Наталия Айратовна</a:t>
            </a:r>
          </a:p>
        </p:txBody>
      </p:sp>
      <p:sp>
        <p:nvSpPr>
          <p:cNvPr id="6" name="Номер слайда 5"/>
          <p:cNvSpPr>
            <a:spLocks noGrp="1"/>
          </p:cNvSpPr>
          <p:nvPr>
            <p:ph type="sldNum" sz="quarter" idx="12"/>
          </p:nvPr>
        </p:nvSpPr>
        <p:spPr/>
        <p:txBody>
          <a:bodyPr/>
          <a:lstStyle>
            <a:lvl1pPr>
              <a:defRPr/>
            </a:lvl1pPr>
          </a:lstStyle>
          <a:p>
            <a:pPr>
              <a:defRPr/>
            </a:pPr>
            <a:fld id="{F14F88B3-8EB5-4082-8172-FB293DAFCE9C}" type="slidenum">
              <a:rPr lang="ru-RU"/>
              <a:pPr>
                <a:defRPr/>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Заголовок, схема или организационная диаграмм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p>
            <a:r>
              <a:rPr lang="ru-RU" smtClean="0"/>
              <a:t>Образец заголовка</a:t>
            </a:r>
            <a:endParaRPr lang="ru-RU"/>
          </a:p>
        </p:txBody>
      </p:sp>
      <p:sp>
        <p:nvSpPr>
          <p:cNvPr id="3" name="Рисунок SmartArt 2"/>
          <p:cNvSpPr>
            <a:spLocks noGrp="1"/>
          </p:cNvSpPr>
          <p:nvPr>
            <p:ph type="dgm" idx="1"/>
          </p:nvPr>
        </p:nvSpPr>
        <p:spPr>
          <a:xfrm>
            <a:off x="457200" y="1600200"/>
            <a:ext cx="8229600" cy="4525963"/>
          </a:xfrm>
        </p:spPr>
        <p:txBody>
          <a:bodyPr/>
          <a:lstStyle/>
          <a:p>
            <a:pPr lvl="0"/>
            <a:endParaRPr lang="ru-RU" noProof="0"/>
          </a:p>
        </p:txBody>
      </p:sp>
      <p:sp>
        <p:nvSpPr>
          <p:cNvPr id="4" name="Дата 3"/>
          <p:cNvSpPr>
            <a:spLocks noGrp="1"/>
          </p:cNvSpPr>
          <p:nvPr>
            <p:ph type="dt" sz="half" idx="10"/>
          </p:nvPr>
        </p:nvSpPr>
        <p:spPr/>
        <p:txBody>
          <a:bodyPr/>
          <a:lstStyle>
            <a:lvl1pPr>
              <a:defRPr/>
            </a:lvl1pPr>
          </a:lstStyle>
          <a:p>
            <a:pPr>
              <a:defRPr/>
            </a:pPr>
            <a:fld id="{740D37BC-5A51-4AE2-B219-61612DB0BDAC}" type="datetime1">
              <a:rPr lang="ru-RU"/>
              <a:pPr>
                <a:defRPr/>
              </a:pPr>
              <a:t>22.01.2013</a:t>
            </a:fld>
            <a:endParaRPr lang="ru-RU"/>
          </a:p>
        </p:txBody>
      </p:sp>
      <p:sp>
        <p:nvSpPr>
          <p:cNvPr id="5" name="Нижний колонтитул 4"/>
          <p:cNvSpPr>
            <a:spLocks noGrp="1"/>
          </p:cNvSpPr>
          <p:nvPr>
            <p:ph type="ftr" sz="quarter" idx="11"/>
          </p:nvPr>
        </p:nvSpPr>
        <p:spPr/>
        <p:txBody>
          <a:bodyPr/>
          <a:lstStyle>
            <a:lvl1pPr>
              <a:defRPr/>
            </a:lvl1pPr>
          </a:lstStyle>
          <a:p>
            <a:pPr>
              <a:defRPr/>
            </a:pPr>
            <a:r>
              <a:rPr lang="ru-RU"/>
              <a:t>Гавриленко Наталия Айратовна</a:t>
            </a:r>
          </a:p>
        </p:txBody>
      </p:sp>
      <p:sp>
        <p:nvSpPr>
          <p:cNvPr id="6" name="Номер слайда 5"/>
          <p:cNvSpPr>
            <a:spLocks noGrp="1"/>
          </p:cNvSpPr>
          <p:nvPr>
            <p:ph type="sldNum" sz="quarter" idx="12"/>
          </p:nvPr>
        </p:nvSpPr>
        <p:spPr/>
        <p:txBody>
          <a:bodyPr/>
          <a:lstStyle>
            <a:lvl1pPr>
              <a:defRPr/>
            </a:lvl1pPr>
          </a:lstStyle>
          <a:p>
            <a:pPr>
              <a:defRPr/>
            </a:pPr>
            <a:fld id="{28FB764A-5535-45E1-AD9F-494D70F22EFD}"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36A7755B-45D9-45FD-8EFF-1191D6A13FFE}" type="datetime1">
              <a:rPr lang="ru-RU"/>
              <a:pPr>
                <a:defRPr/>
              </a:pPr>
              <a:t>22.01.2013</a:t>
            </a:fld>
            <a:endParaRPr lang="ru-RU"/>
          </a:p>
        </p:txBody>
      </p:sp>
      <p:sp>
        <p:nvSpPr>
          <p:cNvPr id="5" name="Нижний колонтитул 4"/>
          <p:cNvSpPr>
            <a:spLocks noGrp="1"/>
          </p:cNvSpPr>
          <p:nvPr>
            <p:ph type="ftr" sz="quarter" idx="11"/>
          </p:nvPr>
        </p:nvSpPr>
        <p:spPr/>
        <p:txBody>
          <a:bodyPr/>
          <a:lstStyle>
            <a:lvl1pPr>
              <a:defRPr/>
            </a:lvl1pPr>
          </a:lstStyle>
          <a:p>
            <a:pPr>
              <a:defRPr/>
            </a:pPr>
            <a:r>
              <a:rPr lang="ru-RU"/>
              <a:t>Гавриленко Наталия Айратовна</a:t>
            </a:r>
          </a:p>
        </p:txBody>
      </p:sp>
      <p:sp>
        <p:nvSpPr>
          <p:cNvPr id="6" name="Номер слайда 5"/>
          <p:cNvSpPr>
            <a:spLocks noGrp="1"/>
          </p:cNvSpPr>
          <p:nvPr>
            <p:ph type="sldNum" sz="quarter" idx="12"/>
          </p:nvPr>
        </p:nvSpPr>
        <p:spPr/>
        <p:txBody>
          <a:bodyPr/>
          <a:lstStyle>
            <a:lvl1pPr>
              <a:defRPr/>
            </a:lvl1pPr>
          </a:lstStyle>
          <a:p>
            <a:pPr>
              <a:defRPr/>
            </a:pPr>
            <a:fld id="{B1C343F1-3032-41C8-979A-5577136490CC}"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77718154-A19F-4D96-A5DB-F631147FB891}" type="datetime1">
              <a:rPr lang="ru-RU"/>
              <a:pPr>
                <a:defRPr/>
              </a:pPr>
              <a:t>22.01.2013</a:t>
            </a:fld>
            <a:endParaRPr lang="ru-RU"/>
          </a:p>
        </p:txBody>
      </p:sp>
      <p:sp>
        <p:nvSpPr>
          <p:cNvPr id="5" name="Нижний колонтитул 4"/>
          <p:cNvSpPr>
            <a:spLocks noGrp="1"/>
          </p:cNvSpPr>
          <p:nvPr>
            <p:ph type="ftr" sz="quarter" idx="11"/>
          </p:nvPr>
        </p:nvSpPr>
        <p:spPr/>
        <p:txBody>
          <a:bodyPr/>
          <a:lstStyle>
            <a:lvl1pPr>
              <a:defRPr/>
            </a:lvl1pPr>
          </a:lstStyle>
          <a:p>
            <a:pPr>
              <a:defRPr/>
            </a:pPr>
            <a:r>
              <a:rPr lang="ru-RU"/>
              <a:t>Гавриленко Наталия Айратовна</a:t>
            </a:r>
          </a:p>
        </p:txBody>
      </p:sp>
      <p:sp>
        <p:nvSpPr>
          <p:cNvPr id="6" name="Номер слайда 5"/>
          <p:cNvSpPr>
            <a:spLocks noGrp="1"/>
          </p:cNvSpPr>
          <p:nvPr>
            <p:ph type="sldNum" sz="quarter" idx="12"/>
          </p:nvPr>
        </p:nvSpPr>
        <p:spPr/>
        <p:txBody>
          <a:bodyPr/>
          <a:lstStyle>
            <a:lvl1pPr>
              <a:defRPr/>
            </a:lvl1pPr>
          </a:lstStyle>
          <a:p>
            <a:pPr>
              <a:defRPr/>
            </a:pPr>
            <a:fld id="{D1E10C33-B47D-47A5-80DC-F2C4107F7FE9}"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FABF1509-1DE2-4E79-B535-9257FCE4671F}" type="datetime1">
              <a:rPr lang="ru-RU"/>
              <a:pPr>
                <a:defRPr/>
              </a:pPr>
              <a:t>22.01.2013</a:t>
            </a:fld>
            <a:endParaRPr lang="ru-RU"/>
          </a:p>
        </p:txBody>
      </p:sp>
      <p:sp>
        <p:nvSpPr>
          <p:cNvPr id="6" name="Нижний колонтитул 4"/>
          <p:cNvSpPr>
            <a:spLocks noGrp="1"/>
          </p:cNvSpPr>
          <p:nvPr>
            <p:ph type="ftr" sz="quarter" idx="11"/>
          </p:nvPr>
        </p:nvSpPr>
        <p:spPr/>
        <p:txBody>
          <a:bodyPr/>
          <a:lstStyle>
            <a:lvl1pPr>
              <a:defRPr/>
            </a:lvl1pPr>
          </a:lstStyle>
          <a:p>
            <a:pPr>
              <a:defRPr/>
            </a:pPr>
            <a:r>
              <a:rPr lang="ru-RU"/>
              <a:t>Гавриленко Наталия Айратовна</a:t>
            </a:r>
          </a:p>
        </p:txBody>
      </p:sp>
      <p:sp>
        <p:nvSpPr>
          <p:cNvPr id="7" name="Номер слайда 5"/>
          <p:cNvSpPr>
            <a:spLocks noGrp="1"/>
          </p:cNvSpPr>
          <p:nvPr>
            <p:ph type="sldNum" sz="quarter" idx="12"/>
          </p:nvPr>
        </p:nvSpPr>
        <p:spPr/>
        <p:txBody>
          <a:bodyPr/>
          <a:lstStyle>
            <a:lvl1pPr>
              <a:defRPr/>
            </a:lvl1pPr>
          </a:lstStyle>
          <a:p>
            <a:pPr>
              <a:defRPr/>
            </a:pPr>
            <a:fld id="{5A9278F8-665D-44E5-978E-D403EAED1CBE}"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fld id="{2896B410-49E0-4604-85FE-F585587D7968}" type="datetime1">
              <a:rPr lang="ru-RU"/>
              <a:pPr>
                <a:defRPr/>
              </a:pPr>
              <a:t>22.01.2013</a:t>
            </a:fld>
            <a:endParaRPr lang="ru-RU"/>
          </a:p>
        </p:txBody>
      </p:sp>
      <p:sp>
        <p:nvSpPr>
          <p:cNvPr id="8" name="Нижний колонтитул 4"/>
          <p:cNvSpPr>
            <a:spLocks noGrp="1"/>
          </p:cNvSpPr>
          <p:nvPr>
            <p:ph type="ftr" sz="quarter" idx="11"/>
          </p:nvPr>
        </p:nvSpPr>
        <p:spPr/>
        <p:txBody>
          <a:bodyPr/>
          <a:lstStyle>
            <a:lvl1pPr>
              <a:defRPr/>
            </a:lvl1pPr>
          </a:lstStyle>
          <a:p>
            <a:pPr>
              <a:defRPr/>
            </a:pPr>
            <a:r>
              <a:rPr lang="ru-RU"/>
              <a:t>Гавриленко Наталия Айратовна</a:t>
            </a:r>
          </a:p>
        </p:txBody>
      </p:sp>
      <p:sp>
        <p:nvSpPr>
          <p:cNvPr id="9" name="Номер слайда 5"/>
          <p:cNvSpPr>
            <a:spLocks noGrp="1"/>
          </p:cNvSpPr>
          <p:nvPr>
            <p:ph type="sldNum" sz="quarter" idx="12"/>
          </p:nvPr>
        </p:nvSpPr>
        <p:spPr/>
        <p:txBody>
          <a:bodyPr/>
          <a:lstStyle>
            <a:lvl1pPr>
              <a:defRPr/>
            </a:lvl1pPr>
          </a:lstStyle>
          <a:p>
            <a:pPr>
              <a:defRPr/>
            </a:pPr>
            <a:fld id="{4CBE1C65-558E-4E1A-9071-7EF76E01EA29}"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fld id="{460C40E4-7D52-481F-ADB3-479AC07A37D0}" type="datetime1">
              <a:rPr lang="ru-RU"/>
              <a:pPr>
                <a:defRPr/>
              </a:pPr>
              <a:t>22.01.2013</a:t>
            </a:fld>
            <a:endParaRPr lang="ru-RU"/>
          </a:p>
        </p:txBody>
      </p:sp>
      <p:sp>
        <p:nvSpPr>
          <p:cNvPr id="4" name="Нижний колонтитул 4"/>
          <p:cNvSpPr>
            <a:spLocks noGrp="1"/>
          </p:cNvSpPr>
          <p:nvPr>
            <p:ph type="ftr" sz="quarter" idx="11"/>
          </p:nvPr>
        </p:nvSpPr>
        <p:spPr/>
        <p:txBody>
          <a:bodyPr/>
          <a:lstStyle>
            <a:lvl1pPr>
              <a:defRPr/>
            </a:lvl1pPr>
          </a:lstStyle>
          <a:p>
            <a:pPr>
              <a:defRPr/>
            </a:pPr>
            <a:r>
              <a:rPr lang="ru-RU"/>
              <a:t>Гавриленко Наталия Айратовна</a:t>
            </a:r>
          </a:p>
        </p:txBody>
      </p:sp>
      <p:sp>
        <p:nvSpPr>
          <p:cNvPr id="5" name="Номер слайда 5"/>
          <p:cNvSpPr>
            <a:spLocks noGrp="1"/>
          </p:cNvSpPr>
          <p:nvPr>
            <p:ph type="sldNum" sz="quarter" idx="12"/>
          </p:nvPr>
        </p:nvSpPr>
        <p:spPr/>
        <p:txBody>
          <a:bodyPr/>
          <a:lstStyle>
            <a:lvl1pPr>
              <a:defRPr/>
            </a:lvl1pPr>
          </a:lstStyle>
          <a:p>
            <a:pPr>
              <a:defRPr/>
            </a:pPr>
            <a:fld id="{6C183C18-3994-4976-BB7A-D897A6CC0F7A}"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6072889F-9158-4B8D-A52E-2992D98152AC}" type="datetime1">
              <a:rPr lang="ru-RU"/>
              <a:pPr>
                <a:defRPr/>
              </a:pPr>
              <a:t>22.01.2013</a:t>
            </a:fld>
            <a:endParaRPr lang="ru-RU"/>
          </a:p>
        </p:txBody>
      </p:sp>
      <p:sp>
        <p:nvSpPr>
          <p:cNvPr id="3" name="Нижний колонтитул 4"/>
          <p:cNvSpPr>
            <a:spLocks noGrp="1"/>
          </p:cNvSpPr>
          <p:nvPr>
            <p:ph type="ftr" sz="quarter" idx="11"/>
          </p:nvPr>
        </p:nvSpPr>
        <p:spPr/>
        <p:txBody>
          <a:bodyPr/>
          <a:lstStyle>
            <a:lvl1pPr>
              <a:defRPr/>
            </a:lvl1pPr>
          </a:lstStyle>
          <a:p>
            <a:pPr>
              <a:defRPr/>
            </a:pPr>
            <a:r>
              <a:rPr lang="ru-RU"/>
              <a:t>Гавриленко Наталия Айратовна</a:t>
            </a:r>
          </a:p>
        </p:txBody>
      </p:sp>
      <p:sp>
        <p:nvSpPr>
          <p:cNvPr id="4" name="Номер слайда 5"/>
          <p:cNvSpPr>
            <a:spLocks noGrp="1"/>
          </p:cNvSpPr>
          <p:nvPr>
            <p:ph type="sldNum" sz="quarter" idx="12"/>
          </p:nvPr>
        </p:nvSpPr>
        <p:spPr/>
        <p:txBody>
          <a:bodyPr/>
          <a:lstStyle>
            <a:lvl1pPr>
              <a:defRPr/>
            </a:lvl1pPr>
          </a:lstStyle>
          <a:p>
            <a:pPr>
              <a:defRPr/>
            </a:pPr>
            <a:fld id="{12637339-AF86-4D1F-84E6-D32B79BC2DF1}"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204A7553-A468-4FEF-9189-7CEAB8EC9E19}" type="datetime1">
              <a:rPr lang="ru-RU"/>
              <a:pPr>
                <a:defRPr/>
              </a:pPr>
              <a:t>22.01.2013</a:t>
            </a:fld>
            <a:endParaRPr lang="ru-RU"/>
          </a:p>
        </p:txBody>
      </p:sp>
      <p:sp>
        <p:nvSpPr>
          <p:cNvPr id="6" name="Нижний колонтитул 4"/>
          <p:cNvSpPr>
            <a:spLocks noGrp="1"/>
          </p:cNvSpPr>
          <p:nvPr>
            <p:ph type="ftr" sz="quarter" idx="11"/>
          </p:nvPr>
        </p:nvSpPr>
        <p:spPr/>
        <p:txBody>
          <a:bodyPr/>
          <a:lstStyle>
            <a:lvl1pPr>
              <a:defRPr/>
            </a:lvl1pPr>
          </a:lstStyle>
          <a:p>
            <a:pPr>
              <a:defRPr/>
            </a:pPr>
            <a:r>
              <a:rPr lang="ru-RU"/>
              <a:t>Гавриленко Наталия Айратовна</a:t>
            </a:r>
          </a:p>
        </p:txBody>
      </p:sp>
      <p:sp>
        <p:nvSpPr>
          <p:cNvPr id="7" name="Номер слайда 5"/>
          <p:cNvSpPr>
            <a:spLocks noGrp="1"/>
          </p:cNvSpPr>
          <p:nvPr>
            <p:ph type="sldNum" sz="quarter" idx="12"/>
          </p:nvPr>
        </p:nvSpPr>
        <p:spPr/>
        <p:txBody>
          <a:bodyPr/>
          <a:lstStyle>
            <a:lvl1pPr>
              <a:defRPr/>
            </a:lvl1pPr>
          </a:lstStyle>
          <a:p>
            <a:pPr>
              <a:defRPr/>
            </a:pPr>
            <a:fld id="{7851AB30-34AE-4B43-84F2-D8244160FED5}"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F7CFAEA7-CB25-4CFE-8FAC-14001BCADF53}" type="datetime1">
              <a:rPr lang="ru-RU"/>
              <a:pPr>
                <a:defRPr/>
              </a:pPr>
              <a:t>22.01.2013</a:t>
            </a:fld>
            <a:endParaRPr lang="ru-RU"/>
          </a:p>
        </p:txBody>
      </p:sp>
      <p:sp>
        <p:nvSpPr>
          <p:cNvPr id="6" name="Нижний колонтитул 4"/>
          <p:cNvSpPr>
            <a:spLocks noGrp="1"/>
          </p:cNvSpPr>
          <p:nvPr>
            <p:ph type="ftr" sz="quarter" idx="11"/>
          </p:nvPr>
        </p:nvSpPr>
        <p:spPr/>
        <p:txBody>
          <a:bodyPr/>
          <a:lstStyle>
            <a:lvl1pPr>
              <a:defRPr/>
            </a:lvl1pPr>
          </a:lstStyle>
          <a:p>
            <a:pPr>
              <a:defRPr/>
            </a:pPr>
            <a:r>
              <a:rPr lang="ru-RU"/>
              <a:t>Гавриленко Наталия Айратовна</a:t>
            </a:r>
          </a:p>
        </p:txBody>
      </p:sp>
      <p:sp>
        <p:nvSpPr>
          <p:cNvPr id="7" name="Номер слайда 5"/>
          <p:cNvSpPr>
            <a:spLocks noGrp="1"/>
          </p:cNvSpPr>
          <p:nvPr>
            <p:ph type="sldNum" sz="quarter" idx="12"/>
          </p:nvPr>
        </p:nvSpPr>
        <p:spPr/>
        <p:txBody>
          <a:bodyPr/>
          <a:lstStyle>
            <a:lvl1pPr>
              <a:defRPr/>
            </a:lvl1pPr>
          </a:lstStyle>
          <a:p>
            <a:pPr>
              <a:defRPr/>
            </a:pPr>
            <a:fld id="{7DA4FEA5-1BB8-4D91-A77A-E1FF467627C1}"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218" name="Заголовок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9219" name="Текст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37206F79-10D0-43D1-9710-57B11391F292}" type="datetime1">
              <a:rPr lang="ru-RU"/>
              <a:pPr>
                <a:defRPr/>
              </a:pPr>
              <a:t>22.01.2013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34" charset="0"/>
              </a:defRPr>
            </a:lvl1pPr>
          </a:lstStyle>
          <a:p>
            <a:pPr>
              <a:defRPr/>
            </a:pPr>
            <a:r>
              <a:rPr lang="ru-RU"/>
              <a:t>Гавриленко Наталия Айратовна</a:t>
            </a:r>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419DE836-D3D1-4A05-9C66-D5F90F3F40F8}"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4352" r:id="rId1"/>
    <p:sldLayoutId id="2147484353" r:id="rId2"/>
    <p:sldLayoutId id="2147484354" r:id="rId3"/>
    <p:sldLayoutId id="2147484355" r:id="rId4"/>
    <p:sldLayoutId id="2147484356" r:id="rId5"/>
    <p:sldLayoutId id="2147484357" r:id="rId6"/>
    <p:sldLayoutId id="2147484358" r:id="rId7"/>
    <p:sldLayoutId id="2147484359" r:id="rId8"/>
    <p:sldLayoutId id="2147484360" r:id="rId9"/>
    <p:sldLayoutId id="2147484361" r:id="rId10"/>
    <p:sldLayoutId id="2147484362" r:id="rId11"/>
    <p:sldLayoutId id="2147484363" r:id="rId12"/>
  </p:sldLayoutIdLst>
  <p:hf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3.bin"/></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6.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C6D9F1"/>
        </a:solidFill>
        <a:effectLst/>
      </p:bgPr>
    </p:bg>
    <p:spTree>
      <p:nvGrpSpPr>
        <p:cNvPr id="1" name=""/>
        <p:cNvGrpSpPr/>
        <p:nvPr/>
      </p:nvGrpSpPr>
      <p:grpSpPr>
        <a:xfrm>
          <a:off x="0" y="0"/>
          <a:ext cx="0" cy="0"/>
          <a:chOff x="0" y="0"/>
          <a:chExt cx="0" cy="0"/>
        </a:xfrm>
      </p:grpSpPr>
      <p:sp>
        <p:nvSpPr>
          <p:cNvPr id="5" name="Номер слайда 4"/>
          <p:cNvSpPr>
            <a:spLocks noGrp="1"/>
          </p:cNvSpPr>
          <p:nvPr>
            <p:ph type="sldNum" sz="quarter" idx="12"/>
          </p:nvPr>
        </p:nvSpPr>
        <p:spPr/>
        <p:txBody>
          <a:bodyPr/>
          <a:lstStyle/>
          <a:p>
            <a:pPr>
              <a:defRPr/>
            </a:pPr>
            <a:fld id="{F1318F1C-4954-4BF0-A2DA-C80DE216D2AA}" type="slidenum">
              <a:rPr lang="ru-RU" smtClean="0"/>
              <a:pPr>
                <a:defRPr/>
              </a:pPr>
              <a:t>1</a:t>
            </a:fld>
            <a:endParaRPr lang="ru-RU"/>
          </a:p>
        </p:txBody>
      </p:sp>
      <p:graphicFrame>
        <p:nvGraphicFramePr>
          <p:cNvPr id="6" name="Схема 5"/>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Номер слайда 5"/>
          <p:cNvSpPr>
            <a:spLocks noGrp="1"/>
          </p:cNvSpPr>
          <p:nvPr>
            <p:ph type="sldNum" sz="quarter" idx="12"/>
          </p:nvPr>
        </p:nvSpPr>
        <p:spPr/>
        <p:txBody>
          <a:bodyPr/>
          <a:lstStyle/>
          <a:p>
            <a:pPr>
              <a:defRPr/>
            </a:pPr>
            <a:fld id="{12FA090A-57EE-4459-BF74-5D3992401127}" type="slidenum">
              <a:rPr lang="ru-RU"/>
              <a:pPr>
                <a:defRPr/>
              </a:pPr>
              <a:t>10</a:t>
            </a:fld>
            <a:endParaRPr lang="ru-RU"/>
          </a:p>
        </p:txBody>
      </p:sp>
      <p:sp>
        <p:nvSpPr>
          <p:cNvPr id="76803" name="Text Box 4"/>
          <p:cNvSpPr txBox="1">
            <a:spLocks noChangeArrowheads="1"/>
          </p:cNvSpPr>
          <p:nvPr/>
        </p:nvSpPr>
        <p:spPr bwMode="auto">
          <a:xfrm>
            <a:off x="250825" y="476250"/>
            <a:ext cx="8605838" cy="5578475"/>
          </a:xfrm>
          <a:prstGeom prst="rect">
            <a:avLst/>
          </a:prstGeom>
          <a:noFill/>
          <a:ln w="9525">
            <a:noFill/>
            <a:miter lim="800000"/>
            <a:headEnd/>
            <a:tailEnd/>
          </a:ln>
        </p:spPr>
        <p:txBody>
          <a:bodyPr>
            <a:spAutoFit/>
          </a:bodyPr>
          <a:lstStyle/>
          <a:p>
            <a:pPr algn="ctr"/>
            <a:r>
              <a:rPr lang="ru-RU" b="1">
                <a:solidFill>
                  <a:schemeClr val="hlink"/>
                </a:solidFill>
                <a:latin typeface="Book Antiqua" pitchFamily="18" charset="0"/>
              </a:rPr>
              <a:t>Унификация продукции -</a:t>
            </a:r>
          </a:p>
          <a:p>
            <a:pPr algn="just"/>
            <a:endParaRPr lang="ru-RU" sz="1400">
              <a:latin typeface="Book Antiqua" pitchFamily="18" charset="0"/>
            </a:endParaRPr>
          </a:p>
          <a:p>
            <a:pPr algn="just"/>
            <a:r>
              <a:rPr lang="ru-RU" sz="1400">
                <a:latin typeface="Book Antiqua" pitchFamily="18" charset="0"/>
              </a:rPr>
              <a:t>деятельность по рациональному сокращению числа типов деталей, агрегатов одинакового функционального назначения. </a:t>
            </a:r>
          </a:p>
          <a:p>
            <a:pPr algn="just">
              <a:spcBef>
                <a:spcPct val="50000"/>
              </a:spcBef>
            </a:pPr>
            <a:r>
              <a:rPr lang="ru-RU" sz="1400">
                <a:latin typeface="Book Antiqua" pitchFamily="18" charset="0"/>
              </a:rPr>
              <a:t>Основными направлениями унификации являются: </a:t>
            </a:r>
          </a:p>
          <a:p>
            <a:pPr algn="just"/>
            <a:r>
              <a:rPr lang="ru-RU" sz="1400">
                <a:latin typeface="Book Antiqua" pitchFamily="18" charset="0"/>
              </a:rPr>
              <a:t>- разработка параметрических и типоразмерных рядов изделий, машин, оборудования, приборов, узлов и деталей; </a:t>
            </a:r>
          </a:p>
          <a:p>
            <a:pPr algn="just"/>
            <a:r>
              <a:rPr lang="ru-RU" sz="1400">
                <a:latin typeface="Book Antiqua" pitchFamily="18" charset="0"/>
              </a:rPr>
              <a:t>- разработка типовых изделий в целях создания унифицированных групп однородной продукции; </a:t>
            </a:r>
          </a:p>
          <a:p>
            <a:pPr algn="just"/>
            <a:r>
              <a:rPr lang="ru-RU" sz="1400">
                <a:latin typeface="Book Antiqua" pitchFamily="18" charset="0"/>
              </a:rPr>
              <a:t>- разработка унифицированных технологических процессов, включая технологические процессы для специализированных производств продукции межотраслевого применения; </a:t>
            </a:r>
          </a:p>
          <a:p>
            <a:pPr algn="just"/>
            <a:r>
              <a:rPr lang="ru-RU" sz="1400">
                <a:latin typeface="Book Antiqua" pitchFamily="18" charset="0"/>
              </a:rPr>
              <a:t>- ограничение целесообразным минимумом номенклатуры разрешаемых к применению изделий и материалов. </a:t>
            </a:r>
          </a:p>
          <a:p>
            <a:pPr algn="just"/>
            <a:endParaRPr lang="ru-RU" sz="1400">
              <a:latin typeface="Book Antiqua" pitchFamily="18" charset="0"/>
            </a:endParaRPr>
          </a:p>
          <a:p>
            <a:pPr algn="just"/>
            <a:r>
              <a:rPr lang="ru-RU" sz="1400">
                <a:latin typeface="Book Antiqua" pitchFamily="18" charset="0"/>
              </a:rPr>
              <a:t>Степень унификации характеризуется уровнем унификации продукции - насыщенностью продукции унифицированными, в том числе стандартизированными, деталями, узлами и сборочными единицами. Одним из показателей уровня унификации является коэффициент применяемости (унификации) </a:t>
            </a:r>
            <a:r>
              <a:rPr lang="ru-RU" sz="1400" i="1">
                <a:latin typeface="Book Antiqua" pitchFamily="18" charset="0"/>
              </a:rPr>
              <a:t>К</a:t>
            </a:r>
            <a:r>
              <a:rPr lang="ru-RU" sz="1400" baseline="-25000">
                <a:latin typeface="Book Antiqua" pitchFamily="18" charset="0"/>
              </a:rPr>
              <a:t>п</a:t>
            </a:r>
            <a:r>
              <a:rPr lang="ru-RU" sz="1400">
                <a:latin typeface="Book Antiqua" pitchFamily="18" charset="0"/>
              </a:rPr>
              <a:t>, который вычисляют по формуле: </a:t>
            </a:r>
          </a:p>
          <a:p>
            <a:r>
              <a:rPr lang="ru-RU" sz="1400">
                <a:latin typeface="Book Antiqua" pitchFamily="18" charset="0"/>
              </a:rPr>
              <a:t> </a:t>
            </a:r>
          </a:p>
          <a:p>
            <a:endParaRPr lang="ru-RU" sz="1400">
              <a:latin typeface="Book Antiqua" pitchFamily="18" charset="0"/>
            </a:endParaRPr>
          </a:p>
          <a:p>
            <a:pPr algn="just"/>
            <a:r>
              <a:rPr lang="ru-RU" sz="1400">
                <a:latin typeface="Book Antiqua" pitchFamily="18" charset="0"/>
              </a:rPr>
              <a:t>где </a:t>
            </a:r>
            <a:r>
              <a:rPr lang="ru-RU" sz="1400" i="1">
                <a:latin typeface="Book Antiqua" pitchFamily="18" charset="0"/>
              </a:rPr>
              <a:t>п</a:t>
            </a:r>
            <a:r>
              <a:rPr lang="ru-RU" sz="1400">
                <a:latin typeface="Book Antiqua" pitchFamily="18" charset="0"/>
              </a:rPr>
              <a:t> - общее число деталей в изделии, шт.; </a:t>
            </a:r>
            <a:r>
              <a:rPr lang="ru-RU" sz="1400" i="1">
                <a:latin typeface="Book Antiqua" pitchFamily="18" charset="0"/>
              </a:rPr>
              <a:t>n</a:t>
            </a:r>
            <a:r>
              <a:rPr lang="ru-RU" sz="1400" baseline="-25000">
                <a:latin typeface="Book Antiqua" pitchFamily="18" charset="0"/>
              </a:rPr>
              <a:t>o</a:t>
            </a:r>
            <a:r>
              <a:rPr lang="ru-RU" sz="1400">
                <a:latin typeface="Book Antiqua" pitchFamily="18" charset="0"/>
              </a:rPr>
              <a:t> - число оригинальных деталей (разработаны впервые), шт. </a:t>
            </a:r>
          </a:p>
          <a:p>
            <a:r>
              <a:rPr lang="ru-RU" sz="1400">
                <a:latin typeface="Book Antiqua" pitchFamily="18" charset="0"/>
              </a:rPr>
              <a:t>При этом в общее число деталей (кроме оригинальных) входят стандартные, унифицированные и покупные детали, а также детали общемашиностроительного, межотраслевого и отраслевого применения. Должно быть стремление к  снижению доли оригинальных изделий и соответственно повышение доли стандартизированных изделий (деталей, узлов). </a:t>
            </a:r>
          </a:p>
        </p:txBody>
      </p:sp>
      <p:sp>
        <p:nvSpPr>
          <p:cNvPr id="76804" name="Rectangle 6"/>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ru-RU"/>
          </a:p>
        </p:txBody>
      </p:sp>
      <p:graphicFrame>
        <p:nvGraphicFramePr>
          <p:cNvPr id="76805" name="Object 5"/>
          <p:cNvGraphicFramePr>
            <a:graphicFrameLocks noChangeAspect="1"/>
          </p:cNvGraphicFramePr>
          <p:nvPr/>
        </p:nvGraphicFramePr>
        <p:xfrm>
          <a:off x="3851275" y="4292600"/>
          <a:ext cx="1181100" cy="390525"/>
        </p:xfrm>
        <a:graphic>
          <a:graphicData uri="http://schemas.openxmlformats.org/presentationml/2006/ole">
            <p:oleObj spid="_x0000_s76805" name="Формула" r:id="rId4" imgW="1180588" imgH="393529" progId="Equation.3">
              <p:embed/>
            </p:oleObj>
          </a:graphicData>
        </a:graphic>
      </p:graphicFrame>
      <p:sp>
        <p:nvSpPr>
          <p:cNvPr id="76806" name="Нижний колонтитул 5"/>
          <p:cNvSpPr>
            <a:spLocks noGrp="1"/>
          </p:cNvSpPr>
          <p:nvPr>
            <p:ph type="ftr" sz="quarter" idx="11"/>
          </p:nvPr>
        </p:nvSpPr>
        <p:spPr bwMode="auto">
          <a:noFill/>
          <a:ln>
            <a:miter lim="800000"/>
            <a:headEnd/>
            <a:tailEnd/>
          </a:ln>
        </p:spPr>
        <p:txBody>
          <a:bodyPr/>
          <a:lstStyle/>
          <a:p>
            <a:endParaRPr lang="ru-RU"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Номер слайда 5"/>
          <p:cNvSpPr>
            <a:spLocks noGrp="1"/>
          </p:cNvSpPr>
          <p:nvPr>
            <p:ph type="sldNum" sz="quarter" idx="12"/>
          </p:nvPr>
        </p:nvSpPr>
        <p:spPr/>
        <p:txBody>
          <a:bodyPr/>
          <a:lstStyle/>
          <a:p>
            <a:pPr>
              <a:defRPr/>
            </a:pPr>
            <a:fld id="{577A60FB-7872-4C5E-AE5F-2853FEB50A54}" type="slidenum">
              <a:rPr lang="ru-RU"/>
              <a:pPr>
                <a:defRPr/>
              </a:pPr>
              <a:t>11</a:t>
            </a:fld>
            <a:endParaRPr lang="ru-RU"/>
          </a:p>
        </p:txBody>
      </p:sp>
      <p:sp>
        <p:nvSpPr>
          <p:cNvPr id="77827" name="Text Box 4"/>
          <p:cNvSpPr txBox="1">
            <a:spLocks noChangeArrowheads="1"/>
          </p:cNvSpPr>
          <p:nvPr/>
        </p:nvSpPr>
        <p:spPr bwMode="auto">
          <a:xfrm>
            <a:off x="0" y="188913"/>
            <a:ext cx="9144000" cy="2262187"/>
          </a:xfrm>
          <a:prstGeom prst="rect">
            <a:avLst/>
          </a:prstGeom>
          <a:noFill/>
          <a:ln w="9525">
            <a:noFill/>
            <a:miter lim="800000"/>
            <a:headEnd/>
            <a:tailEnd/>
          </a:ln>
        </p:spPr>
        <p:txBody>
          <a:bodyPr>
            <a:spAutoFit/>
          </a:bodyPr>
          <a:lstStyle/>
          <a:p>
            <a:pPr algn="ctr"/>
            <a:r>
              <a:rPr lang="ru-RU" b="1">
                <a:solidFill>
                  <a:schemeClr val="hlink"/>
                </a:solidFill>
                <a:latin typeface="Book Antiqua" pitchFamily="18" charset="0"/>
              </a:rPr>
              <a:t>Агрегатирование</a:t>
            </a:r>
            <a:endParaRPr lang="ru-RU">
              <a:solidFill>
                <a:schemeClr val="hlink"/>
              </a:solidFill>
              <a:latin typeface="Book Antiqua" pitchFamily="18" charset="0"/>
            </a:endParaRPr>
          </a:p>
          <a:p>
            <a:pPr algn="just"/>
            <a:r>
              <a:rPr lang="ru-RU" sz="1600">
                <a:latin typeface="Book Antiqua" pitchFamily="18" charset="0"/>
              </a:rPr>
              <a:t> - это метод создания машин, приборов и оборудования из отдельных стандартных унифицированных узлов, многократно используемых при создании различных изделий на основе геометрической и функциональной взаимозаменяемости. </a:t>
            </a:r>
          </a:p>
          <a:p>
            <a:pPr algn="just">
              <a:spcBef>
                <a:spcPct val="20000"/>
              </a:spcBef>
            </a:pPr>
            <a:r>
              <a:rPr lang="ru-RU" sz="1200">
                <a:latin typeface="Book Antiqua" pitchFamily="18" charset="0"/>
              </a:rPr>
              <a:t>Агрегатирование очень широко применяется в машиностроении. Развитие машиностроения характеризуется усложнением и частой сменяемостью конструкции машин. Для проектирования и изготовления большого количества разнообразных машин потребовалось в первую очередь расчленить конструкцию машины на независимые сборочные единицы (агрегаты) так, чтобы каждая из них выполняла в машине определенную функцию. Это позволило специализировать изготовление агрегатов как самостоятельных изделий, работу которых можно проверить независимо от всей машины. Расчленение изделий на конструктивно законченные агрегаты явилось первой предпосылкой развития метода агрегатирования.</a:t>
            </a:r>
            <a:r>
              <a:rPr lang="ru-RU" sz="1400">
                <a:latin typeface="Book Antiqua" pitchFamily="18" charset="0"/>
              </a:rPr>
              <a:t> </a:t>
            </a:r>
          </a:p>
        </p:txBody>
      </p:sp>
      <p:sp>
        <p:nvSpPr>
          <p:cNvPr id="77828" name="Text Box 5"/>
          <p:cNvSpPr txBox="1">
            <a:spLocks noChangeArrowheads="1"/>
          </p:cNvSpPr>
          <p:nvPr/>
        </p:nvSpPr>
        <p:spPr bwMode="auto">
          <a:xfrm>
            <a:off x="0" y="2492375"/>
            <a:ext cx="9144000" cy="2281238"/>
          </a:xfrm>
          <a:prstGeom prst="rect">
            <a:avLst/>
          </a:prstGeom>
          <a:noFill/>
          <a:ln w="9525">
            <a:noFill/>
            <a:miter lim="800000"/>
            <a:headEnd/>
            <a:tailEnd/>
          </a:ln>
        </p:spPr>
        <p:txBody>
          <a:bodyPr>
            <a:spAutoFit/>
          </a:bodyPr>
          <a:lstStyle/>
          <a:p>
            <a:pPr algn="ctr">
              <a:spcBef>
                <a:spcPct val="50000"/>
              </a:spcBef>
            </a:pPr>
            <a:r>
              <a:rPr lang="ru-RU" b="1">
                <a:solidFill>
                  <a:schemeClr val="hlink"/>
                </a:solidFill>
                <a:latin typeface="Book Antiqua" pitchFamily="18" charset="0"/>
              </a:rPr>
              <a:t>Комплексная стандартизация</a:t>
            </a:r>
            <a:endParaRPr lang="ru-RU">
              <a:solidFill>
                <a:schemeClr val="hlink"/>
              </a:solidFill>
              <a:latin typeface="Book Antiqua" pitchFamily="18" charset="0"/>
            </a:endParaRPr>
          </a:p>
          <a:p>
            <a:pPr algn="just">
              <a:buFontTx/>
              <a:buChar char="-"/>
            </a:pPr>
            <a:r>
              <a:rPr lang="ru-RU">
                <a:latin typeface="Book Antiqua" pitchFamily="18" charset="0"/>
              </a:rPr>
              <a:t> </a:t>
            </a:r>
            <a:r>
              <a:rPr lang="ru-RU" sz="1600">
                <a:latin typeface="Book Antiqua" pitchFamily="18" charset="0"/>
              </a:rPr>
              <a:t>целенаправленное и планомерное установление и применение системы взаимоувязанных требований как к самому объекту комплексной стандартизации в целом, так и к его основным элементам в целях оптимального решения конкретной проблемы. </a:t>
            </a:r>
          </a:p>
          <a:p>
            <a:pPr algn="just">
              <a:spcBef>
                <a:spcPct val="20000"/>
              </a:spcBef>
            </a:pPr>
            <a:r>
              <a:rPr lang="ru-RU" sz="1200">
                <a:latin typeface="Book Antiqua" pitchFamily="18" charset="0"/>
              </a:rPr>
              <a:t>Применительно к продукции - это установление и применение взаимосвязанных по своему уровню требований к качеству готовых изделий, необходимых для их изготовления сырья, материалов и комплектующих узлов, а также условий сохранения и потребления (эксплуатации). Практической реализацией этого метода выступают программы комплексной стандартизации (ПКС), которые являются основой создания новой техники, технологии и материалов. </a:t>
            </a:r>
          </a:p>
          <a:p>
            <a:pPr algn="just">
              <a:spcBef>
                <a:spcPct val="10000"/>
              </a:spcBef>
            </a:pPr>
            <a:r>
              <a:rPr lang="ru-RU" sz="1200">
                <a:latin typeface="Book Antiqua" pitchFamily="18" charset="0"/>
              </a:rPr>
              <a:t>Также результатом комплексной стандартизации являются межотраслевые системы стандартов, каждая из которых охватывает определенную сферу деятельности.</a:t>
            </a:r>
          </a:p>
        </p:txBody>
      </p:sp>
      <p:sp>
        <p:nvSpPr>
          <p:cNvPr id="77829" name="Text Box 6"/>
          <p:cNvSpPr txBox="1">
            <a:spLocks noChangeArrowheads="1"/>
          </p:cNvSpPr>
          <p:nvPr/>
        </p:nvSpPr>
        <p:spPr bwMode="auto">
          <a:xfrm>
            <a:off x="0" y="4724400"/>
            <a:ext cx="9144000" cy="1866900"/>
          </a:xfrm>
          <a:prstGeom prst="rect">
            <a:avLst/>
          </a:prstGeom>
          <a:noFill/>
          <a:ln w="9525">
            <a:noFill/>
            <a:miter lim="800000"/>
            <a:headEnd/>
            <a:tailEnd/>
          </a:ln>
        </p:spPr>
        <p:txBody>
          <a:bodyPr>
            <a:spAutoFit/>
          </a:bodyPr>
          <a:lstStyle/>
          <a:p>
            <a:pPr algn="ctr"/>
            <a:r>
              <a:rPr lang="ru-RU" b="1">
                <a:solidFill>
                  <a:schemeClr val="hlink"/>
                </a:solidFill>
                <a:latin typeface="Book Antiqua" pitchFamily="18" charset="0"/>
              </a:rPr>
              <a:t>Опережающая стандартизация</a:t>
            </a:r>
          </a:p>
          <a:p>
            <a:pPr algn="just"/>
            <a:r>
              <a:rPr lang="ru-RU" sz="1600">
                <a:latin typeface="Book Antiqua" pitchFamily="18" charset="0"/>
              </a:rPr>
              <a:t>- установление повышенных по отношению к уже достигнутому на практике уровню норм и требований к объектам стандартизации, которые согласно прогнозам будут оптимальными в последующее время. </a:t>
            </a:r>
          </a:p>
          <a:p>
            <a:pPr algn="just">
              <a:spcBef>
                <a:spcPct val="20000"/>
              </a:spcBef>
            </a:pPr>
            <a:r>
              <a:rPr lang="ru-RU" sz="1200">
                <a:latin typeface="Book Antiqua" pitchFamily="18" charset="0"/>
              </a:rPr>
              <a:t>Стандарты не могут только фиксировать достигнутый уровень развития науки и техники, так как из-за высоких темпов морального старения многих видов продукции они могут стать тормозом технического прогресса. Для того чтобы стандарты не тормозили технический прогресс, они должны устанавливать перспективные показатели качества с указанием сроков их обеспечения промышленным производством. </a:t>
            </a:r>
          </a:p>
        </p:txBody>
      </p:sp>
      <p:sp>
        <p:nvSpPr>
          <p:cNvPr id="77830" name="Нижний колонтитул 5"/>
          <p:cNvSpPr>
            <a:spLocks noGrp="1"/>
          </p:cNvSpPr>
          <p:nvPr>
            <p:ph type="ftr" sz="quarter" idx="11"/>
          </p:nvPr>
        </p:nvSpPr>
        <p:spPr bwMode="auto">
          <a:noFill/>
          <a:ln>
            <a:miter lim="800000"/>
            <a:headEnd/>
            <a:tailEnd/>
          </a:ln>
        </p:spPr>
        <p:txBody>
          <a:bodyPr/>
          <a:lstStyle/>
          <a:p>
            <a:endParaRPr lang="ru-RU"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Номер слайда 5"/>
          <p:cNvSpPr>
            <a:spLocks noGrp="1"/>
          </p:cNvSpPr>
          <p:nvPr>
            <p:ph type="sldNum" sz="quarter" idx="12"/>
          </p:nvPr>
        </p:nvSpPr>
        <p:spPr/>
        <p:txBody>
          <a:bodyPr/>
          <a:lstStyle/>
          <a:p>
            <a:pPr>
              <a:defRPr/>
            </a:pPr>
            <a:fld id="{8AA5C226-D347-4703-8B45-8C4AB8DDD873}" type="slidenum">
              <a:rPr lang="ru-RU"/>
              <a:pPr>
                <a:defRPr/>
              </a:pPr>
              <a:t>12</a:t>
            </a:fld>
            <a:endParaRPr lang="ru-RU"/>
          </a:p>
        </p:txBody>
      </p:sp>
      <p:sp>
        <p:nvSpPr>
          <p:cNvPr id="78851" name="Text Box 19"/>
          <p:cNvSpPr txBox="1">
            <a:spLocks noChangeArrowheads="1"/>
          </p:cNvSpPr>
          <p:nvPr/>
        </p:nvSpPr>
        <p:spPr bwMode="auto">
          <a:xfrm>
            <a:off x="611188" y="188913"/>
            <a:ext cx="7991475" cy="366712"/>
          </a:xfrm>
          <a:prstGeom prst="rect">
            <a:avLst/>
          </a:prstGeom>
          <a:noFill/>
          <a:ln w="9525">
            <a:noFill/>
            <a:miter lim="800000"/>
            <a:headEnd/>
            <a:tailEnd/>
          </a:ln>
        </p:spPr>
        <p:txBody>
          <a:bodyPr>
            <a:spAutoFit/>
          </a:bodyPr>
          <a:lstStyle/>
          <a:p>
            <a:pPr algn="ctr">
              <a:spcBef>
                <a:spcPct val="50000"/>
              </a:spcBef>
            </a:pPr>
            <a:r>
              <a:rPr lang="ru-RU" b="1">
                <a:solidFill>
                  <a:schemeClr val="hlink"/>
                </a:solidFill>
                <a:latin typeface="Book Antiqua" pitchFamily="18" charset="0"/>
              </a:rPr>
              <a:t>Органы и службы </a:t>
            </a:r>
            <a:r>
              <a:rPr lang="ru-RU" b="1">
                <a:solidFill>
                  <a:srgbClr val="0000FF"/>
                </a:solidFill>
                <a:latin typeface="Book Antiqua" pitchFamily="18" charset="0"/>
              </a:rPr>
              <a:t>стандартизации</a:t>
            </a:r>
            <a:r>
              <a:rPr lang="ru-RU" b="1">
                <a:solidFill>
                  <a:schemeClr val="hlink"/>
                </a:solidFill>
                <a:latin typeface="Book Antiqua" pitchFamily="18" charset="0"/>
              </a:rPr>
              <a:t> Российской Федерации</a:t>
            </a:r>
          </a:p>
        </p:txBody>
      </p:sp>
      <p:sp>
        <p:nvSpPr>
          <p:cNvPr id="78852" name="Text Box 22"/>
          <p:cNvSpPr txBox="1">
            <a:spLocks noChangeArrowheads="1"/>
          </p:cNvSpPr>
          <p:nvPr/>
        </p:nvSpPr>
        <p:spPr bwMode="auto">
          <a:xfrm>
            <a:off x="395288" y="620713"/>
            <a:ext cx="8569325" cy="581025"/>
          </a:xfrm>
          <a:prstGeom prst="rect">
            <a:avLst/>
          </a:prstGeom>
          <a:noFill/>
          <a:ln w="9525">
            <a:noFill/>
            <a:miter lim="800000"/>
            <a:headEnd/>
            <a:tailEnd/>
          </a:ln>
        </p:spPr>
        <p:txBody>
          <a:bodyPr>
            <a:spAutoFit/>
          </a:bodyPr>
          <a:lstStyle/>
          <a:p>
            <a:pPr algn="just">
              <a:spcBef>
                <a:spcPct val="50000"/>
              </a:spcBef>
            </a:pPr>
            <a:r>
              <a:rPr lang="ru-RU" sz="1600" b="1">
                <a:latin typeface="Book Antiqua" pitchFamily="18" charset="0"/>
              </a:rPr>
              <a:t>Органы по стандартизации</a:t>
            </a:r>
            <a:r>
              <a:rPr lang="ru-RU" sz="1600">
                <a:latin typeface="Book Antiqua" pitchFamily="18" charset="0"/>
              </a:rPr>
              <a:t> - это органы, признанные на определенном уровне, основная функция которых состоит в руководстве работами по стандартизации. </a:t>
            </a:r>
          </a:p>
        </p:txBody>
      </p:sp>
      <p:sp>
        <p:nvSpPr>
          <p:cNvPr id="78853" name="Rectangle 23"/>
          <p:cNvSpPr>
            <a:spLocks noChangeArrowheads="1"/>
          </p:cNvSpPr>
          <p:nvPr/>
        </p:nvSpPr>
        <p:spPr bwMode="auto">
          <a:xfrm>
            <a:off x="179388" y="1557338"/>
            <a:ext cx="4679950" cy="1079500"/>
          </a:xfrm>
          <a:prstGeom prst="rect">
            <a:avLst/>
          </a:prstGeom>
          <a:solidFill>
            <a:srgbClr val="C6D9F1"/>
          </a:solidFill>
          <a:ln w="9525">
            <a:solidFill>
              <a:schemeClr val="tx1"/>
            </a:solidFill>
            <a:miter lim="800000"/>
            <a:headEnd/>
            <a:tailEnd/>
          </a:ln>
        </p:spPr>
        <p:txBody>
          <a:bodyPr wrap="none" anchor="ctr"/>
          <a:lstStyle/>
          <a:p>
            <a:pPr algn="ctr"/>
            <a:r>
              <a:rPr lang="ru-RU" b="1">
                <a:latin typeface="Book Antiqua" pitchFamily="18" charset="0"/>
              </a:rPr>
              <a:t>Федеральное агентство по техническому </a:t>
            </a:r>
          </a:p>
          <a:p>
            <a:pPr algn="ctr"/>
            <a:r>
              <a:rPr lang="ru-RU" b="1">
                <a:latin typeface="Book Antiqua" pitchFamily="18" charset="0"/>
              </a:rPr>
              <a:t>регулированию и метрологии </a:t>
            </a:r>
          </a:p>
          <a:p>
            <a:pPr algn="ctr"/>
            <a:r>
              <a:rPr lang="ru-RU">
                <a:latin typeface="Book Antiqua" pitchFamily="18" charset="0"/>
              </a:rPr>
              <a:t>(</a:t>
            </a:r>
            <a:r>
              <a:rPr lang="ru-RU" b="1">
                <a:latin typeface="Book Antiqua" pitchFamily="18" charset="0"/>
              </a:rPr>
              <a:t>Росстандарт</a:t>
            </a:r>
            <a:r>
              <a:rPr lang="ru-RU">
                <a:latin typeface="Book Antiqua" pitchFamily="18" charset="0"/>
              </a:rPr>
              <a:t>)</a:t>
            </a:r>
          </a:p>
        </p:txBody>
      </p:sp>
      <p:sp>
        <p:nvSpPr>
          <p:cNvPr id="78854" name="Line 24"/>
          <p:cNvSpPr>
            <a:spLocks noChangeShapeType="1"/>
          </p:cNvSpPr>
          <p:nvPr/>
        </p:nvSpPr>
        <p:spPr bwMode="auto">
          <a:xfrm>
            <a:off x="2339975" y="2636838"/>
            <a:ext cx="1588" cy="307975"/>
          </a:xfrm>
          <a:prstGeom prst="line">
            <a:avLst/>
          </a:prstGeom>
          <a:noFill/>
          <a:ln w="9525">
            <a:solidFill>
              <a:schemeClr val="tx1"/>
            </a:solidFill>
            <a:round/>
            <a:headEnd/>
            <a:tailEnd/>
          </a:ln>
        </p:spPr>
        <p:txBody>
          <a:bodyPr/>
          <a:lstStyle/>
          <a:p>
            <a:endParaRPr lang="ru-RU"/>
          </a:p>
        </p:txBody>
      </p:sp>
      <p:sp>
        <p:nvSpPr>
          <p:cNvPr id="78855" name="Line 25"/>
          <p:cNvSpPr>
            <a:spLocks noChangeShapeType="1"/>
          </p:cNvSpPr>
          <p:nvPr/>
        </p:nvSpPr>
        <p:spPr bwMode="auto">
          <a:xfrm>
            <a:off x="1042988" y="2924175"/>
            <a:ext cx="2736850" cy="0"/>
          </a:xfrm>
          <a:prstGeom prst="line">
            <a:avLst/>
          </a:prstGeom>
          <a:noFill/>
          <a:ln w="9525">
            <a:solidFill>
              <a:schemeClr val="tx1"/>
            </a:solidFill>
            <a:round/>
            <a:headEnd/>
            <a:tailEnd/>
          </a:ln>
        </p:spPr>
        <p:txBody>
          <a:bodyPr/>
          <a:lstStyle/>
          <a:p>
            <a:endParaRPr lang="ru-RU"/>
          </a:p>
        </p:txBody>
      </p:sp>
      <p:sp>
        <p:nvSpPr>
          <p:cNvPr id="78856" name="Line 28"/>
          <p:cNvSpPr>
            <a:spLocks noChangeShapeType="1"/>
          </p:cNvSpPr>
          <p:nvPr/>
        </p:nvSpPr>
        <p:spPr bwMode="auto">
          <a:xfrm>
            <a:off x="1042988" y="2924175"/>
            <a:ext cx="1587" cy="382588"/>
          </a:xfrm>
          <a:prstGeom prst="line">
            <a:avLst/>
          </a:prstGeom>
          <a:noFill/>
          <a:ln w="9525">
            <a:solidFill>
              <a:schemeClr val="tx1"/>
            </a:solidFill>
            <a:round/>
            <a:headEnd/>
            <a:tailEnd/>
          </a:ln>
        </p:spPr>
        <p:txBody>
          <a:bodyPr/>
          <a:lstStyle/>
          <a:p>
            <a:endParaRPr lang="ru-RU"/>
          </a:p>
        </p:txBody>
      </p:sp>
      <p:sp>
        <p:nvSpPr>
          <p:cNvPr id="78857" name="Line 29"/>
          <p:cNvSpPr>
            <a:spLocks noChangeShapeType="1"/>
          </p:cNvSpPr>
          <p:nvPr/>
        </p:nvSpPr>
        <p:spPr bwMode="auto">
          <a:xfrm>
            <a:off x="3779838" y="2924175"/>
            <a:ext cx="1587" cy="382588"/>
          </a:xfrm>
          <a:prstGeom prst="line">
            <a:avLst/>
          </a:prstGeom>
          <a:noFill/>
          <a:ln w="9525">
            <a:solidFill>
              <a:schemeClr val="tx1"/>
            </a:solidFill>
            <a:round/>
            <a:headEnd/>
            <a:tailEnd/>
          </a:ln>
        </p:spPr>
        <p:txBody>
          <a:bodyPr/>
          <a:lstStyle/>
          <a:p>
            <a:endParaRPr lang="ru-RU"/>
          </a:p>
        </p:txBody>
      </p:sp>
      <p:sp>
        <p:nvSpPr>
          <p:cNvPr id="78858" name="Rectangle 30"/>
          <p:cNvSpPr>
            <a:spLocks noChangeArrowheads="1"/>
          </p:cNvSpPr>
          <p:nvPr/>
        </p:nvSpPr>
        <p:spPr bwMode="auto">
          <a:xfrm>
            <a:off x="0" y="3284538"/>
            <a:ext cx="2339975" cy="720725"/>
          </a:xfrm>
          <a:prstGeom prst="rect">
            <a:avLst/>
          </a:prstGeom>
          <a:solidFill>
            <a:srgbClr val="C6D9F1"/>
          </a:solidFill>
          <a:ln w="9525">
            <a:solidFill>
              <a:schemeClr val="tx1"/>
            </a:solidFill>
            <a:miter lim="800000"/>
            <a:headEnd/>
            <a:tailEnd/>
          </a:ln>
        </p:spPr>
        <p:txBody>
          <a:bodyPr wrap="none" anchor="ctr"/>
          <a:lstStyle/>
          <a:p>
            <a:pPr algn="ctr"/>
            <a:r>
              <a:rPr lang="ru-RU" sz="1400" b="1">
                <a:latin typeface="Book Antiqua" pitchFamily="18" charset="0"/>
              </a:rPr>
              <a:t>Центры стандартизации </a:t>
            </a:r>
          </a:p>
          <a:p>
            <a:pPr algn="ctr"/>
            <a:r>
              <a:rPr lang="ru-RU" sz="1400" b="1">
                <a:latin typeface="Book Antiqua" pitchFamily="18" charset="0"/>
              </a:rPr>
              <a:t>и метрологии </a:t>
            </a:r>
            <a:r>
              <a:rPr lang="ru-RU" sz="1400">
                <a:latin typeface="Book Antiqua" pitchFamily="18" charset="0"/>
              </a:rPr>
              <a:t>(ЦСМ)</a:t>
            </a:r>
            <a:r>
              <a:rPr lang="ru-RU"/>
              <a:t> </a:t>
            </a:r>
          </a:p>
        </p:txBody>
      </p:sp>
      <p:sp>
        <p:nvSpPr>
          <p:cNvPr id="78859" name="Rectangle 31"/>
          <p:cNvSpPr>
            <a:spLocks noChangeArrowheads="1"/>
          </p:cNvSpPr>
          <p:nvPr/>
        </p:nvSpPr>
        <p:spPr bwMode="auto">
          <a:xfrm>
            <a:off x="2627313" y="3284538"/>
            <a:ext cx="2305050" cy="720725"/>
          </a:xfrm>
          <a:prstGeom prst="rect">
            <a:avLst/>
          </a:prstGeom>
          <a:solidFill>
            <a:srgbClr val="C6D9F1"/>
          </a:solidFill>
          <a:ln w="9525">
            <a:solidFill>
              <a:schemeClr val="tx1"/>
            </a:solidFill>
            <a:miter lim="800000"/>
            <a:headEnd/>
            <a:tailEnd/>
          </a:ln>
        </p:spPr>
        <p:txBody>
          <a:bodyPr wrap="none" anchor="ctr"/>
          <a:lstStyle/>
          <a:p>
            <a:pPr algn="ctr"/>
            <a:r>
              <a:rPr lang="ru-RU" sz="1400" b="1">
                <a:latin typeface="Book Antiqua" pitchFamily="18" charset="0"/>
              </a:rPr>
              <a:t>Службы </a:t>
            </a:r>
          </a:p>
          <a:p>
            <a:pPr algn="ctr"/>
            <a:r>
              <a:rPr lang="ru-RU" sz="1400" b="1">
                <a:latin typeface="Book Antiqua" pitchFamily="18" charset="0"/>
              </a:rPr>
              <a:t>стандартизации</a:t>
            </a:r>
            <a:r>
              <a:rPr lang="ru-RU"/>
              <a:t> </a:t>
            </a:r>
          </a:p>
        </p:txBody>
      </p:sp>
      <p:sp>
        <p:nvSpPr>
          <p:cNvPr id="78860" name="AutoShape 33"/>
          <p:cNvSpPr>
            <a:spLocks noChangeArrowheads="1"/>
          </p:cNvSpPr>
          <p:nvPr/>
        </p:nvSpPr>
        <p:spPr bwMode="auto">
          <a:xfrm rot="19766023" flipV="1">
            <a:off x="4787900" y="1628775"/>
            <a:ext cx="1011238" cy="115888"/>
          </a:xfrm>
          <a:prstGeom prst="rightArrow">
            <a:avLst>
              <a:gd name="adj1" fmla="val 50000"/>
              <a:gd name="adj2" fmla="val 218150"/>
            </a:avLst>
          </a:prstGeom>
          <a:solidFill>
            <a:schemeClr val="accent1"/>
          </a:solidFill>
          <a:ln w="9525">
            <a:solidFill>
              <a:schemeClr val="tx1"/>
            </a:solidFill>
            <a:miter lim="800000"/>
            <a:headEnd/>
            <a:tailEnd/>
          </a:ln>
        </p:spPr>
        <p:txBody>
          <a:bodyPr wrap="none" anchor="ctr"/>
          <a:lstStyle/>
          <a:p>
            <a:endParaRPr lang="ru-RU"/>
          </a:p>
        </p:txBody>
      </p:sp>
      <p:sp>
        <p:nvSpPr>
          <p:cNvPr id="78861" name="Text Box 34"/>
          <p:cNvSpPr txBox="1">
            <a:spLocks noChangeArrowheads="1"/>
          </p:cNvSpPr>
          <p:nvPr/>
        </p:nvSpPr>
        <p:spPr bwMode="auto">
          <a:xfrm>
            <a:off x="5364163" y="1268413"/>
            <a:ext cx="3779837" cy="5522912"/>
          </a:xfrm>
          <a:prstGeom prst="rect">
            <a:avLst/>
          </a:prstGeom>
          <a:noFill/>
          <a:ln w="9525">
            <a:noFill/>
            <a:miter lim="800000"/>
            <a:headEnd/>
            <a:tailEnd/>
          </a:ln>
        </p:spPr>
        <p:txBody>
          <a:bodyPr>
            <a:spAutoFit/>
          </a:bodyPr>
          <a:lstStyle/>
          <a:p>
            <a:pPr algn="ctr">
              <a:lnSpc>
                <a:spcPct val="80000"/>
              </a:lnSpc>
            </a:pPr>
            <a:r>
              <a:rPr lang="ru-RU" sz="1600" b="1">
                <a:solidFill>
                  <a:schemeClr val="hlink"/>
                </a:solidFill>
                <a:latin typeface="Book Antiqua" pitchFamily="18" charset="0"/>
              </a:rPr>
              <a:t>национальный орган РФ по стандартизации</a:t>
            </a:r>
            <a:r>
              <a:rPr lang="ru-RU" sz="1600"/>
              <a:t> </a:t>
            </a:r>
          </a:p>
          <a:p>
            <a:pPr algn="ctr">
              <a:spcBef>
                <a:spcPct val="20000"/>
              </a:spcBef>
            </a:pPr>
            <a:r>
              <a:rPr lang="ru-RU" sz="1600">
                <a:latin typeface="Book Antiqua" pitchFamily="18" charset="0"/>
              </a:rPr>
              <a:t>функции: </a:t>
            </a:r>
          </a:p>
          <a:p>
            <a:pPr algn="just"/>
            <a:r>
              <a:rPr lang="ru-RU" sz="1200">
                <a:latin typeface="Book Antiqua" pitchFamily="18" charset="0"/>
              </a:rPr>
              <a:t>-        утверждает национальные стандарты; </a:t>
            </a:r>
          </a:p>
          <a:p>
            <a:pPr algn="just"/>
            <a:r>
              <a:rPr lang="ru-RU" sz="1200">
                <a:latin typeface="Book Antiqua" pitchFamily="18" charset="0"/>
              </a:rPr>
              <a:t>- принимает программу разработки национальных стандартов; </a:t>
            </a:r>
          </a:p>
          <a:p>
            <a:pPr algn="just"/>
            <a:r>
              <a:rPr lang="ru-RU" sz="1200">
                <a:latin typeface="Book Antiqua" pitchFamily="18" charset="0"/>
              </a:rPr>
              <a:t>- организует экспертизу проектов национальных стандартов; </a:t>
            </a:r>
          </a:p>
          <a:p>
            <a:pPr algn="just"/>
            <a:r>
              <a:rPr lang="ru-RU" sz="1200">
                <a:latin typeface="Book Antiqua" pitchFamily="18" charset="0"/>
              </a:rPr>
              <a:t>-       обеспечивает соответствие национальной системы стандартизации интересам национальной экономики, состоянию материально-технической базы и уровню научно-технического прогресса; </a:t>
            </a:r>
          </a:p>
          <a:p>
            <a:pPr algn="just"/>
            <a:r>
              <a:rPr lang="ru-RU" sz="1200">
                <a:latin typeface="Book Antiqua" pitchFamily="18" charset="0"/>
              </a:rPr>
              <a:t>- осуществляет учет национальных стандартов, правил стандартизации, норм и рекомендаций в этой области и обеспечивает их доступность заинтересованным лицам; </a:t>
            </a:r>
          </a:p>
          <a:p>
            <a:pPr algn="just"/>
            <a:r>
              <a:rPr lang="ru-RU" sz="1200">
                <a:latin typeface="Book Antiqua" pitchFamily="18" charset="0"/>
              </a:rPr>
              <a:t>- создает технические комитеты по стандартизации и координирует их деятельность; </a:t>
            </a:r>
          </a:p>
          <a:p>
            <a:pPr algn="just"/>
            <a:r>
              <a:rPr lang="ru-RU" sz="1200">
                <a:latin typeface="Book Antiqua" pitchFamily="18" charset="0"/>
              </a:rPr>
              <a:t>-     организует опубликование национальных стандартов и их распространение; </a:t>
            </a:r>
          </a:p>
          <a:p>
            <a:pPr algn="just"/>
            <a:r>
              <a:rPr lang="ru-RU" sz="1200">
                <a:latin typeface="Book Antiqua" pitchFamily="18" charset="0"/>
              </a:rPr>
              <a:t>-  участвует в разработке международных стандартов, обеспечивая учет интересов РФ при их принятии; </a:t>
            </a:r>
          </a:p>
          <a:p>
            <a:pPr algn="just"/>
            <a:r>
              <a:rPr lang="ru-RU" sz="1200">
                <a:latin typeface="Book Antiqua" pitchFamily="18" charset="0"/>
              </a:rPr>
              <a:t>- представляет РФ в международных организациях, осуществляющих деятельность в области стандартизации; </a:t>
            </a:r>
          </a:p>
          <a:p>
            <a:pPr algn="just"/>
            <a:r>
              <a:rPr lang="ru-RU" sz="1200">
                <a:latin typeface="Book Antiqua" pitchFamily="18" charset="0"/>
              </a:rPr>
              <a:t>-   утверждает изображение знака соответствия национальным стандартам. </a:t>
            </a:r>
          </a:p>
        </p:txBody>
      </p:sp>
      <p:sp>
        <p:nvSpPr>
          <p:cNvPr id="78862" name="Text Box 35"/>
          <p:cNvSpPr txBox="1">
            <a:spLocks noChangeArrowheads="1"/>
          </p:cNvSpPr>
          <p:nvPr/>
        </p:nvSpPr>
        <p:spPr bwMode="auto">
          <a:xfrm>
            <a:off x="0" y="4149725"/>
            <a:ext cx="2484438" cy="630238"/>
          </a:xfrm>
          <a:prstGeom prst="rect">
            <a:avLst/>
          </a:prstGeom>
          <a:noFill/>
          <a:ln w="9525">
            <a:noFill/>
            <a:miter lim="800000"/>
            <a:headEnd/>
            <a:tailEnd/>
          </a:ln>
        </p:spPr>
        <p:txBody>
          <a:bodyPr>
            <a:spAutoFit/>
          </a:bodyPr>
          <a:lstStyle/>
          <a:p>
            <a:pPr algn="ctr">
              <a:spcBef>
                <a:spcPct val="50000"/>
              </a:spcBef>
            </a:pPr>
            <a:r>
              <a:rPr lang="ru-RU" sz="1400">
                <a:latin typeface="Book Antiqua" pitchFamily="18" charset="0"/>
              </a:rPr>
              <a:t>территориальные органы</a:t>
            </a:r>
          </a:p>
          <a:p>
            <a:pPr algn="ctr">
              <a:spcBef>
                <a:spcPct val="50000"/>
              </a:spcBef>
            </a:pPr>
            <a:r>
              <a:rPr lang="ru-RU" sz="1400" b="1">
                <a:latin typeface="Book Antiqua" pitchFamily="18" charset="0"/>
              </a:rPr>
              <a:t>Росстандарта</a:t>
            </a:r>
            <a:endParaRPr lang="ru-RU" b="1"/>
          </a:p>
        </p:txBody>
      </p:sp>
      <p:sp>
        <p:nvSpPr>
          <p:cNvPr id="78863" name="Text Box 36"/>
          <p:cNvSpPr txBox="1">
            <a:spLocks noChangeArrowheads="1"/>
          </p:cNvSpPr>
          <p:nvPr/>
        </p:nvSpPr>
        <p:spPr bwMode="auto">
          <a:xfrm>
            <a:off x="2484438" y="4149725"/>
            <a:ext cx="2808287" cy="755650"/>
          </a:xfrm>
          <a:prstGeom prst="rect">
            <a:avLst/>
          </a:prstGeom>
          <a:noFill/>
          <a:ln w="9525">
            <a:noFill/>
            <a:miter lim="800000"/>
            <a:headEnd/>
            <a:tailEnd/>
          </a:ln>
        </p:spPr>
        <p:txBody>
          <a:bodyPr>
            <a:spAutoFit/>
          </a:bodyPr>
          <a:lstStyle/>
          <a:p>
            <a:pPr>
              <a:lnSpc>
                <a:spcPct val="70000"/>
              </a:lnSpc>
            </a:pPr>
            <a:r>
              <a:rPr lang="ru-RU" sz="1200">
                <a:latin typeface="Book Antiqua" pitchFamily="18" charset="0"/>
              </a:rPr>
              <a:t>специально создаваемые организации и подразделения для проведения работ по стандартизации на определенных уровнях</a:t>
            </a:r>
            <a:r>
              <a:rPr lang="ru-RU" sz="1400">
                <a:latin typeface="Book Antiqua" pitchFamily="18" charset="0"/>
              </a:rPr>
              <a:t> </a:t>
            </a:r>
          </a:p>
        </p:txBody>
      </p:sp>
      <p:sp>
        <p:nvSpPr>
          <p:cNvPr id="78864" name="Line 37"/>
          <p:cNvSpPr>
            <a:spLocks noChangeShapeType="1"/>
          </p:cNvSpPr>
          <p:nvPr/>
        </p:nvSpPr>
        <p:spPr bwMode="auto">
          <a:xfrm>
            <a:off x="3779838" y="4076700"/>
            <a:ext cx="0" cy="936625"/>
          </a:xfrm>
          <a:prstGeom prst="line">
            <a:avLst/>
          </a:prstGeom>
          <a:noFill/>
          <a:ln w="9525">
            <a:solidFill>
              <a:schemeClr val="tx1"/>
            </a:solidFill>
            <a:round/>
            <a:headEnd/>
            <a:tailEnd/>
          </a:ln>
        </p:spPr>
        <p:txBody>
          <a:bodyPr/>
          <a:lstStyle/>
          <a:p>
            <a:endParaRPr lang="ru-RU"/>
          </a:p>
        </p:txBody>
      </p:sp>
      <p:sp>
        <p:nvSpPr>
          <p:cNvPr id="78865" name="Line 38"/>
          <p:cNvSpPr>
            <a:spLocks noChangeShapeType="1"/>
          </p:cNvSpPr>
          <p:nvPr/>
        </p:nvSpPr>
        <p:spPr bwMode="auto">
          <a:xfrm>
            <a:off x="900113" y="5013325"/>
            <a:ext cx="3816350" cy="0"/>
          </a:xfrm>
          <a:prstGeom prst="line">
            <a:avLst/>
          </a:prstGeom>
          <a:noFill/>
          <a:ln w="9525">
            <a:solidFill>
              <a:schemeClr val="tx1"/>
            </a:solidFill>
            <a:round/>
            <a:headEnd/>
            <a:tailEnd/>
          </a:ln>
        </p:spPr>
        <p:txBody>
          <a:bodyPr/>
          <a:lstStyle/>
          <a:p>
            <a:endParaRPr lang="ru-RU"/>
          </a:p>
        </p:txBody>
      </p:sp>
      <p:sp>
        <p:nvSpPr>
          <p:cNvPr id="78866" name="Line 39"/>
          <p:cNvSpPr>
            <a:spLocks noChangeShapeType="1"/>
          </p:cNvSpPr>
          <p:nvPr/>
        </p:nvSpPr>
        <p:spPr bwMode="auto">
          <a:xfrm>
            <a:off x="900113" y="5013325"/>
            <a:ext cx="0" cy="360363"/>
          </a:xfrm>
          <a:prstGeom prst="line">
            <a:avLst/>
          </a:prstGeom>
          <a:noFill/>
          <a:ln w="9525">
            <a:solidFill>
              <a:schemeClr val="tx1"/>
            </a:solidFill>
            <a:round/>
            <a:headEnd/>
            <a:tailEnd/>
          </a:ln>
        </p:spPr>
        <p:txBody>
          <a:bodyPr/>
          <a:lstStyle/>
          <a:p>
            <a:endParaRPr lang="ru-RU"/>
          </a:p>
        </p:txBody>
      </p:sp>
      <p:sp>
        <p:nvSpPr>
          <p:cNvPr id="78867" name="Rectangle 40"/>
          <p:cNvSpPr>
            <a:spLocks noChangeArrowheads="1"/>
          </p:cNvSpPr>
          <p:nvPr/>
        </p:nvSpPr>
        <p:spPr bwMode="auto">
          <a:xfrm>
            <a:off x="179388" y="5373688"/>
            <a:ext cx="1727200" cy="576262"/>
          </a:xfrm>
          <a:prstGeom prst="rect">
            <a:avLst/>
          </a:prstGeom>
          <a:solidFill>
            <a:srgbClr val="C6D9F1"/>
          </a:solidFill>
          <a:ln w="9525">
            <a:solidFill>
              <a:schemeClr val="tx1"/>
            </a:solidFill>
            <a:miter lim="800000"/>
            <a:headEnd/>
            <a:tailEnd/>
          </a:ln>
        </p:spPr>
        <p:txBody>
          <a:bodyPr wrap="none" anchor="ctr"/>
          <a:lstStyle/>
          <a:p>
            <a:pPr algn="ctr">
              <a:lnSpc>
                <a:spcPct val="80000"/>
              </a:lnSpc>
            </a:pPr>
            <a:r>
              <a:rPr lang="ru-RU" sz="1400">
                <a:latin typeface="Book Antiqua" pitchFamily="18" charset="0"/>
              </a:rPr>
              <a:t>Российские </a:t>
            </a:r>
          </a:p>
          <a:p>
            <a:pPr algn="ctr">
              <a:lnSpc>
                <a:spcPct val="80000"/>
              </a:lnSpc>
            </a:pPr>
            <a:r>
              <a:rPr lang="ru-RU" sz="1400">
                <a:latin typeface="Book Antiqua" pitchFamily="18" charset="0"/>
              </a:rPr>
              <a:t>службы </a:t>
            </a:r>
          </a:p>
          <a:p>
            <a:pPr algn="ctr">
              <a:lnSpc>
                <a:spcPct val="80000"/>
              </a:lnSpc>
            </a:pPr>
            <a:r>
              <a:rPr lang="ru-RU" sz="1400">
                <a:latin typeface="Book Antiqua" pitchFamily="18" charset="0"/>
              </a:rPr>
              <a:t>стандартизации</a:t>
            </a:r>
          </a:p>
        </p:txBody>
      </p:sp>
      <p:sp>
        <p:nvSpPr>
          <p:cNvPr id="78868" name="Rectangle 41"/>
          <p:cNvSpPr>
            <a:spLocks noChangeArrowheads="1"/>
          </p:cNvSpPr>
          <p:nvPr/>
        </p:nvSpPr>
        <p:spPr bwMode="auto">
          <a:xfrm>
            <a:off x="2051050" y="5373688"/>
            <a:ext cx="1439863" cy="576262"/>
          </a:xfrm>
          <a:prstGeom prst="rect">
            <a:avLst/>
          </a:prstGeom>
          <a:solidFill>
            <a:srgbClr val="C6D9F1"/>
          </a:solidFill>
          <a:ln w="9525">
            <a:solidFill>
              <a:schemeClr val="tx1"/>
            </a:solidFill>
            <a:miter lim="800000"/>
            <a:headEnd/>
            <a:tailEnd/>
          </a:ln>
        </p:spPr>
        <p:txBody>
          <a:bodyPr wrap="none" anchor="ctr"/>
          <a:lstStyle/>
          <a:p>
            <a:pPr algn="ctr"/>
            <a:r>
              <a:rPr lang="ru-RU" sz="1400">
                <a:latin typeface="Book Antiqua" pitchFamily="18" charset="0"/>
              </a:rPr>
              <a:t>отраслевые</a:t>
            </a:r>
          </a:p>
        </p:txBody>
      </p:sp>
      <p:sp>
        <p:nvSpPr>
          <p:cNvPr id="78869" name="Rectangle 42"/>
          <p:cNvSpPr>
            <a:spLocks noChangeArrowheads="1"/>
          </p:cNvSpPr>
          <p:nvPr/>
        </p:nvSpPr>
        <p:spPr bwMode="auto">
          <a:xfrm>
            <a:off x="3851275" y="5373688"/>
            <a:ext cx="1512888" cy="503237"/>
          </a:xfrm>
          <a:prstGeom prst="rect">
            <a:avLst/>
          </a:prstGeom>
          <a:solidFill>
            <a:srgbClr val="C6D9F1"/>
          </a:solidFill>
          <a:ln w="9525">
            <a:solidFill>
              <a:schemeClr val="tx1"/>
            </a:solidFill>
            <a:miter lim="800000"/>
            <a:headEnd/>
            <a:tailEnd/>
          </a:ln>
        </p:spPr>
        <p:txBody>
          <a:bodyPr wrap="none" anchor="ctr"/>
          <a:lstStyle/>
          <a:p>
            <a:pPr algn="ctr">
              <a:lnSpc>
                <a:spcPct val="80000"/>
              </a:lnSpc>
            </a:pPr>
            <a:r>
              <a:rPr lang="ru-RU" sz="1400">
                <a:latin typeface="Book Antiqua" pitchFamily="18" charset="0"/>
              </a:rPr>
              <a:t>Предприятий </a:t>
            </a:r>
          </a:p>
          <a:p>
            <a:pPr algn="ctr">
              <a:lnSpc>
                <a:spcPct val="80000"/>
              </a:lnSpc>
            </a:pPr>
            <a:r>
              <a:rPr lang="ru-RU" sz="1400">
                <a:latin typeface="Book Antiqua" pitchFamily="18" charset="0"/>
              </a:rPr>
              <a:t>(организаций)</a:t>
            </a:r>
          </a:p>
        </p:txBody>
      </p:sp>
      <p:sp>
        <p:nvSpPr>
          <p:cNvPr id="78870" name="Line 43"/>
          <p:cNvSpPr>
            <a:spLocks noChangeShapeType="1"/>
          </p:cNvSpPr>
          <p:nvPr/>
        </p:nvSpPr>
        <p:spPr bwMode="auto">
          <a:xfrm>
            <a:off x="4716463" y="5013325"/>
            <a:ext cx="0" cy="360363"/>
          </a:xfrm>
          <a:prstGeom prst="line">
            <a:avLst/>
          </a:prstGeom>
          <a:noFill/>
          <a:ln w="9525">
            <a:solidFill>
              <a:schemeClr val="tx1"/>
            </a:solidFill>
            <a:round/>
            <a:headEnd/>
            <a:tailEnd/>
          </a:ln>
        </p:spPr>
        <p:txBody>
          <a:bodyPr/>
          <a:lstStyle/>
          <a:p>
            <a:endParaRPr lang="ru-RU"/>
          </a:p>
        </p:txBody>
      </p:sp>
      <p:sp>
        <p:nvSpPr>
          <p:cNvPr id="78871" name="Line 44"/>
          <p:cNvSpPr>
            <a:spLocks noChangeShapeType="1"/>
          </p:cNvSpPr>
          <p:nvPr/>
        </p:nvSpPr>
        <p:spPr bwMode="auto">
          <a:xfrm>
            <a:off x="2700338" y="5013325"/>
            <a:ext cx="0" cy="360363"/>
          </a:xfrm>
          <a:prstGeom prst="line">
            <a:avLst/>
          </a:prstGeom>
          <a:noFill/>
          <a:ln w="9525">
            <a:solidFill>
              <a:schemeClr val="tx1"/>
            </a:solidFill>
            <a:round/>
            <a:headEnd/>
            <a:tailEnd/>
          </a:ln>
        </p:spPr>
        <p:txBody>
          <a:bodyPr/>
          <a:lstStyle/>
          <a:p>
            <a:endParaRPr lang="ru-RU"/>
          </a:p>
        </p:txBody>
      </p:sp>
      <p:sp>
        <p:nvSpPr>
          <p:cNvPr id="78872" name="Text Box 45"/>
          <p:cNvSpPr txBox="1">
            <a:spLocks noChangeArrowheads="1"/>
          </p:cNvSpPr>
          <p:nvPr/>
        </p:nvSpPr>
        <p:spPr bwMode="auto">
          <a:xfrm>
            <a:off x="-252413" y="6165850"/>
            <a:ext cx="4500563" cy="457200"/>
          </a:xfrm>
          <a:prstGeom prst="rect">
            <a:avLst/>
          </a:prstGeom>
          <a:noFill/>
          <a:ln w="9525">
            <a:noFill/>
            <a:miter lim="800000"/>
            <a:headEnd/>
            <a:tailEnd/>
          </a:ln>
        </p:spPr>
        <p:txBody>
          <a:bodyPr>
            <a:spAutoFit/>
          </a:bodyPr>
          <a:lstStyle/>
          <a:p>
            <a:pPr lvl="1"/>
            <a:r>
              <a:rPr lang="ru-RU" sz="1200">
                <a:latin typeface="Book Antiqua" pitchFamily="18" charset="0"/>
              </a:rPr>
              <a:t>- научно-исследовательские институты  </a:t>
            </a:r>
          </a:p>
          <a:p>
            <a:pPr lvl="1"/>
            <a:r>
              <a:rPr lang="ru-RU" sz="1200">
                <a:latin typeface="Book Antiqua" pitchFamily="18" charset="0"/>
              </a:rPr>
              <a:t>- технические комитеты по стандартизации </a:t>
            </a:r>
          </a:p>
        </p:txBody>
      </p:sp>
      <p:sp>
        <p:nvSpPr>
          <p:cNvPr id="78873" name="Line 46"/>
          <p:cNvSpPr>
            <a:spLocks noChangeShapeType="1"/>
          </p:cNvSpPr>
          <p:nvPr/>
        </p:nvSpPr>
        <p:spPr bwMode="auto">
          <a:xfrm>
            <a:off x="900113" y="5949950"/>
            <a:ext cx="0" cy="287338"/>
          </a:xfrm>
          <a:prstGeom prst="line">
            <a:avLst/>
          </a:prstGeom>
          <a:noFill/>
          <a:ln w="9525">
            <a:solidFill>
              <a:schemeClr val="tx1"/>
            </a:solidFill>
            <a:round/>
            <a:headEnd/>
            <a:tailEnd/>
          </a:ln>
        </p:spPr>
        <p:txBody>
          <a:bodyPr/>
          <a:lstStyle/>
          <a:p>
            <a:endParaRPr lang="ru-RU"/>
          </a:p>
        </p:txBody>
      </p:sp>
      <p:sp>
        <p:nvSpPr>
          <p:cNvPr id="78874" name="Нижний колонтитул 25"/>
          <p:cNvSpPr>
            <a:spLocks noGrp="1"/>
          </p:cNvSpPr>
          <p:nvPr>
            <p:ph type="ftr" sz="quarter" idx="11"/>
          </p:nvPr>
        </p:nvSpPr>
        <p:spPr bwMode="auto">
          <a:noFill/>
          <a:ln>
            <a:miter lim="800000"/>
            <a:headEnd/>
            <a:tailEnd/>
          </a:ln>
        </p:spPr>
        <p:txBody>
          <a:bodyPr/>
          <a:lstStyle/>
          <a:p>
            <a:endParaRPr lang="ru-RU"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5"/>
          <p:cNvSpPr>
            <a:spLocks noGrp="1"/>
          </p:cNvSpPr>
          <p:nvPr>
            <p:ph type="sldNum" sz="quarter" idx="12"/>
          </p:nvPr>
        </p:nvSpPr>
        <p:spPr/>
        <p:txBody>
          <a:bodyPr/>
          <a:lstStyle/>
          <a:p>
            <a:pPr>
              <a:defRPr/>
            </a:pPr>
            <a:fld id="{FC5A8253-700B-4563-AB71-1012A5B3A99A}" type="slidenum">
              <a:rPr lang="ru-RU"/>
              <a:pPr>
                <a:defRPr/>
              </a:pPr>
              <a:t>13</a:t>
            </a:fld>
            <a:endParaRPr lang="ru-RU"/>
          </a:p>
        </p:txBody>
      </p:sp>
      <p:sp>
        <p:nvSpPr>
          <p:cNvPr id="79875" name="Text Box 2"/>
          <p:cNvSpPr txBox="1">
            <a:spLocks noChangeArrowheads="1"/>
          </p:cNvSpPr>
          <p:nvPr/>
        </p:nvSpPr>
        <p:spPr bwMode="auto">
          <a:xfrm>
            <a:off x="128588" y="115888"/>
            <a:ext cx="8783637" cy="3149600"/>
          </a:xfrm>
          <a:prstGeom prst="rect">
            <a:avLst/>
          </a:prstGeom>
          <a:noFill/>
          <a:ln w="9525">
            <a:noFill/>
            <a:miter lim="800000"/>
            <a:headEnd/>
            <a:tailEnd/>
          </a:ln>
        </p:spPr>
        <p:txBody>
          <a:bodyPr>
            <a:spAutoFit/>
          </a:bodyPr>
          <a:lstStyle/>
          <a:p>
            <a:pPr algn="ctr"/>
            <a:r>
              <a:rPr lang="ru-RU" sz="1600" b="1">
                <a:solidFill>
                  <a:schemeClr val="hlink"/>
                </a:solidFill>
                <a:latin typeface="Book Antiqua" pitchFamily="18" charset="0"/>
              </a:rPr>
              <a:t>Документы в области стандартизации</a:t>
            </a:r>
            <a:r>
              <a:rPr lang="ru-RU" sz="1600">
                <a:solidFill>
                  <a:schemeClr val="hlink"/>
                </a:solidFill>
                <a:latin typeface="Book Antiqua" pitchFamily="18" charset="0"/>
              </a:rPr>
              <a:t>:</a:t>
            </a:r>
          </a:p>
          <a:p>
            <a:pPr>
              <a:spcBef>
                <a:spcPct val="20000"/>
              </a:spcBef>
            </a:pPr>
            <a:r>
              <a:rPr lang="ru-RU" sz="1400">
                <a:latin typeface="Book Antiqua" pitchFamily="18" charset="0"/>
              </a:rPr>
              <a:t>- </a:t>
            </a:r>
            <a:r>
              <a:rPr lang="ru-RU" sz="1300">
                <a:latin typeface="Book Antiqua" pitchFamily="18" charset="0"/>
              </a:rPr>
              <a:t>национальные стандарты; </a:t>
            </a:r>
          </a:p>
          <a:p>
            <a:pPr>
              <a:spcBef>
                <a:spcPct val="20000"/>
              </a:spcBef>
              <a:buFontTx/>
              <a:buChar char="-"/>
            </a:pPr>
            <a:r>
              <a:rPr lang="ru-RU" sz="1300">
                <a:latin typeface="Book Antiqua" pitchFamily="18" charset="0"/>
              </a:rPr>
              <a:t> правила стандартизации, нормы и рекомендации в области стандартизации; </a:t>
            </a:r>
          </a:p>
          <a:p>
            <a:pPr>
              <a:spcBef>
                <a:spcPct val="20000"/>
              </a:spcBef>
              <a:buFontTx/>
              <a:buChar char="-"/>
            </a:pPr>
            <a:r>
              <a:rPr lang="ru-RU" sz="1300">
                <a:latin typeface="Book Antiqua" pitchFamily="18" charset="0"/>
              </a:rPr>
              <a:t> применяемые в установленном порядке классификации, общероссийские классификаторы технико-экономической и социальной информации; </a:t>
            </a:r>
          </a:p>
          <a:p>
            <a:pPr>
              <a:spcBef>
                <a:spcPct val="20000"/>
              </a:spcBef>
              <a:buFontTx/>
              <a:buChar char="-"/>
            </a:pPr>
            <a:r>
              <a:rPr lang="ru-RU" sz="1300">
                <a:latin typeface="Book Antiqua" pitchFamily="18" charset="0"/>
              </a:rPr>
              <a:t> стандарты организаций; </a:t>
            </a:r>
          </a:p>
          <a:p>
            <a:pPr eaLnBrk="0" hangingPunct="0">
              <a:spcBef>
                <a:spcPts val="600"/>
              </a:spcBef>
            </a:pPr>
            <a:r>
              <a:rPr lang="ru-RU" sz="1300">
                <a:latin typeface="Book Antiqua" pitchFamily="18" charset="0"/>
              </a:rPr>
              <a:t>- своды правил;</a:t>
            </a:r>
          </a:p>
          <a:p>
            <a:pPr eaLnBrk="0" hangingPunct="0">
              <a:spcBef>
                <a:spcPts val="600"/>
              </a:spcBef>
            </a:pPr>
            <a:r>
              <a:rPr lang="ru-RU" sz="1300">
                <a:latin typeface="Book Antiqua" pitchFamily="18" charset="0"/>
              </a:rPr>
              <a:t>- международные стандарты, региональные стандарты, региональные своды правил, стандарты  иностранных государств и своды правил иностранных государств, зарегистрированные в Федеральном информационном фонде технических регламентов и стандартов;</a:t>
            </a:r>
          </a:p>
          <a:p>
            <a:pPr eaLnBrk="0" hangingPunct="0">
              <a:spcBef>
                <a:spcPts val="600"/>
              </a:spcBef>
            </a:pPr>
            <a:r>
              <a:rPr lang="ru-RU" sz="1300">
                <a:latin typeface="Book Antiqua" pitchFamily="18" charset="0"/>
              </a:rPr>
              <a:t>- надлежащим образом заверенные переводы на русский язык международных стандартов, региональных стандартов, региональных сводов правил, стандартов иностранных государств и сводов правил иностранных государств, принятые на учет национальным органом Российской Федерации по стандартизации.</a:t>
            </a:r>
          </a:p>
        </p:txBody>
      </p:sp>
      <p:sp>
        <p:nvSpPr>
          <p:cNvPr id="79876" name="Text Box 3"/>
          <p:cNvSpPr txBox="1">
            <a:spLocks noChangeArrowheads="1"/>
          </p:cNvSpPr>
          <p:nvPr/>
        </p:nvSpPr>
        <p:spPr bwMode="auto">
          <a:xfrm>
            <a:off x="0" y="3290888"/>
            <a:ext cx="9144000" cy="3308350"/>
          </a:xfrm>
          <a:prstGeom prst="rect">
            <a:avLst/>
          </a:prstGeom>
          <a:noFill/>
          <a:ln w="9525">
            <a:noFill/>
            <a:miter lim="800000"/>
            <a:headEnd/>
            <a:tailEnd/>
          </a:ln>
        </p:spPr>
        <p:txBody>
          <a:bodyPr>
            <a:spAutoFit/>
          </a:bodyPr>
          <a:lstStyle/>
          <a:p>
            <a:pPr algn="just">
              <a:spcBef>
                <a:spcPct val="20000"/>
              </a:spcBef>
            </a:pPr>
            <a:r>
              <a:rPr lang="ru-RU" sz="1100" b="1" dirty="0">
                <a:latin typeface="Book Antiqua" pitchFamily="18" charset="0"/>
              </a:rPr>
              <a:t>стандарт</a:t>
            </a:r>
            <a:r>
              <a:rPr lang="ru-RU" sz="1100" dirty="0">
                <a:latin typeface="Book Antiqua" pitchFamily="18" charset="0"/>
              </a:rPr>
              <a:t> - документ, в котором в целях добровольного многократного использования устанавливаются характеристики продукции, правила осуществления и характеристики процессов проектирования (включая изыскания), производства, строительства, монтажа, наладки, эксплуатации, хранения, перевозки, реализации и утилизации, выполнения работ или оказания услуг. Стандарт также может содержать правила и методы исследований (испытаний) и измерений, правила отбора образцов, требования к терминологии, символике, упаковке, маркировке или этикеткам и правилам их нанесения. </a:t>
            </a:r>
          </a:p>
          <a:p>
            <a:pPr algn="just">
              <a:spcBef>
                <a:spcPct val="20000"/>
              </a:spcBef>
            </a:pPr>
            <a:r>
              <a:rPr lang="ru-RU" sz="1100" b="1" dirty="0">
                <a:latin typeface="Book Antiqua" pitchFamily="18" charset="0"/>
              </a:rPr>
              <a:t>национальный стандарт </a:t>
            </a:r>
            <a:r>
              <a:rPr lang="ru-RU" sz="1100" dirty="0">
                <a:latin typeface="Book Antiqua" pitchFamily="18" charset="0"/>
              </a:rPr>
              <a:t>- </a:t>
            </a:r>
            <a:r>
              <a:rPr lang="ru-RU" sz="1100" dirty="0" err="1">
                <a:latin typeface="Book Antiqua" pitchFamily="18" charset="0"/>
              </a:rPr>
              <a:t>стандарт</a:t>
            </a:r>
            <a:r>
              <a:rPr lang="ru-RU" sz="1100" dirty="0">
                <a:latin typeface="Book Antiqua" pitchFamily="18" charset="0"/>
              </a:rPr>
              <a:t>, утвержденный национальным органом по стандартизации и доступный широкому кругу пользователей;</a:t>
            </a:r>
            <a:endParaRPr lang="ru-RU" sz="1100" b="1" dirty="0">
              <a:latin typeface="Book Antiqua" pitchFamily="18" charset="0"/>
            </a:endParaRPr>
          </a:p>
          <a:p>
            <a:pPr algn="just">
              <a:spcBef>
                <a:spcPct val="20000"/>
              </a:spcBef>
            </a:pPr>
            <a:r>
              <a:rPr lang="ru-RU" sz="1100" b="1" dirty="0">
                <a:latin typeface="Book Antiqua" pitchFamily="18" charset="0"/>
              </a:rPr>
              <a:t>свод правил</a:t>
            </a:r>
            <a:r>
              <a:rPr lang="ru-RU" sz="1100" dirty="0">
                <a:latin typeface="Book Antiqua" pitchFamily="18" charset="0"/>
              </a:rPr>
              <a:t> - документ, разрабатываемый в случае отсутствия национальных стандартов применительно к отдельным требованиям технических регламентов или к объектам технического регулирования в целях обеспечения соблюдения требований технических регламентов к продукции или связанным с ними процессам проектирования (включая изыскания), производства, строительства, монтажа, наладки, эксплуатации, хранения, перевозки, реализации и утилизации;</a:t>
            </a:r>
            <a:endParaRPr lang="ru-RU" sz="1100" b="1" dirty="0">
              <a:latin typeface="Book Antiqua" pitchFamily="18" charset="0"/>
            </a:endParaRPr>
          </a:p>
          <a:p>
            <a:pPr algn="just">
              <a:spcBef>
                <a:spcPct val="20000"/>
              </a:spcBef>
            </a:pPr>
            <a:r>
              <a:rPr lang="ru-RU" sz="1100" b="1" dirty="0">
                <a:latin typeface="Book Antiqua" pitchFamily="18" charset="0"/>
              </a:rPr>
              <a:t>общероссийские классификаторы технико-экономической и социальной информации</a:t>
            </a:r>
            <a:r>
              <a:rPr lang="ru-RU" sz="1100" dirty="0">
                <a:latin typeface="Book Antiqua" pitchFamily="18" charset="0"/>
              </a:rPr>
              <a:t> </a:t>
            </a:r>
            <a:r>
              <a:rPr lang="ru-RU" sz="1100" b="1" dirty="0">
                <a:latin typeface="Book Antiqua" pitchFamily="18" charset="0"/>
              </a:rPr>
              <a:t>(общероссийские классификаторы)</a:t>
            </a:r>
            <a:r>
              <a:rPr lang="ru-RU" sz="1100" dirty="0">
                <a:latin typeface="Book Antiqua" pitchFamily="18" charset="0"/>
              </a:rPr>
              <a:t> - документы, распределяющие технико-экономическую и социальную информацию в соответствии с ее классификацией (классами, группами, видами и другим);</a:t>
            </a:r>
            <a:endParaRPr lang="ru-RU" sz="1100" b="1" dirty="0">
              <a:latin typeface="Book Antiqua" pitchFamily="18" charset="0"/>
            </a:endParaRPr>
          </a:p>
          <a:p>
            <a:pPr algn="just">
              <a:spcBef>
                <a:spcPct val="20000"/>
              </a:spcBef>
            </a:pPr>
            <a:r>
              <a:rPr lang="ru-RU" sz="1100" b="1" dirty="0">
                <a:latin typeface="Book Antiqua" pitchFamily="18" charset="0"/>
              </a:rPr>
              <a:t>правила и рекомендации по стандартизации –</a:t>
            </a:r>
            <a:r>
              <a:rPr lang="ru-RU" sz="1100" dirty="0">
                <a:latin typeface="Book Antiqua" pitchFamily="18" charset="0"/>
              </a:rPr>
              <a:t> документ, содержащий организационно-технические и (или) общетехнические положения, порядки, методы выполнения работ по стандартизации, а также рекомендуемые правила оформления результатов этих работ;</a:t>
            </a:r>
            <a:endParaRPr lang="ru-RU" sz="1100" b="1" dirty="0">
              <a:latin typeface="Book Antiqua" pitchFamily="18" charset="0"/>
            </a:endParaRPr>
          </a:p>
          <a:p>
            <a:pPr algn="just">
              <a:spcBef>
                <a:spcPct val="20000"/>
              </a:spcBef>
            </a:pPr>
            <a:r>
              <a:rPr lang="ru-RU" sz="1100" b="1" dirty="0">
                <a:latin typeface="Book Antiqua" pitchFamily="18" charset="0"/>
              </a:rPr>
              <a:t>норма</a:t>
            </a:r>
            <a:r>
              <a:rPr lang="ru-RU" sz="1100" b="1" i="1" dirty="0">
                <a:latin typeface="Book Antiqua" pitchFamily="18" charset="0"/>
              </a:rPr>
              <a:t> </a:t>
            </a:r>
            <a:r>
              <a:rPr lang="ru-RU" sz="1100" dirty="0">
                <a:latin typeface="Book Antiqua" pitchFamily="18" charset="0"/>
              </a:rPr>
              <a:t>- положение, устанавливающее количественные или качественные критерии, которые должны быть удовлетворены</a:t>
            </a:r>
          </a:p>
        </p:txBody>
      </p:sp>
      <p:sp>
        <p:nvSpPr>
          <p:cNvPr id="79877" name="Нижний колонтитул 4"/>
          <p:cNvSpPr>
            <a:spLocks noGrp="1"/>
          </p:cNvSpPr>
          <p:nvPr>
            <p:ph type="ftr" sz="quarter" idx="11"/>
          </p:nvPr>
        </p:nvSpPr>
        <p:spPr bwMode="auto">
          <a:xfrm>
            <a:off x="3143240" y="6286520"/>
            <a:ext cx="2895600" cy="365125"/>
          </a:xfrm>
          <a:noFill/>
          <a:ln>
            <a:miter lim="800000"/>
            <a:headEnd/>
            <a:tailEnd/>
          </a:ln>
        </p:spPr>
        <p:txBody>
          <a:bodyPr/>
          <a:lstStyle/>
          <a:p>
            <a:endParaRPr lang="ru-RU"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Номер слайда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4029565-A45B-4677-AC40-9AF7AD4711C4}" type="slidenum">
              <a:rPr lang="ru-RU" smtClean="0">
                <a:solidFill>
                  <a:schemeClr val="tx1"/>
                </a:solidFill>
                <a:latin typeface="Arial" charset="0"/>
              </a:rPr>
              <a:pPr fontAlgn="base">
                <a:spcBef>
                  <a:spcPct val="0"/>
                </a:spcBef>
                <a:spcAft>
                  <a:spcPct val="0"/>
                </a:spcAft>
              </a:pPr>
              <a:t>14</a:t>
            </a:fld>
            <a:endParaRPr lang="ru-RU" smtClean="0">
              <a:solidFill>
                <a:schemeClr val="tx1"/>
              </a:solidFill>
              <a:latin typeface="Arial" charset="0"/>
            </a:endParaRPr>
          </a:p>
        </p:txBody>
      </p:sp>
      <p:sp>
        <p:nvSpPr>
          <p:cNvPr id="80899" name="Text Box 4"/>
          <p:cNvSpPr txBox="1">
            <a:spLocks noChangeArrowheads="1"/>
          </p:cNvSpPr>
          <p:nvPr/>
        </p:nvSpPr>
        <p:spPr bwMode="auto">
          <a:xfrm>
            <a:off x="179388" y="188913"/>
            <a:ext cx="8713787" cy="6094412"/>
          </a:xfrm>
          <a:prstGeom prst="rect">
            <a:avLst/>
          </a:prstGeom>
          <a:noFill/>
          <a:ln w="9525">
            <a:noFill/>
            <a:miter lim="800000"/>
            <a:headEnd/>
            <a:tailEnd/>
          </a:ln>
        </p:spPr>
        <p:txBody>
          <a:bodyPr>
            <a:spAutoFit/>
          </a:bodyPr>
          <a:lstStyle/>
          <a:p>
            <a:pPr algn="ctr"/>
            <a:r>
              <a:rPr lang="ru-RU" sz="1600" b="1">
                <a:solidFill>
                  <a:srgbClr val="0000FF"/>
                </a:solidFill>
                <a:latin typeface="Book Antiqua" pitchFamily="18" charset="0"/>
              </a:rPr>
              <a:t>КАТЕГОРИИ СТАНДАРТОВ</a:t>
            </a:r>
            <a:endParaRPr lang="ru-RU" sz="1600">
              <a:solidFill>
                <a:srgbClr val="0000FF"/>
              </a:solidFill>
              <a:latin typeface="Book Antiqua" pitchFamily="18" charset="0"/>
            </a:endParaRPr>
          </a:p>
          <a:p>
            <a:pPr algn="ctr"/>
            <a:r>
              <a:rPr lang="ru-RU">
                <a:latin typeface="Book Antiqua" pitchFamily="18" charset="0"/>
              </a:rPr>
              <a:t>(</a:t>
            </a:r>
            <a:r>
              <a:rPr lang="ru-RU" sz="1600">
                <a:latin typeface="Book Antiqua" pitchFamily="18" charset="0"/>
              </a:rPr>
              <a:t>деление стандартов, исходя из сферы действия)</a:t>
            </a:r>
            <a:endParaRPr lang="ru-RU" sz="1600" b="1">
              <a:latin typeface="Book Antiqua" pitchFamily="18" charset="0"/>
            </a:endParaRPr>
          </a:p>
          <a:p>
            <a:r>
              <a:rPr lang="ru-RU" sz="1600" b="1">
                <a:latin typeface="Book Antiqua" pitchFamily="18" charset="0"/>
              </a:rPr>
              <a:t> </a:t>
            </a:r>
          </a:p>
          <a:p>
            <a:r>
              <a:rPr lang="ru-RU" sz="1600">
                <a:latin typeface="Book Antiqua" pitchFamily="18" charset="0"/>
              </a:rPr>
              <a:t>Весь фонд стандартов, действующих на территории РФ, включает следующие категории: </a:t>
            </a:r>
          </a:p>
          <a:p>
            <a:r>
              <a:rPr lang="ru-RU" sz="1600" b="1">
                <a:latin typeface="Book Antiqua" pitchFamily="18" charset="0"/>
              </a:rPr>
              <a:t>	международные </a:t>
            </a:r>
            <a:r>
              <a:rPr lang="ru-RU" sz="1600">
                <a:latin typeface="Book Antiqua" pitchFamily="18" charset="0"/>
              </a:rPr>
              <a:t>(ИСО, МЭК, МСЭ) и</a:t>
            </a:r>
            <a:r>
              <a:rPr lang="ru-RU" sz="1600" b="1">
                <a:latin typeface="Book Antiqua" pitchFamily="18" charset="0"/>
              </a:rPr>
              <a:t> региональные </a:t>
            </a:r>
            <a:r>
              <a:rPr lang="ru-RU" sz="1600">
                <a:latin typeface="Book Antiqua" pitchFamily="18" charset="0"/>
              </a:rPr>
              <a:t>(ЕС) стандарты;</a:t>
            </a:r>
          </a:p>
          <a:p>
            <a:r>
              <a:rPr lang="ru-RU" sz="1600" b="1">
                <a:latin typeface="Book Antiqua" pitchFamily="18" charset="0"/>
              </a:rPr>
              <a:t>	межгосударственные </a:t>
            </a:r>
            <a:r>
              <a:rPr lang="ru-RU" sz="1600">
                <a:latin typeface="Book Antiqua" pitchFamily="18" charset="0"/>
              </a:rPr>
              <a:t>стандарты (ГОСТ);</a:t>
            </a:r>
          </a:p>
          <a:p>
            <a:r>
              <a:rPr lang="ru-RU" sz="1600" b="1">
                <a:latin typeface="Book Antiqua" pitchFamily="18" charset="0"/>
              </a:rPr>
              <a:t>	национальные стандарты РФ</a:t>
            </a:r>
            <a:r>
              <a:rPr lang="ru-RU" sz="1600">
                <a:latin typeface="Book Antiqua" pitchFamily="18" charset="0"/>
              </a:rPr>
              <a:t> (ГОСТ Р);</a:t>
            </a:r>
          </a:p>
          <a:p>
            <a:r>
              <a:rPr lang="ru-RU" sz="1600" b="1">
                <a:latin typeface="Book Antiqua" pitchFamily="18" charset="0"/>
              </a:rPr>
              <a:t>	стандарты организаций</a:t>
            </a:r>
            <a:r>
              <a:rPr lang="ru-RU" sz="1600">
                <a:latin typeface="Book Antiqua" pitchFamily="18" charset="0"/>
              </a:rPr>
              <a:t> (СТО)</a:t>
            </a:r>
          </a:p>
          <a:p>
            <a:r>
              <a:rPr lang="ru-RU">
                <a:latin typeface="Book Antiqua" pitchFamily="18" charset="0"/>
              </a:rPr>
              <a:t> 	</a:t>
            </a:r>
            <a:endParaRPr lang="ru-RU" b="1" i="1">
              <a:latin typeface="Book Antiqua" pitchFamily="18" charset="0"/>
            </a:endParaRPr>
          </a:p>
          <a:p>
            <a:pPr algn="just"/>
            <a:r>
              <a:rPr lang="ru-RU" sz="1400" b="1" i="1">
                <a:solidFill>
                  <a:srgbClr val="0000FF"/>
                </a:solidFill>
                <a:latin typeface="Book Antiqua" pitchFamily="18" charset="0"/>
              </a:rPr>
              <a:t>Международный стандарт:</a:t>
            </a:r>
            <a:r>
              <a:rPr lang="ru-RU" sz="1400" b="1">
                <a:solidFill>
                  <a:srgbClr val="0000FF"/>
                </a:solidFill>
                <a:latin typeface="Book Antiqua" pitchFamily="18" charset="0"/>
              </a:rPr>
              <a:t> </a:t>
            </a:r>
            <a:r>
              <a:rPr lang="ru-RU" sz="1400">
                <a:latin typeface="Book Antiqua" pitchFamily="18" charset="0"/>
              </a:rPr>
              <a:t>Стандарт, принятый международной организацией по стандартизации и доступный широкому кругу пользователей.</a:t>
            </a:r>
          </a:p>
          <a:p>
            <a:pPr algn="just"/>
            <a:r>
              <a:rPr lang="ru-RU" sz="1400">
                <a:latin typeface="Book Antiqua" pitchFamily="18" charset="0"/>
              </a:rPr>
              <a:t>К международным стандартам относятся стандарты ИСО, стандарты МЭК и стандарты ИСО/МЭК, которые являются совместными публикациями ИСО и МЭК. </a:t>
            </a:r>
            <a:r>
              <a:rPr lang="ru-RU" sz="1400" b="1">
                <a:latin typeface="Book Antiqua" pitchFamily="18" charset="0"/>
              </a:rPr>
              <a:t>ИСО</a:t>
            </a:r>
            <a:r>
              <a:rPr lang="ru-RU" sz="1400">
                <a:latin typeface="Book Antiqua" pitchFamily="18" charset="0"/>
              </a:rPr>
              <a:t> – международная организация по стандартизации; </a:t>
            </a:r>
            <a:r>
              <a:rPr lang="ru-RU" sz="1400" b="1">
                <a:latin typeface="Book Antiqua" pitchFamily="18" charset="0"/>
              </a:rPr>
              <a:t>МЭК</a:t>
            </a:r>
            <a:r>
              <a:rPr lang="ru-RU" sz="1400">
                <a:latin typeface="Book Antiqua" pitchFamily="18" charset="0"/>
              </a:rPr>
              <a:t> – международная электротехническая комиссия; </a:t>
            </a:r>
            <a:r>
              <a:rPr lang="ru-RU" sz="1400" b="1">
                <a:latin typeface="Book Antiqua" pitchFamily="18" charset="0"/>
              </a:rPr>
              <a:t>МСЭ </a:t>
            </a:r>
            <a:r>
              <a:rPr lang="ru-RU" sz="1400">
                <a:latin typeface="Book Antiqua" pitchFamily="18" charset="0"/>
              </a:rPr>
              <a:t>– международный союз электросвязи, </a:t>
            </a:r>
            <a:r>
              <a:rPr lang="ru-RU" sz="1400" b="1">
                <a:latin typeface="Book Antiqua" pitchFamily="18" charset="0"/>
              </a:rPr>
              <a:t>ЕС</a:t>
            </a:r>
            <a:r>
              <a:rPr lang="ru-RU" sz="1400">
                <a:latin typeface="Book Antiqua" pitchFamily="18" charset="0"/>
              </a:rPr>
              <a:t> – Европейский союз.</a:t>
            </a:r>
            <a:endParaRPr lang="ru-RU" sz="1400" b="1" i="1">
              <a:latin typeface="Book Antiqua" pitchFamily="18" charset="0"/>
            </a:endParaRPr>
          </a:p>
          <a:p>
            <a:pPr algn="just"/>
            <a:r>
              <a:rPr lang="ru-RU" sz="1400" b="1" i="1">
                <a:solidFill>
                  <a:srgbClr val="0000FF"/>
                </a:solidFill>
                <a:latin typeface="Book Antiqua" pitchFamily="18" charset="0"/>
              </a:rPr>
              <a:t>Межгосударственный стандарт</a:t>
            </a:r>
            <a:r>
              <a:rPr lang="ru-RU" sz="1400" b="1">
                <a:solidFill>
                  <a:srgbClr val="0000FF"/>
                </a:solidFill>
                <a:latin typeface="Book Antiqua" pitchFamily="18" charset="0"/>
              </a:rPr>
              <a:t> (ГОСТ)</a:t>
            </a:r>
            <a:r>
              <a:rPr lang="ru-RU" sz="1400" b="1" i="1">
                <a:solidFill>
                  <a:srgbClr val="0000FF"/>
                </a:solidFill>
                <a:latin typeface="Book Antiqua" pitchFamily="18" charset="0"/>
              </a:rPr>
              <a:t>: </a:t>
            </a:r>
            <a:r>
              <a:rPr lang="ru-RU" sz="1400">
                <a:latin typeface="Book Antiqua" pitchFamily="18" charset="0"/>
              </a:rPr>
              <a:t>Региональный стандарт, принятый Евразийским советом по стандартизации, метрологии и сертификации и доступный большому кругу пользователей.</a:t>
            </a:r>
          </a:p>
          <a:p>
            <a:pPr algn="just"/>
            <a:r>
              <a:rPr lang="ru-RU" sz="1400">
                <a:latin typeface="Book Antiqua" pitchFamily="18" charset="0"/>
              </a:rPr>
              <a:t> В Евразийский совет  по стандартизации, метрологии и сертификации входят 12 стран бывшего СССР, кроме стран Прибалтики.</a:t>
            </a:r>
            <a:endParaRPr lang="ru-RU" sz="1400" b="1" i="1">
              <a:latin typeface="Book Antiqua" pitchFamily="18" charset="0"/>
            </a:endParaRPr>
          </a:p>
          <a:p>
            <a:pPr algn="just"/>
            <a:r>
              <a:rPr lang="ru-RU" sz="1400" b="1" i="1">
                <a:solidFill>
                  <a:srgbClr val="0000FF"/>
                </a:solidFill>
                <a:latin typeface="Book Antiqua" pitchFamily="18" charset="0"/>
              </a:rPr>
              <a:t>Национальный стандарт</a:t>
            </a:r>
            <a:r>
              <a:rPr lang="ru-RU" sz="1400" b="1">
                <a:solidFill>
                  <a:srgbClr val="0000FF"/>
                </a:solidFill>
                <a:latin typeface="Book Antiqua" pitchFamily="18" charset="0"/>
              </a:rPr>
              <a:t> (ГОСТ Р)</a:t>
            </a:r>
            <a:r>
              <a:rPr lang="ru-RU" sz="1400">
                <a:solidFill>
                  <a:srgbClr val="0000FF"/>
                </a:solidFill>
                <a:latin typeface="Book Antiqua" pitchFamily="18" charset="0"/>
              </a:rPr>
              <a:t> </a:t>
            </a:r>
            <a:r>
              <a:rPr lang="ru-RU" sz="1400">
                <a:latin typeface="Book Antiqua" pitchFamily="18" charset="0"/>
              </a:rPr>
              <a:t>– стандарт, принятый национальным органом по стандартизации (Росстандарт) и доступный широкому кругу потребителей</a:t>
            </a:r>
            <a:endParaRPr lang="ru-RU" sz="1400" b="1" i="1">
              <a:latin typeface="Book Antiqua" pitchFamily="18" charset="0"/>
            </a:endParaRPr>
          </a:p>
          <a:p>
            <a:pPr algn="just"/>
            <a:r>
              <a:rPr lang="ru-RU" sz="1400" b="1" i="1">
                <a:solidFill>
                  <a:srgbClr val="0000FF"/>
                </a:solidFill>
                <a:latin typeface="Book Antiqua" pitchFamily="18" charset="0"/>
              </a:rPr>
              <a:t>Стандарты организаций </a:t>
            </a:r>
            <a:r>
              <a:rPr lang="ru-RU" sz="1400" b="1">
                <a:solidFill>
                  <a:srgbClr val="0000FF"/>
                </a:solidFill>
                <a:latin typeface="Book Antiqua" pitchFamily="18" charset="0"/>
              </a:rPr>
              <a:t>(СТО)</a:t>
            </a:r>
            <a:r>
              <a:rPr lang="ru-RU" sz="1400" i="1">
                <a:solidFill>
                  <a:srgbClr val="0000FF"/>
                </a:solidFill>
                <a:latin typeface="Book Antiqua" pitchFamily="18" charset="0"/>
              </a:rPr>
              <a:t> </a:t>
            </a:r>
            <a:r>
              <a:rPr lang="ru-RU" sz="1400" i="1">
                <a:latin typeface="Book Antiqua" pitchFamily="18" charset="0"/>
              </a:rPr>
              <a:t>– </a:t>
            </a:r>
            <a:r>
              <a:rPr lang="ru-RU" sz="1400">
                <a:latin typeface="Book Antiqua" pitchFamily="18" charset="0"/>
              </a:rPr>
              <a:t>стандарт, утвержденный и применяемый организацией для целей стандартизации, а также для совершенствования производства и обеспечения качества продукции, выполнения работ, оказания услуг, а также для распространения и использования полученных в различных областях знаний результатов исследований (испытаний), измерений и разработок.  </a:t>
            </a:r>
            <a:endParaRPr lang="ru-RU" sz="1400" b="1" u="sng">
              <a:latin typeface="Book Antiqua"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Номер слайда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A3AD418-0245-47C3-AC12-F3FF311D3967}" type="slidenum">
              <a:rPr lang="ru-RU" smtClean="0">
                <a:solidFill>
                  <a:schemeClr val="tx1"/>
                </a:solidFill>
                <a:latin typeface="Arial" charset="0"/>
              </a:rPr>
              <a:pPr fontAlgn="base">
                <a:spcBef>
                  <a:spcPct val="0"/>
                </a:spcBef>
                <a:spcAft>
                  <a:spcPct val="0"/>
                </a:spcAft>
              </a:pPr>
              <a:t>15</a:t>
            </a:fld>
            <a:endParaRPr lang="ru-RU" smtClean="0">
              <a:solidFill>
                <a:schemeClr val="tx1"/>
              </a:solidFill>
              <a:latin typeface="Arial" charset="0"/>
            </a:endParaRPr>
          </a:p>
        </p:txBody>
      </p:sp>
      <p:sp>
        <p:nvSpPr>
          <p:cNvPr id="81923" name="Text Box 4"/>
          <p:cNvSpPr txBox="1">
            <a:spLocks noChangeArrowheads="1"/>
          </p:cNvSpPr>
          <p:nvPr/>
        </p:nvSpPr>
        <p:spPr bwMode="auto">
          <a:xfrm>
            <a:off x="611188" y="549275"/>
            <a:ext cx="8207375" cy="4943475"/>
          </a:xfrm>
          <a:prstGeom prst="rect">
            <a:avLst/>
          </a:prstGeom>
          <a:noFill/>
          <a:ln w="9525">
            <a:noFill/>
            <a:miter lim="800000"/>
            <a:headEnd/>
            <a:tailEnd/>
          </a:ln>
        </p:spPr>
        <p:txBody>
          <a:bodyPr>
            <a:spAutoFit/>
          </a:bodyPr>
          <a:lstStyle/>
          <a:p>
            <a:pPr algn="ctr"/>
            <a:r>
              <a:rPr lang="ru-RU" b="1">
                <a:solidFill>
                  <a:srgbClr val="0000FF"/>
                </a:solidFill>
                <a:latin typeface="Book Antiqua" pitchFamily="18" charset="0"/>
              </a:rPr>
              <a:t>ВИДЫ СТАНДАРТОВ</a:t>
            </a:r>
          </a:p>
          <a:p>
            <a:pPr algn="ctr"/>
            <a:endParaRPr lang="ru-RU" b="1" u="sng">
              <a:latin typeface="Book Antiqua" pitchFamily="18" charset="0"/>
            </a:endParaRPr>
          </a:p>
          <a:p>
            <a:pPr algn="ctr"/>
            <a:endParaRPr lang="ru-RU" sz="1200" b="1">
              <a:latin typeface="Book Antiqua" pitchFamily="18" charset="0"/>
            </a:endParaRPr>
          </a:p>
          <a:p>
            <a:r>
              <a:rPr lang="ru-RU" b="1" i="1">
                <a:solidFill>
                  <a:srgbClr val="0000FF"/>
                </a:solidFill>
                <a:latin typeface="Book Antiqua" pitchFamily="18" charset="0"/>
              </a:rPr>
              <a:t>Вид стандарта</a:t>
            </a:r>
            <a:r>
              <a:rPr lang="ru-RU" b="1">
                <a:solidFill>
                  <a:srgbClr val="0000FF"/>
                </a:solidFill>
                <a:latin typeface="Book Antiqua" pitchFamily="18" charset="0"/>
              </a:rPr>
              <a:t> </a:t>
            </a:r>
            <a:r>
              <a:rPr lang="ru-RU" b="1">
                <a:latin typeface="Book Antiqua" pitchFamily="18" charset="0"/>
              </a:rPr>
              <a:t>– </a:t>
            </a:r>
            <a:r>
              <a:rPr lang="ru-RU">
                <a:latin typeface="Book Antiqua" pitchFamily="18" charset="0"/>
              </a:rPr>
              <a:t>характеристика, определяющаяся его содержанием в зависимости от объекта стандартизации. </a:t>
            </a:r>
          </a:p>
          <a:p>
            <a:endParaRPr lang="ru-RU">
              <a:latin typeface="Book Antiqua" pitchFamily="18" charset="0"/>
            </a:endParaRPr>
          </a:p>
          <a:p>
            <a:r>
              <a:rPr lang="ru-RU">
                <a:latin typeface="Book Antiqua" pitchFamily="18" charset="0"/>
              </a:rPr>
              <a:t>В зависимости от назначения и содержания ГОСТ Р 1.0 – 2004  установил следующие основные виды стандартов: </a:t>
            </a:r>
          </a:p>
          <a:p>
            <a:r>
              <a:rPr lang="ru-RU">
                <a:latin typeface="Book Antiqua" pitchFamily="18" charset="0"/>
              </a:rPr>
              <a:t>	- стандарты основополагающие; </a:t>
            </a:r>
          </a:p>
          <a:p>
            <a:r>
              <a:rPr lang="ru-RU">
                <a:latin typeface="Book Antiqua" pitchFamily="18" charset="0"/>
              </a:rPr>
              <a:t>	- стандарты на термины и определения;</a:t>
            </a:r>
          </a:p>
          <a:p>
            <a:r>
              <a:rPr lang="ru-RU">
                <a:latin typeface="Book Antiqua" pitchFamily="18" charset="0"/>
              </a:rPr>
              <a:t>	- стандарты на продукцию; </a:t>
            </a:r>
          </a:p>
          <a:p>
            <a:r>
              <a:rPr lang="ru-RU">
                <a:latin typeface="Book Antiqua" pitchFamily="18" charset="0"/>
              </a:rPr>
              <a:t>     	- стандарты на услугу; </a:t>
            </a:r>
          </a:p>
          <a:p>
            <a:r>
              <a:rPr lang="ru-RU">
                <a:latin typeface="Book Antiqua" pitchFamily="18" charset="0"/>
              </a:rPr>
              <a:t>     	- стандарты на процессы (работы); </a:t>
            </a:r>
          </a:p>
          <a:p>
            <a:r>
              <a:rPr lang="ru-RU">
                <a:latin typeface="Book Antiqua" pitchFamily="18" charset="0"/>
              </a:rPr>
              <a:t>     	- стандарты на методы контроля.</a:t>
            </a:r>
          </a:p>
          <a:p>
            <a:r>
              <a:rPr lang="ru-RU">
                <a:latin typeface="Book Antiqua" pitchFamily="18" charset="0"/>
              </a:rPr>
              <a:t>В соответствии с межгосударственным стандартом ГОСТ 1.1 – 2002 дополнительно могут  разрабатываться:	</a:t>
            </a:r>
          </a:p>
          <a:p>
            <a:r>
              <a:rPr lang="ru-RU">
                <a:latin typeface="Book Antiqua" pitchFamily="18" charset="0"/>
              </a:rPr>
              <a:t>     	- стандарты на совместимость;</a:t>
            </a:r>
          </a:p>
          <a:p>
            <a:r>
              <a:rPr lang="ru-RU">
                <a:latin typeface="Book Antiqua" pitchFamily="18" charset="0"/>
              </a:rPr>
              <a:t>     	- стандарты на номенклатуру показателей.</a:t>
            </a:r>
            <a:endParaRPr lang="ru-RU" b="1" i="1">
              <a:latin typeface="Book Antiqua"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Номер слайда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5B4ED8C-C121-49BA-A16F-CDC96E6A3545}" type="slidenum">
              <a:rPr lang="ru-RU" smtClean="0">
                <a:solidFill>
                  <a:schemeClr val="tx1"/>
                </a:solidFill>
                <a:latin typeface="Arial" charset="0"/>
              </a:rPr>
              <a:pPr fontAlgn="base">
                <a:spcBef>
                  <a:spcPct val="0"/>
                </a:spcBef>
                <a:spcAft>
                  <a:spcPct val="0"/>
                </a:spcAft>
              </a:pPr>
              <a:t>16</a:t>
            </a:fld>
            <a:endParaRPr lang="ru-RU" smtClean="0">
              <a:solidFill>
                <a:schemeClr val="tx1"/>
              </a:solidFill>
              <a:latin typeface="Arial" charset="0"/>
            </a:endParaRPr>
          </a:p>
        </p:txBody>
      </p:sp>
      <p:sp>
        <p:nvSpPr>
          <p:cNvPr id="82947" name="Text Box 4"/>
          <p:cNvSpPr txBox="1">
            <a:spLocks noChangeArrowheads="1"/>
          </p:cNvSpPr>
          <p:nvPr/>
        </p:nvSpPr>
        <p:spPr bwMode="auto">
          <a:xfrm>
            <a:off x="827088" y="333375"/>
            <a:ext cx="7416800" cy="366713"/>
          </a:xfrm>
          <a:prstGeom prst="rect">
            <a:avLst/>
          </a:prstGeom>
          <a:noFill/>
          <a:ln w="9525">
            <a:noFill/>
            <a:miter lim="800000"/>
            <a:headEnd/>
            <a:tailEnd/>
          </a:ln>
        </p:spPr>
        <p:txBody>
          <a:bodyPr>
            <a:spAutoFit/>
          </a:bodyPr>
          <a:lstStyle/>
          <a:p>
            <a:pPr algn="ctr">
              <a:spcBef>
                <a:spcPct val="50000"/>
              </a:spcBef>
            </a:pPr>
            <a:r>
              <a:rPr lang="ru-RU" b="1">
                <a:solidFill>
                  <a:srgbClr val="0000FF"/>
                </a:solidFill>
                <a:latin typeface="Book Antiqua" pitchFamily="18" charset="0"/>
              </a:rPr>
              <a:t>Обозначение национальных стандартов</a:t>
            </a:r>
          </a:p>
        </p:txBody>
      </p:sp>
      <p:sp>
        <p:nvSpPr>
          <p:cNvPr id="82948" name="Text Box 5"/>
          <p:cNvSpPr txBox="1">
            <a:spLocks noChangeArrowheads="1"/>
          </p:cNvSpPr>
          <p:nvPr/>
        </p:nvSpPr>
        <p:spPr bwMode="auto">
          <a:xfrm>
            <a:off x="323850" y="908050"/>
            <a:ext cx="8820150" cy="2378075"/>
          </a:xfrm>
          <a:prstGeom prst="rect">
            <a:avLst/>
          </a:prstGeom>
          <a:noFill/>
          <a:ln w="9525">
            <a:noFill/>
            <a:miter lim="800000"/>
            <a:headEnd/>
            <a:tailEnd/>
          </a:ln>
        </p:spPr>
        <p:txBody>
          <a:bodyPr>
            <a:spAutoFit/>
          </a:bodyPr>
          <a:lstStyle/>
          <a:p>
            <a:r>
              <a:rPr lang="ru-RU" b="1"/>
              <a:t>1.</a:t>
            </a:r>
            <a:r>
              <a:rPr lang="ru-RU"/>
              <a:t>        ГОСТ Р    хххх  -  хххх</a:t>
            </a:r>
          </a:p>
          <a:p>
            <a:r>
              <a:rPr lang="ru-RU"/>
              <a:t>						год утверждения</a:t>
            </a:r>
          </a:p>
          <a:p>
            <a:r>
              <a:rPr lang="ru-RU"/>
              <a:t>                                              регистрационный номер</a:t>
            </a:r>
          </a:p>
          <a:p>
            <a:r>
              <a:rPr lang="ru-RU"/>
              <a:t>                              индекс</a:t>
            </a:r>
          </a:p>
          <a:p>
            <a:endParaRPr lang="ru-RU" sz="1400"/>
          </a:p>
          <a:p>
            <a:r>
              <a:rPr lang="ru-RU" sz="1400"/>
              <a:t>&lt;*&gt; До 2000 г. год принятия стандарта указывался двумя последними цифрами этого года. После 1 июля 2003 г. национальные стандарты Российской Федерации не принимают, а утверждают.</a:t>
            </a:r>
          </a:p>
          <a:p>
            <a:r>
              <a:rPr lang="ru-RU" sz="1400"/>
              <a:t> </a:t>
            </a:r>
            <a:r>
              <a:rPr lang="ru-RU" b="1"/>
              <a:t>	</a:t>
            </a:r>
          </a:p>
          <a:p>
            <a:r>
              <a:rPr lang="ru-RU" b="1"/>
              <a:t>Пример.</a:t>
            </a:r>
            <a:r>
              <a:rPr lang="ru-RU"/>
              <a:t> ГОСТ Р 50628-2000</a:t>
            </a:r>
          </a:p>
        </p:txBody>
      </p:sp>
      <p:sp>
        <p:nvSpPr>
          <p:cNvPr id="82949" name="AutoShape 7"/>
          <p:cNvSpPr>
            <a:spLocks/>
          </p:cNvSpPr>
          <p:nvPr/>
        </p:nvSpPr>
        <p:spPr bwMode="auto">
          <a:xfrm rot="5400000">
            <a:off x="1402556" y="837407"/>
            <a:ext cx="144463" cy="863600"/>
          </a:xfrm>
          <a:prstGeom prst="rightBracket">
            <a:avLst>
              <a:gd name="adj" fmla="val 49817"/>
            </a:avLst>
          </a:prstGeom>
          <a:noFill/>
          <a:ln w="9525">
            <a:solidFill>
              <a:schemeClr val="tx1"/>
            </a:solidFill>
            <a:round/>
            <a:headEnd/>
            <a:tailEnd/>
          </a:ln>
        </p:spPr>
        <p:txBody>
          <a:bodyPr wrap="none" anchor="ctr"/>
          <a:lstStyle/>
          <a:p>
            <a:endParaRPr lang="ru-RU"/>
          </a:p>
        </p:txBody>
      </p:sp>
      <p:sp>
        <p:nvSpPr>
          <p:cNvPr id="82950" name="AutoShape 8"/>
          <p:cNvSpPr>
            <a:spLocks/>
          </p:cNvSpPr>
          <p:nvPr/>
        </p:nvSpPr>
        <p:spPr bwMode="auto">
          <a:xfrm rot="5400000">
            <a:off x="2303462" y="873126"/>
            <a:ext cx="73025" cy="863600"/>
          </a:xfrm>
          <a:prstGeom prst="rightBracket">
            <a:avLst>
              <a:gd name="adj" fmla="val 98551"/>
            </a:avLst>
          </a:prstGeom>
          <a:noFill/>
          <a:ln w="9525">
            <a:solidFill>
              <a:schemeClr val="tx1"/>
            </a:solidFill>
            <a:round/>
            <a:headEnd/>
            <a:tailEnd/>
          </a:ln>
        </p:spPr>
        <p:txBody>
          <a:bodyPr wrap="none" anchor="ctr"/>
          <a:lstStyle/>
          <a:p>
            <a:endParaRPr lang="ru-RU"/>
          </a:p>
        </p:txBody>
      </p:sp>
      <p:sp>
        <p:nvSpPr>
          <p:cNvPr id="82951" name="AutoShape 9"/>
          <p:cNvSpPr>
            <a:spLocks/>
          </p:cNvSpPr>
          <p:nvPr/>
        </p:nvSpPr>
        <p:spPr bwMode="auto">
          <a:xfrm rot="5400000">
            <a:off x="3202781" y="837407"/>
            <a:ext cx="144463" cy="863600"/>
          </a:xfrm>
          <a:prstGeom prst="rightBracket">
            <a:avLst>
              <a:gd name="adj" fmla="val 49817"/>
            </a:avLst>
          </a:prstGeom>
          <a:noFill/>
          <a:ln w="9525">
            <a:solidFill>
              <a:schemeClr val="tx1"/>
            </a:solidFill>
            <a:round/>
            <a:headEnd/>
            <a:tailEnd/>
          </a:ln>
        </p:spPr>
        <p:txBody>
          <a:bodyPr wrap="none" anchor="ctr"/>
          <a:lstStyle/>
          <a:p>
            <a:endParaRPr lang="ru-RU"/>
          </a:p>
        </p:txBody>
      </p:sp>
      <p:sp>
        <p:nvSpPr>
          <p:cNvPr id="82952" name="Line 10"/>
          <p:cNvSpPr>
            <a:spLocks noChangeShapeType="1"/>
          </p:cNvSpPr>
          <p:nvPr/>
        </p:nvSpPr>
        <p:spPr bwMode="auto">
          <a:xfrm>
            <a:off x="1331913" y="1484313"/>
            <a:ext cx="0" cy="504825"/>
          </a:xfrm>
          <a:prstGeom prst="line">
            <a:avLst/>
          </a:prstGeom>
          <a:noFill/>
          <a:ln w="9525">
            <a:solidFill>
              <a:schemeClr val="tx1"/>
            </a:solidFill>
            <a:round/>
            <a:headEnd/>
            <a:tailEnd/>
          </a:ln>
        </p:spPr>
        <p:txBody>
          <a:bodyPr/>
          <a:lstStyle/>
          <a:p>
            <a:endParaRPr lang="ru-RU"/>
          </a:p>
        </p:txBody>
      </p:sp>
      <p:sp>
        <p:nvSpPr>
          <p:cNvPr id="82953" name="Line 11"/>
          <p:cNvSpPr>
            <a:spLocks noChangeShapeType="1"/>
          </p:cNvSpPr>
          <p:nvPr/>
        </p:nvSpPr>
        <p:spPr bwMode="auto">
          <a:xfrm>
            <a:off x="1331913" y="1989138"/>
            <a:ext cx="1008062" cy="0"/>
          </a:xfrm>
          <a:prstGeom prst="line">
            <a:avLst/>
          </a:prstGeom>
          <a:noFill/>
          <a:ln w="9525">
            <a:solidFill>
              <a:schemeClr val="tx1"/>
            </a:solidFill>
            <a:round/>
            <a:headEnd/>
            <a:tailEnd/>
          </a:ln>
        </p:spPr>
        <p:txBody>
          <a:bodyPr/>
          <a:lstStyle/>
          <a:p>
            <a:endParaRPr lang="ru-RU"/>
          </a:p>
        </p:txBody>
      </p:sp>
      <p:sp>
        <p:nvSpPr>
          <p:cNvPr id="82954" name="Line 12"/>
          <p:cNvSpPr>
            <a:spLocks noChangeShapeType="1"/>
          </p:cNvSpPr>
          <p:nvPr/>
        </p:nvSpPr>
        <p:spPr bwMode="auto">
          <a:xfrm>
            <a:off x="2339975" y="1412875"/>
            <a:ext cx="0" cy="360363"/>
          </a:xfrm>
          <a:prstGeom prst="line">
            <a:avLst/>
          </a:prstGeom>
          <a:noFill/>
          <a:ln w="9525">
            <a:solidFill>
              <a:schemeClr val="tx1"/>
            </a:solidFill>
            <a:round/>
            <a:headEnd/>
            <a:tailEnd/>
          </a:ln>
        </p:spPr>
        <p:txBody>
          <a:bodyPr/>
          <a:lstStyle/>
          <a:p>
            <a:endParaRPr lang="ru-RU"/>
          </a:p>
        </p:txBody>
      </p:sp>
      <p:sp>
        <p:nvSpPr>
          <p:cNvPr id="82955" name="Line 13"/>
          <p:cNvSpPr>
            <a:spLocks noChangeShapeType="1"/>
          </p:cNvSpPr>
          <p:nvPr/>
        </p:nvSpPr>
        <p:spPr bwMode="auto">
          <a:xfrm>
            <a:off x="2339975" y="1773238"/>
            <a:ext cx="1008063" cy="0"/>
          </a:xfrm>
          <a:prstGeom prst="line">
            <a:avLst/>
          </a:prstGeom>
          <a:noFill/>
          <a:ln w="9525">
            <a:solidFill>
              <a:schemeClr val="tx1"/>
            </a:solidFill>
            <a:round/>
            <a:headEnd/>
            <a:tailEnd/>
          </a:ln>
        </p:spPr>
        <p:txBody>
          <a:bodyPr/>
          <a:lstStyle/>
          <a:p>
            <a:endParaRPr lang="ru-RU"/>
          </a:p>
        </p:txBody>
      </p:sp>
      <p:sp>
        <p:nvSpPr>
          <p:cNvPr id="82956" name="Line 14"/>
          <p:cNvSpPr>
            <a:spLocks noChangeShapeType="1"/>
          </p:cNvSpPr>
          <p:nvPr/>
        </p:nvSpPr>
        <p:spPr bwMode="auto">
          <a:xfrm>
            <a:off x="3276600" y="1341438"/>
            <a:ext cx="0" cy="142875"/>
          </a:xfrm>
          <a:prstGeom prst="line">
            <a:avLst/>
          </a:prstGeom>
          <a:noFill/>
          <a:ln w="9525">
            <a:solidFill>
              <a:schemeClr val="tx1"/>
            </a:solidFill>
            <a:round/>
            <a:headEnd/>
            <a:tailEnd/>
          </a:ln>
        </p:spPr>
        <p:txBody>
          <a:bodyPr/>
          <a:lstStyle/>
          <a:p>
            <a:endParaRPr lang="ru-RU"/>
          </a:p>
        </p:txBody>
      </p:sp>
      <p:sp>
        <p:nvSpPr>
          <p:cNvPr id="82957" name="Line 15"/>
          <p:cNvSpPr>
            <a:spLocks noChangeShapeType="1"/>
          </p:cNvSpPr>
          <p:nvPr/>
        </p:nvSpPr>
        <p:spPr bwMode="auto">
          <a:xfrm>
            <a:off x="3276600" y="1484313"/>
            <a:ext cx="2808288" cy="0"/>
          </a:xfrm>
          <a:prstGeom prst="line">
            <a:avLst/>
          </a:prstGeom>
          <a:noFill/>
          <a:ln w="9525">
            <a:solidFill>
              <a:schemeClr val="tx1"/>
            </a:solidFill>
            <a:round/>
            <a:headEnd/>
            <a:tailEnd/>
          </a:ln>
        </p:spPr>
        <p:txBody>
          <a:bodyPr/>
          <a:lstStyle/>
          <a:p>
            <a:endParaRPr lang="ru-RU"/>
          </a:p>
        </p:txBody>
      </p:sp>
      <p:sp>
        <p:nvSpPr>
          <p:cNvPr id="82958" name="Text Box 16"/>
          <p:cNvSpPr txBox="1">
            <a:spLocks noChangeArrowheads="1"/>
          </p:cNvSpPr>
          <p:nvPr/>
        </p:nvSpPr>
        <p:spPr bwMode="auto">
          <a:xfrm>
            <a:off x="395288" y="3357563"/>
            <a:ext cx="8748712" cy="2838450"/>
          </a:xfrm>
          <a:prstGeom prst="rect">
            <a:avLst/>
          </a:prstGeom>
          <a:noFill/>
          <a:ln w="9525">
            <a:noFill/>
            <a:miter lim="800000"/>
            <a:headEnd/>
            <a:tailEnd/>
          </a:ln>
        </p:spPr>
        <p:txBody>
          <a:bodyPr>
            <a:spAutoFit/>
          </a:bodyPr>
          <a:lstStyle/>
          <a:p>
            <a:pPr algn="just"/>
            <a:r>
              <a:rPr lang="ru-RU" b="1"/>
              <a:t>2.</a:t>
            </a:r>
            <a:r>
              <a:rPr lang="ru-RU"/>
              <a:t> Если национальный стандарт РФ входит в </a:t>
            </a:r>
            <a:r>
              <a:rPr lang="ru-RU" b="1"/>
              <a:t>систему (комплекс) общетехнических или организационно-методических национальных стандартов РФ</a:t>
            </a:r>
            <a:r>
              <a:rPr lang="ru-RU"/>
              <a:t>, то в обозначение стандарта включают </a:t>
            </a:r>
            <a:r>
              <a:rPr lang="ru-RU" b="1"/>
              <a:t>одно-, двухразрядный код системы стандартов</a:t>
            </a:r>
            <a:r>
              <a:rPr lang="ru-RU"/>
              <a:t>, отделенный от остальной цифровой части обозначения точкой.</a:t>
            </a:r>
          </a:p>
          <a:p>
            <a:r>
              <a:rPr lang="ru-RU"/>
              <a:t>ГОСТ Р   хх. хххх  -  хххх</a:t>
            </a:r>
          </a:p>
          <a:p>
            <a:r>
              <a:rPr lang="ru-RU"/>
              <a:t>			</a:t>
            </a:r>
          </a:p>
          <a:p>
            <a:r>
              <a:rPr lang="ru-RU"/>
              <a:t>                                                     одно-, двухразрядный код системы стандартов 	</a:t>
            </a:r>
            <a:endParaRPr lang="ru-RU" b="1"/>
          </a:p>
          <a:p>
            <a:r>
              <a:rPr lang="ru-RU" b="1"/>
              <a:t>Примеры. </a:t>
            </a:r>
            <a:r>
              <a:rPr lang="ru-RU"/>
              <a:t>ГОСТ Р 1.5 – 2004 </a:t>
            </a:r>
          </a:p>
        </p:txBody>
      </p:sp>
      <p:sp>
        <p:nvSpPr>
          <p:cNvPr id="82959" name="AutoShape 18"/>
          <p:cNvSpPr>
            <a:spLocks/>
          </p:cNvSpPr>
          <p:nvPr/>
        </p:nvSpPr>
        <p:spPr bwMode="auto">
          <a:xfrm rot="5400000">
            <a:off x="1584325" y="4832351"/>
            <a:ext cx="71437" cy="576262"/>
          </a:xfrm>
          <a:prstGeom prst="rightBracket">
            <a:avLst>
              <a:gd name="adj" fmla="val 67223"/>
            </a:avLst>
          </a:prstGeom>
          <a:noFill/>
          <a:ln w="9525">
            <a:solidFill>
              <a:schemeClr val="tx1"/>
            </a:solidFill>
            <a:round/>
            <a:headEnd/>
            <a:tailEnd/>
          </a:ln>
        </p:spPr>
        <p:txBody>
          <a:bodyPr wrap="none" anchor="ctr"/>
          <a:lstStyle/>
          <a:p>
            <a:endParaRPr lang="ru-RU"/>
          </a:p>
        </p:txBody>
      </p:sp>
      <p:sp>
        <p:nvSpPr>
          <p:cNvPr id="82960" name="Line 19"/>
          <p:cNvSpPr>
            <a:spLocks noChangeShapeType="1"/>
          </p:cNvSpPr>
          <p:nvPr/>
        </p:nvSpPr>
        <p:spPr bwMode="auto">
          <a:xfrm>
            <a:off x="1619250" y="5157788"/>
            <a:ext cx="0" cy="142875"/>
          </a:xfrm>
          <a:prstGeom prst="line">
            <a:avLst/>
          </a:prstGeom>
          <a:noFill/>
          <a:ln w="9525">
            <a:solidFill>
              <a:schemeClr val="tx1"/>
            </a:solidFill>
            <a:round/>
            <a:headEnd/>
            <a:tailEnd/>
          </a:ln>
        </p:spPr>
        <p:txBody>
          <a:bodyPr/>
          <a:lstStyle/>
          <a:p>
            <a:endParaRPr lang="ru-RU"/>
          </a:p>
        </p:txBody>
      </p:sp>
      <p:sp>
        <p:nvSpPr>
          <p:cNvPr id="82961" name="Line 20"/>
          <p:cNvSpPr>
            <a:spLocks noChangeShapeType="1"/>
          </p:cNvSpPr>
          <p:nvPr/>
        </p:nvSpPr>
        <p:spPr bwMode="auto">
          <a:xfrm>
            <a:off x="1619250" y="5300663"/>
            <a:ext cx="2736850" cy="0"/>
          </a:xfrm>
          <a:prstGeom prst="line">
            <a:avLst/>
          </a:prstGeom>
          <a:noFill/>
          <a:ln w="9525">
            <a:solidFill>
              <a:schemeClr val="tx1"/>
            </a:solidFill>
            <a:round/>
            <a:headEnd/>
            <a:tailEnd/>
          </a:ln>
        </p:spPr>
        <p:txBody>
          <a:bodyPr/>
          <a:lstStyle/>
          <a:p>
            <a:endParaRPr lang="ru-RU"/>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Номер слайда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1A24C89-C3AE-4457-9B09-D3B6803D92AA}" type="slidenum">
              <a:rPr lang="ru-RU" smtClean="0">
                <a:solidFill>
                  <a:schemeClr val="tx1"/>
                </a:solidFill>
                <a:latin typeface="Arial" charset="0"/>
              </a:rPr>
              <a:pPr fontAlgn="base">
                <a:spcBef>
                  <a:spcPct val="0"/>
                </a:spcBef>
                <a:spcAft>
                  <a:spcPct val="0"/>
                </a:spcAft>
              </a:pPr>
              <a:t>17</a:t>
            </a:fld>
            <a:endParaRPr lang="ru-RU" smtClean="0">
              <a:solidFill>
                <a:schemeClr val="tx1"/>
              </a:solidFill>
              <a:latin typeface="Arial" charset="0"/>
            </a:endParaRPr>
          </a:p>
        </p:txBody>
      </p:sp>
      <p:sp>
        <p:nvSpPr>
          <p:cNvPr id="83971" name="Rectangle 4"/>
          <p:cNvSpPr>
            <a:spLocks noChangeArrowheads="1"/>
          </p:cNvSpPr>
          <p:nvPr/>
        </p:nvSpPr>
        <p:spPr bwMode="auto">
          <a:xfrm>
            <a:off x="539750" y="0"/>
            <a:ext cx="1116013" cy="304800"/>
          </a:xfrm>
          <a:prstGeom prst="rect">
            <a:avLst/>
          </a:prstGeom>
          <a:noFill/>
          <a:ln w="9525">
            <a:noFill/>
            <a:miter lim="800000"/>
            <a:headEnd/>
            <a:tailEnd/>
          </a:ln>
        </p:spPr>
        <p:txBody>
          <a:bodyPr wrap="none" anchor="ctr">
            <a:spAutoFit/>
          </a:bodyPr>
          <a:lstStyle/>
          <a:p>
            <a:pPr algn="just"/>
            <a:r>
              <a:rPr lang="ru-RU" sz="1400">
                <a:cs typeface="Times New Roman" pitchFamily="18" charset="0"/>
              </a:rPr>
              <a:t>Таблица 1   </a:t>
            </a:r>
            <a:endParaRPr lang="ru-RU"/>
          </a:p>
        </p:txBody>
      </p:sp>
      <p:graphicFrame>
        <p:nvGraphicFramePr>
          <p:cNvPr id="7784" name="Group 616"/>
          <p:cNvGraphicFramePr>
            <a:graphicFrameLocks noGrp="1"/>
          </p:cNvGraphicFramePr>
          <p:nvPr/>
        </p:nvGraphicFramePr>
        <p:xfrm>
          <a:off x="323850" y="333375"/>
          <a:ext cx="8497888" cy="6151569"/>
        </p:xfrm>
        <a:graphic>
          <a:graphicData uri="http://schemas.openxmlformats.org/drawingml/2006/table">
            <a:tbl>
              <a:tblPr/>
              <a:tblGrid>
                <a:gridCol w="1384300"/>
                <a:gridCol w="2119313"/>
                <a:gridCol w="4994275"/>
              </a:tblGrid>
              <a:tr h="396281">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Код системы стандартов</a:t>
                      </a:r>
                      <a:endParaRPr kumimoji="0" lang="ru-RU" sz="1000" b="0" i="0" u="none" strike="noStrike" cap="none" normalizeH="0" baseline="0" smtClean="0">
                        <a:ln>
                          <a:noFill/>
                        </a:ln>
                        <a:solidFill>
                          <a:schemeClr val="tx1"/>
                        </a:solidFill>
                        <a:effectLst/>
                        <a:latin typeface="Times New Roman" pitchFamily="18" charset="0"/>
                      </a:endParaRPr>
                    </a:p>
                  </a:txBody>
                  <a:tcPr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Аббревиатура системы стандартов</a:t>
                      </a:r>
                      <a:endParaRPr kumimoji="0" lang="ru-RU" sz="1000" b="0" i="0" u="none" strike="noStrike" cap="none" normalizeH="0" baseline="0" smtClean="0">
                        <a:ln>
                          <a:noFill/>
                        </a:ln>
                        <a:solidFill>
                          <a:schemeClr val="tx1"/>
                        </a:solidFill>
                        <a:effectLst/>
                        <a:latin typeface="Times New Roman" pitchFamily="18" charset="0"/>
                      </a:endParaRPr>
                    </a:p>
                  </a:txBody>
                  <a:tcPr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Название системы стандартов</a:t>
                      </a:r>
                      <a:endParaRPr kumimoji="0" lang="ru-RU" sz="1000" b="0" i="0" u="none" strike="noStrike" cap="none" normalizeH="0" baseline="0" smtClean="0">
                        <a:ln>
                          <a:noFill/>
                        </a:ln>
                        <a:solidFill>
                          <a:schemeClr val="tx1"/>
                        </a:solidFill>
                        <a:effectLst/>
                        <a:latin typeface="Times New Roman" pitchFamily="18" charset="0"/>
                      </a:endParaRPr>
                    </a:p>
                  </a:txBody>
                  <a:tcPr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085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ru-RU" sz="1000" b="0" i="0" u="none" strike="noStrike" cap="none" normalizeH="0" baseline="0" smtClean="0">
                        <a:ln>
                          <a:noFill/>
                        </a:ln>
                        <a:solidFill>
                          <a:schemeClr val="tx1"/>
                        </a:solidFill>
                        <a:effectLst/>
                        <a:latin typeface="Times New Roman" pitchFamily="18" charset="0"/>
                      </a:endParaRPr>
                    </a:p>
                  </a:txBody>
                  <a:tcPr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ru-RU" sz="1000" b="0" i="0" u="none" strike="noStrike" cap="none" normalizeH="0" baseline="0" smtClean="0">
                        <a:ln>
                          <a:noFill/>
                        </a:ln>
                        <a:solidFill>
                          <a:schemeClr val="tx1"/>
                        </a:solidFill>
                        <a:effectLst/>
                        <a:latin typeface="Times New Roman" pitchFamily="18" charset="0"/>
                      </a:endParaRPr>
                    </a:p>
                  </a:txBody>
                  <a:tcPr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Стандартизация в Российской Федерации</a:t>
                      </a:r>
                      <a:endParaRPr kumimoji="0" lang="ru-RU" sz="1000" b="0" i="0" u="none" strike="noStrike" cap="none" normalizeH="0" baseline="0" smtClean="0">
                        <a:ln>
                          <a:noFill/>
                        </a:ln>
                        <a:solidFill>
                          <a:schemeClr val="tx1"/>
                        </a:solidFill>
                        <a:effectLst/>
                        <a:latin typeface="Times New Roman" pitchFamily="18" charset="0"/>
                      </a:endParaRPr>
                    </a:p>
                  </a:txBody>
                  <a:tcPr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085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2.</a:t>
                      </a:r>
                      <a:endParaRPr kumimoji="0" lang="ru-RU" sz="1000" b="0" i="0" u="none" strike="noStrike" cap="none" normalizeH="0" baseline="0" smtClean="0">
                        <a:ln>
                          <a:noFill/>
                        </a:ln>
                        <a:solidFill>
                          <a:schemeClr val="tx1"/>
                        </a:solidFill>
                        <a:effectLst/>
                        <a:latin typeface="Times New Roman" pitchFamily="18" charset="0"/>
                      </a:endParaRPr>
                    </a:p>
                  </a:txBody>
                  <a:tcPr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ЕСКД</a:t>
                      </a:r>
                      <a:endParaRPr kumimoji="0" lang="ru-RU" sz="1000" b="0" i="0" u="none" strike="noStrike" cap="none" normalizeH="0" baseline="0" smtClean="0">
                        <a:ln>
                          <a:noFill/>
                        </a:ln>
                        <a:solidFill>
                          <a:schemeClr val="tx1"/>
                        </a:solidFill>
                        <a:effectLst/>
                        <a:latin typeface="Times New Roman" pitchFamily="18" charset="0"/>
                      </a:endParaRPr>
                    </a:p>
                  </a:txBody>
                  <a:tcPr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Единая система конструкторской документации </a:t>
                      </a:r>
                      <a:endParaRPr kumimoji="0" lang="ru-RU" sz="1000" b="0" i="0" u="none" strike="noStrike" cap="none" normalizeH="0" baseline="0" smtClean="0">
                        <a:ln>
                          <a:noFill/>
                        </a:ln>
                        <a:solidFill>
                          <a:schemeClr val="tx1"/>
                        </a:solidFill>
                        <a:effectLst/>
                        <a:latin typeface="Times New Roman" pitchFamily="18" charset="0"/>
                      </a:endParaRPr>
                    </a:p>
                  </a:txBody>
                  <a:tcPr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085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3.</a:t>
                      </a:r>
                      <a:endParaRPr kumimoji="0" lang="ru-RU" sz="1000" b="0" i="0" u="none" strike="noStrike" cap="none" normalizeH="0" baseline="0" smtClean="0">
                        <a:ln>
                          <a:noFill/>
                        </a:ln>
                        <a:solidFill>
                          <a:schemeClr val="tx1"/>
                        </a:solidFill>
                        <a:effectLst/>
                        <a:latin typeface="Times New Roman" pitchFamily="18" charset="0"/>
                      </a:endParaRPr>
                    </a:p>
                  </a:txBody>
                  <a:tcPr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ЕСТД</a:t>
                      </a:r>
                      <a:endParaRPr kumimoji="0" lang="ru-RU" sz="1000" b="0" i="0" u="none" strike="noStrike" cap="none" normalizeH="0" baseline="0" smtClean="0">
                        <a:ln>
                          <a:noFill/>
                        </a:ln>
                        <a:solidFill>
                          <a:schemeClr val="tx1"/>
                        </a:solidFill>
                        <a:effectLst/>
                        <a:latin typeface="Times New Roman" pitchFamily="18" charset="0"/>
                      </a:endParaRPr>
                    </a:p>
                  </a:txBody>
                  <a:tcPr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Единая система технологической документации </a:t>
                      </a:r>
                      <a:endParaRPr kumimoji="0" lang="ru-RU" sz="1000" b="0" i="0" u="none" strike="noStrike" cap="none" normalizeH="0" baseline="0" smtClean="0">
                        <a:ln>
                          <a:noFill/>
                        </a:ln>
                        <a:solidFill>
                          <a:schemeClr val="tx1"/>
                        </a:solidFill>
                        <a:effectLst/>
                        <a:latin typeface="Times New Roman" pitchFamily="18" charset="0"/>
                      </a:endParaRPr>
                    </a:p>
                  </a:txBody>
                  <a:tcPr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926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4.</a:t>
                      </a:r>
                      <a:endParaRPr kumimoji="0" lang="ru-RU" sz="1000" b="0" i="0" u="none" strike="noStrike" cap="none" normalizeH="0" baseline="0" smtClean="0">
                        <a:ln>
                          <a:noFill/>
                        </a:ln>
                        <a:solidFill>
                          <a:schemeClr val="tx1"/>
                        </a:solidFill>
                        <a:effectLst/>
                        <a:latin typeface="Times New Roman" pitchFamily="18" charset="0"/>
                      </a:endParaRPr>
                    </a:p>
                  </a:txBody>
                  <a:tcPr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СПКП</a:t>
                      </a:r>
                      <a:endParaRPr kumimoji="0" lang="ru-RU" sz="1000" b="0" i="0" u="none" strike="noStrike" cap="none" normalizeH="0" baseline="0" smtClean="0">
                        <a:ln>
                          <a:noFill/>
                        </a:ln>
                        <a:solidFill>
                          <a:schemeClr val="tx1"/>
                        </a:solidFill>
                        <a:effectLst/>
                        <a:latin typeface="Times New Roman" pitchFamily="18" charset="0"/>
                      </a:endParaRPr>
                    </a:p>
                  </a:txBody>
                  <a:tcPr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Система показателей качества продукции  </a:t>
                      </a:r>
                      <a:endParaRPr kumimoji="0" lang="ru-RU" sz="1000" b="0" i="0" u="none" strike="noStrike" cap="none" normalizeH="0" baseline="0" smtClean="0">
                        <a:ln>
                          <a:noFill/>
                        </a:ln>
                        <a:solidFill>
                          <a:schemeClr val="tx1"/>
                        </a:solidFill>
                        <a:effectLst/>
                        <a:latin typeface="Times New Roman" pitchFamily="18" charset="0"/>
                      </a:endParaRPr>
                    </a:p>
                  </a:txBody>
                  <a:tcPr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085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6.</a:t>
                      </a:r>
                      <a:endParaRPr kumimoji="0" lang="ru-RU" sz="1000" b="0" i="0" u="none" strike="noStrike" cap="none" normalizeH="0" baseline="0" smtClean="0">
                        <a:ln>
                          <a:noFill/>
                        </a:ln>
                        <a:solidFill>
                          <a:schemeClr val="tx1"/>
                        </a:solidFill>
                        <a:effectLst/>
                        <a:latin typeface="Times New Roman" pitchFamily="18" charset="0"/>
                      </a:endParaRPr>
                    </a:p>
                  </a:txBody>
                  <a:tcPr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УСД</a:t>
                      </a:r>
                      <a:endParaRPr kumimoji="0" lang="ru-RU" sz="1000" b="0" i="0" u="none" strike="noStrike" cap="none" normalizeH="0" baseline="0" smtClean="0">
                        <a:ln>
                          <a:noFill/>
                        </a:ln>
                        <a:solidFill>
                          <a:schemeClr val="tx1"/>
                        </a:solidFill>
                        <a:effectLst/>
                        <a:latin typeface="Times New Roman" pitchFamily="18" charset="0"/>
                      </a:endParaRPr>
                    </a:p>
                  </a:txBody>
                  <a:tcPr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Унифицированные системы документации </a:t>
                      </a:r>
                      <a:endParaRPr kumimoji="0" lang="ru-RU" sz="1000" b="0" i="0" u="none" strike="noStrike" cap="none" normalizeH="0" baseline="0" smtClean="0">
                        <a:ln>
                          <a:noFill/>
                        </a:ln>
                        <a:solidFill>
                          <a:schemeClr val="tx1"/>
                        </a:solidFill>
                        <a:effectLst/>
                        <a:latin typeface="Times New Roman" pitchFamily="18" charset="0"/>
                      </a:endParaRPr>
                    </a:p>
                  </a:txBody>
                  <a:tcPr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1755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7.</a:t>
                      </a:r>
                      <a:endParaRPr kumimoji="0" lang="ru-RU" sz="1000" b="0" i="0" u="none" strike="noStrike" cap="none" normalizeH="0" baseline="0" smtClean="0">
                        <a:ln>
                          <a:noFill/>
                        </a:ln>
                        <a:solidFill>
                          <a:schemeClr val="tx1"/>
                        </a:solidFill>
                        <a:effectLst/>
                        <a:latin typeface="Times New Roman" pitchFamily="18" charset="0"/>
                      </a:endParaRPr>
                    </a:p>
                  </a:txBody>
                  <a:tcPr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СИБИД</a:t>
                      </a:r>
                      <a:endParaRPr kumimoji="0" lang="ru-RU" sz="1000" b="0" i="0" u="none" strike="noStrike" cap="none" normalizeH="0" baseline="0" smtClean="0">
                        <a:ln>
                          <a:noFill/>
                        </a:ln>
                        <a:solidFill>
                          <a:schemeClr val="tx1"/>
                        </a:solidFill>
                        <a:effectLst/>
                        <a:latin typeface="Times New Roman" pitchFamily="18" charset="0"/>
                      </a:endParaRPr>
                    </a:p>
                  </a:txBody>
                  <a:tcPr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Система стандартов по информации, библиотечному</a:t>
                      </a: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 и издательскому  делу </a:t>
                      </a:r>
                      <a:endParaRPr kumimoji="0" lang="ru-RU" sz="1000" b="0" i="0" u="none" strike="noStrike" cap="none" normalizeH="0" baseline="0" smtClean="0">
                        <a:ln>
                          <a:noFill/>
                        </a:ln>
                        <a:solidFill>
                          <a:schemeClr val="tx1"/>
                        </a:solidFill>
                        <a:effectLst/>
                        <a:latin typeface="Times New Roman" pitchFamily="18" charset="0"/>
                      </a:endParaRPr>
                    </a:p>
                  </a:txBody>
                  <a:tcPr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085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8.</a:t>
                      </a:r>
                      <a:endParaRPr kumimoji="0" lang="ru-RU" sz="1000" b="0" i="0" u="none" strike="noStrike" cap="none" normalizeH="0" baseline="0" smtClean="0">
                        <a:ln>
                          <a:noFill/>
                        </a:ln>
                        <a:solidFill>
                          <a:schemeClr val="tx1"/>
                        </a:solidFill>
                        <a:effectLst/>
                        <a:latin typeface="Times New Roman" pitchFamily="18" charset="0"/>
                      </a:endParaRPr>
                    </a:p>
                  </a:txBody>
                  <a:tcPr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ГСИ</a:t>
                      </a:r>
                      <a:endParaRPr kumimoji="0" lang="ru-RU" sz="1000" b="0" i="0" u="none" strike="noStrike" cap="none" normalizeH="0" baseline="0" smtClean="0">
                        <a:ln>
                          <a:noFill/>
                        </a:ln>
                        <a:solidFill>
                          <a:schemeClr val="tx1"/>
                        </a:solidFill>
                        <a:effectLst/>
                        <a:latin typeface="Times New Roman" pitchFamily="18" charset="0"/>
                      </a:endParaRPr>
                    </a:p>
                  </a:txBody>
                  <a:tcPr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Государственная система обеспечения единства измерений </a:t>
                      </a:r>
                      <a:endParaRPr kumimoji="0" lang="ru-RU" sz="1000" b="0" i="0" u="none" strike="noStrike" cap="none" normalizeH="0" baseline="0" smtClean="0">
                        <a:ln>
                          <a:noFill/>
                        </a:ln>
                        <a:solidFill>
                          <a:schemeClr val="tx1"/>
                        </a:solidFill>
                        <a:effectLst/>
                        <a:latin typeface="Times New Roman" pitchFamily="18" charset="0"/>
                      </a:endParaRPr>
                    </a:p>
                  </a:txBody>
                  <a:tcPr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085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9.</a:t>
                      </a:r>
                      <a:endParaRPr kumimoji="0" lang="ru-RU" sz="1000" b="0" i="0" u="none" strike="noStrike" cap="none" normalizeH="0" baseline="0" smtClean="0">
                        <a:ln>
                          <a:noFill/>
                        </a:ln>
                        <a:solidFill>
                          <a:schemeClr val="tx1"/>
                        </a:solidFill>
                        <a:effectLst/>
                        <a:latin typeface="Times New Roman" pitchFamily="18" charset="0"/>
                      </a:endParaRPr>
                    </a:p>
                  </a:txBody>
                  <a:tcPr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ЕСЗКС</a:t>
                      </a:r>
                      <a:endParaRPr kumimoji="0" lang="ru-RU" sz="1000" b="0" i="0" u="none" strike="noStrike" cap="none" normalizeH="0" baseline="0" smtClean="0">
                        <a:ln>
                          <a:noFill/>
                        </a:ln>
                        <a:solidFill>
                          <a:schemeClr val="tx1"/>
                        </a:solidFill>
                        <a:effectLst/>
                        <a:latin typeface="Times New Roman" pitchFamily="18" charset="0"/>
                      </a:endParaRPr>
                    </a:p>
                  </a:txBody>
                  <a:tcPr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Единая система защиты от коррозии и старения </a:t>
                      </a:r>
                      <a:endParaRPr kumimoji="0" lang="ru-RU" sz="1000" b="0" i="0" u="none" strike="noStrike" cap="none" normalizeH="0" baseline="0" smtClean="0">
                        <a:ln>
                          <a:noFill/>
                        </a:ln>
                        <a:solidFill>
                          <a:schemeClr val="tx1"/>
                        </a:solidFill>
                        <a:effectLst/>
                        <a:latin typeface="Times New Roman" pitchFamily="18" charset="0"/>
                      </a:endParaRPr>
                    </a:p>
                  </a:txBody>
                  <a:tcPr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926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12.</a:t>
                      </a:r>
                      <a:endParaRPr kumimoji="0" lang="ru-RU" sz="1000" b="0" i="0" u="none" strike="noStrike" cap="none" normalizeH="0" baseline="0" smtClean="0">
                        <a:ln>
                          <a:noFill/>
                        </a:ln>
                        <a:solidFill>
                          <a:schemeClr val="tx1"/>
                        </a:solidFill>
                        <a:effectLst/>
                        <a:latin typeface="Times New Roman" pitchFamily="18" charset="0"/>
                      </a:endParaRPr>
                    </a:p>
                  </a:txBody>
                  <a:tcPr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ССБТ</a:t>
                      </a:r>
                      <a:endParaRPr kumimoji="0" lang="ru-RU" sz="1000" b="0" i="0" u="none" strike="noStrike" cap="none" normalizeH="0" baseline="0" smtClean="0">
                        <a:ln>
                          <a:noFill/>
                        </a:ln>
                        <a:solidFill>
                          <a:schemeClr val="tx1"/>
                        </a:solidFill>
                        <a:effectLst/>
                        <a:latin typeface="Times New Roman" pitchFamily="18" charset="0"/>
                      </a:endParaRPr>
                    </a:p>
                  </a:txBody>
                  <a:tcPr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Система стандартов безопасности труда </a:t>
                      </a:r>
                      <a:endParaRPr kumimoji="0" lang="ru-RU" sz="1000" b="0" i="0" u="none" strike="noStrike" cap="none" normalizeH="0" baseline="0" smtClean="0">
                        <a:ln>
                          <a:noFill/>
                        </a:ln>
                        <a:solidFill>
                          <a:schemeClr val="tx1"/>
                        </a:solidFill>
                        <a:effectLst/>
                        <a:latin typeface="Times New Roman" pitchFamily="18" charset="0"/>
                      </a:endParaRPr>
                    </a:p>
                  </a:txBody>
                  <a:tcPr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085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14.</a:t>
                      </a:r>
                      <a:endParaRPr kumimoji="0" lang="ru-RU" sz="1000" b="0" i="0" u="none" strike="noStrike" cap="none" normalizeH="0" baseline="0" smtClean="0">
                        <a:ln>
                          <a:noFill/>
                        </a:ln>
                        <a:solidFill>
                          <a:schemeClr val="tx1"/>
                        </a:solidFill>
                        <a:effectLst/>
                        <a:latin typeface="Times New Roman" pitchFamily="18" charset="0"/>
                      </a:endParaRPr>
                    </a:p>
                  </a:txBody>
                  <a:tcPr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ЕСТПП</a:t>
                      </a:r>
                      <a:endParaRPr kumimoji="0" lang="ru-RU" sz="1000" b="0" i="0" u="none" strike="noStrike" cap="none" normalizeH="0" baseline="0" smtClean="0">
                        <a:ln>
                          <a:noFill/>
                        </a:ln>
                        <a:solidFill>
                          <a:schemeClr val="tx1"/>
                        </a:solidFill>
                        <a:effectLst/>
                        <a:latin typeface="Times New Roman" pitchFamily="18" charset="0"/>
                      </a:endParaRPr>
                    </a:p>
                  </a:txBody>
                  <a:tcPr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Единая система технологической подготовки производства  </a:t>
                      </a:r>
                      <a:endParaRPr kumimoji="0" lang="ru-RU" sz="1000" b="0" i="0" u="none" strike="noStrike" cap="none" normalizeH="0" baseline="0" smtClean="0">
                        <a:ln>
                          <a:noFill/>
                        </a:ln>
                        <a:solidFill>
                          <a:schemeClr val="tx1"/>
                        </a:solidFill>
                        <a:effectLst/>
                        <a:latin typeface="Times New Roman" pitchFamily="18" charset="0"/>
                      </a:endParaRPr>
                    </a:p>
                  </a:txBody>
                  <a:tcPr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085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15.</a:t>
                      </a:r>
                      <a:endParaRPr kumimoji="0" lang="ru-RU" sz="1000" b="0" i="0" u="none" strike="noStrike" cap="none" normalizeH="0" baseline="0" smtClean="0">
                        <a:ln>
                          <a:noFill/>
                        </a:ln>
                        <a:solidFill>
                          <a:schemeClr val="tx1"/>
                        </a:solidFill>
                        <a:effectLst/>
                        <a:latin typeface="Times New Roman" pitchFamily="18" charset="0"/>
                      </a:endParaRPr>
                    </a:p>
                  </a:txBody>
                  <a:tcPr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СРПП</a:t>
                      </a:r>
                      <a:endParaRPr kumimoji="0" lang="ru-RU" sz="1000" b="0" i="0" u="none" strike="noStrike" cap="none" normalizeH="0" baseline="0" smtClean="0">
                        <a:ln>
                          <a:noFill/>
                        </a:ln>
                        <a:solidFill>
                          <a:schemeClr val="tx1"/>
                        </a:solidFill>
                        <a:effectLst/>
                        <a:latin typeface="Times New Roman" pitchFamily="18" charset="0"/>
                      </a:endParaRPr>
                    </a:p>
                  </a:txBody>
                  <a:tcPr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Система разработки и постановки продукции на производство </a:t>
                      </a:r>
                      <a:endParaRPr kumimoji="0" lang="ru-RU" sz="1000" b="0" i="0" u="none" strike="noStrike" cap="none" normalizeH="0" baseline="0" smtClean="0">
                        <a:ln>
                          <a:noFill/>
                        </a:ln>
                        <a:solidFill>
                          <a:schemeClr val="tx1"/>
                        </a:solidFill>
                        <a:effectLst/>
                        <a:latin typeface="Times New Roman" pitchFamily="18" charset="0"/>
                      </a:endParaRPr>
                    </a:p>
                  </a:txBody>
                  <a:tcPr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466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17.</a:t>
                      </a:r>
                      <a:endParaRPr kumimoji="0" lang="ru-RU" sz="1000" b="0" i="0" u="none" strike="noStrike" cap="none" normalizeH="0" baseline="0" smtClean="0">
                        <a:ln>
                          <a:noFill/>
                        </a:ln>
                        <a:solidFill>
                          <a:schemeClr val="tx1"/>
                        </a:solidFill>
                        <a:effectLst/>
                        <a:latin typeface="Times New Roman" pitchFamily="18" charset="0"/>
                      </a:endParaRPr>
                    </a:p>
                  </a:txBody>
                  <a:tcPr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ru-RU" sz="1000" b="0" i="0" u="none" strike="noStrike" cap="none" normalizeH="0" baseline="0" smtClean="0">
                        <a:ln>
                          <a:noFill/>
                        </a:ln>
                        <a:solidFill>
                          <a:schemeClr val="tx1"/>
                        </a:solidFill>
                        <a:effectLst/>
                        <a:latin typeface="Times New Roman" pitchFamily="18" charset="0"/>
                      </a:endParaRPr>
                    </a:p>
                  </a:txBody>
                  <a:tcPr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Система стандартов в области охраны природы и улучшения природных ресурсов </a:t>
                      </a:r>
                      <a:endParaRPr kumimoji="0" lang="ru-RU" sz="1000" b="0" i="0" u="none" strike="noStrike" cap="none" normalizeH="0" baseline="0" smtClean="0">
                        <a:ln>
                          <a:noFill/>
                        </a:ln>
                        <a:solidFill>
                          <a:schemeClr val="tx1"/>
                        </a:solidFill>
                        <a:effectLst/>
                        <a:latin typeface="Times New Roman" pitchFamily="18" charset="0"/>
                      </a:endParaRPr>
                    </a:p>
                  </a:txBody>
                  <a:tcPr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085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19.</a:t>
                      </a:r>
                      <a:endParaRPr kumimoji="0" lang="ru-RU" sz="1000" b="0" i="0" u="none" strike="noStrike" cap="none" normalizeH="0" baseline="0" smtClean="0">
                        <a:ln>
                          <a:noFill/>
                        </a:ln>
                        <a:solidFill>
                          <a:schemeClr val="tx1"/>
                        </a:solidFill>
                        <a:effectLst/>
                        <a:latin typeface="Times New Roman" pitchFamily="18" charset="0"/>
                      </a:endParaRPr>
                    </a:p>
                  </a:txBody>
                  <a:tcPr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ЕСПД</a:t>
                      </a:r>
                      <a:endParaRPr kumimoji="0" lang="ru-RU" sz="1000" b="0" i="0" u="none" strike="noStrike" cap="none" normalizeH="0" baseline="0" smtClean="0">
                        <a:ln>
                          <a:noFill/>
                        </a:ln>
                        <a:solidFill>
                          <a:schemeClr val="tx1"/>
                        </a:solidFill>
                        <a:effectLst/>
                        <a:latin typeface="Times New Roman" pitchFamily="18" charset="0"/>
                      </a:endParaRPr>
                    </a:p>
                  </a:txBody>
                  <a:tcPr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Единая система программной документации </a:t>
                      </a:r>
                      <a:endParaRPr kumimoji="0" lang="ru-RU" sz="1000" b="0" i="0" u="none" strike="noStrike" cap="none" normalizeH="0" baseline="0" smtClean="0">
                        <a:ln>
                          <a:noFill/>
                        </a:ln>
                        <a:solidFill>
                          <a:schemeClr val="tx1"/>
                        </a:solidFill>
                        <a:effectLst/>
                        <a:latin typeface="Times New Roman" pitchFamily="18" charset="0"/>
                      </a:endParaRPr>
                    </a:p>
                  </a:txBody>
                  <a:tcPr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926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21.</a:t>
                      </a:r>
                      <a:endParaRPr kumimoji="0" lang="ru-RU" sz="1000" b="0" i="0" u="none" strike="noStrike" cap="none" normalizeH="0" baseline="0" smtClean="0">
                        <a:ln>
                          <a:noFill/>
                        </a:ln>
                        <a:solidFill>
                          <a:schemeClr val="tx1"/>
                        </a:solidFill>
                        <a:effectLst/>
                        <a:latin typeface="Times New Roman" pitchFamily="18" charset="0"/>
                      </a:endParaRPr>
                    </a:p>
                  </a:txBody>
                  <a:tcPr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СПДС</a:t>
                      </a:r>
                      <a:endParaRPr kumimoji="0" lang="ru-RU" sz="1000" b="0" i="0" u="none" strike="noStrike" cap="none" normalizeH="0" baseline="0" smtClean="0">
                        <a:ln>
                          <a:noFill/>
                        </a:ln>
                        <a:solidFill>
                          <a:schemeClr val="tx1"/>
                        </a:solidFill>
                        <a:effectLst/>
                        <a:latin typeface="Times New Roman" pitchFamily="18" charset="0"/>
                      </a:endParaRPr>
                    </a:p>
                  </a:txBody>
                  <a:tcPr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Система проектной документации по строительству</a:t>
                      </a:r>
                      <a:endParaRPr kumimoji="0" lang="ru-RU" sz="1000" b="0" i="0" u="none" strike="noStrike" cap="none" normalizeH="0" baseline="0" smtClean="0">
                        <a:ln>
                          <a:noFill/>
                        </a:ln>
                        <a:solidFill>
                          <a:schemeClr val="tx1"/>
                        </a:solidFill>
                        <a:effectLst/>
                        <a:latin typeface="Times New Roman" pitchFamily="18" charset="0"/>
                      </a:endParaRPr>
                    </a:p>
                  </a:txBody>
                  <a:tcPr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085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22.</a:t>
                      </a:r>
                      <a:endParaRPr kumimoji="0" lang="ru-RU" sz="1000" b="0" i="0" u="none" strike="noStrike" cap="none" normalizeH="0" baseline="0" smtClean="0">
                        <a:ln>
                          <a:noFill/>
                        </a:ln>
                        <a:solidFill>
                          <a:schemeClr val="tx1"/>
                        </a:solidFill>
                        <a:effectLst/>
                        <a:latin typeface="Times New Roman" pitchFamily="18" charset="0"/>
                      </a:endParaRPr>
                    </a:p>
                  </a:txBody>
                  <a:tcPr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ru-RU" sz="1000" b="0" i="0" u="none" strike="noStrike" cap="none" normalizeH="0" baseline="0" smtClean="0">
                        <a:ln>
                          <a:noFill/>
                        </a:ln>
                        <a:solidFill>
                          <a:schemeClr val="tx1"/>
                        </a:solidFill>
                        <a:effectLst/>
                        <a:latin typeface="Times New Roman" pitchFamily="18" charset="0"/>
                      </a:endParaRPr>
                    </a:p>
                  </a:txBody>
                  <a:tcPr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Безопасность в чрезвычайных ситуациях</a:t>
                      </a:r>
                      <a:endParaRPr kumimoji="0" lang="ru-RU" sz="1000" b="0" i="0" u="none" strike="noStrike" cap="none" normalizeH="0" baseline="0" smtClean="0">
                        <a:ln>
                          <a:noFill/>
                        </a:ln>
                        <a:solidFill>
                          <a:schemeClr val="tx1"/>
                        </a:solidFill>
                        <a:effectLst/>
                        <a:latin typeface="Times New Roman" pitchFamily="18" charset="0"/>
                      </a:endParaRPr>
                    </a:p>
                  </a:txBody>
                  <a:tcPr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085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25.</a:t>
                      </a:r>
                      <a:endParaRPr kumimoji="0" lang="ru-RU" sz="1000" b="0" i="0" u="none" strike="noStrike" cap="none" normalizeH="0" baseline="0" smtClean="0">
                        <a:ln>
                          <a:noFill/>
                        </a:ln>
                        <a:solidFill>
                          <a:schemeClr val="tx1"/>
                        </a:solidFill>
                        <a:effectLst/>
                        <a:latin typeface="Times New Roman" pitchFamily="18" charset="0"/>
                      </a:endParaRPr>
                    </a:p>
                  </a:txBody>
                  <a:tcPr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ru-RU" sz="1000" b="0" i="0" u="none" strike="noStrike" cap="none" normalizeH="0" baseline="0" smtClean="0">
                        <a:ln>
                          <a:noFill/>
                        </a:ln>
                        <a:solidFill>
                          <a:schemeClr val="tx1"/>
                        </a:solidFill>
                        <a:effectLst/>
                        <a:latin typeface="Times New Roman" pitchFamily="18" charset="0"/>
                      </a:endParaRPr>
                    </a:p>
                  </a:txBody>
                  <a:tcPr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Расчеты и испытания на прочность </a:t>
                      </a:r>
                      <a:endParaRPr kumimoji="0" lang="ru-RU" sz="1000" b="0" i="0" u="none" strike="noStrike" cap="none" normalizeH="0" baseline="0" smtClean="0">
                        <a:ln>
                          <a:noFill/>
                        </a:ln>
                        <a:solidFill>
                          <a:schemeClr val="tx1"/>
                        </a:solidFill>
                        <a:effectLst/>
                        <a:latin typeface="Times New Roman" pitchFamily="18" charset="0"/>
                      </a:endParaRPr>
                    </a:p>
                  </a:txBody>
                  <a:tcPr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085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26.</a:t>
                      </a:r>
                      <a:endParaRPr kumimoji="0" lang="ru-RU" sz="1000" b="0" i="0" u="none" strike="noStrike" cap="none" normalizeH="0" baseline="0" smtClean="0">
                        <a:ln>
                          <a:noFill/>
                        </a:ln>
                        <a:solidFill>
                          <a:schemeClr val="tx1"/>
                        </a:solidFill>
                        <a:effectLst/>
                        <a:latin typeface="Times New Roman" pitchFamily="18" charset="0"/>
                      </a:endParaRPr>
                    </a:p>
                  </a:txBody>
                  <a:tcPr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ЕССП</a:t>
                      </a:r>
                      <a:endParaRPr kumimoji="0" lang="ru-RU" sz="1000" b="0" i="0" u="none" strike="noStrike" cap="none" normalizeH="0" baseline="0" smtClean="0">
                        <a:ln>
                          <a:noFill/>
                        </a:ln>
                        <a:solidFill>
                          <a:schemeClr val="tx1"/>
                        </a:solidFill>
                        <a:effectLst/>
                        <a:latin typeface="Times New Roman" pitchFamily="18" charset="0"/>
                      </a:endParaRPr>
                    </a:p>
                  </a:txBody>
                  <a:tcPr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Единая система стандартов приборостроения</a:t>
                      </a:r>
                      <a:endParaRPr kumimoji="0" lang="ru-RU" sz="1000" b="0" i="0" u="none" strike="noStrike" cap="none" normalizeH="0" baseline="0" smtClean="0">
                        <a:ln>
                          <a:noFill/>
                        </a:ln>
                        <a:solidFill>
                          <a:schemeClr val="tx1"/>
                        </a:solidFill>
                        <a:effectLst/>
                        <a:latin typeface="Times New Roman" pitchFamily="18" charset="0"/>
                      </a:endParaRPr>
                    </a:p>
                  </a:txBody>
                  <a:tcPr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926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27.</a:t>
                      </a:r>
                      <a:endParaRPr kumimoji="0" lang="ru-RU" sz="1000" b="0" i="0" u="none" strike="noStrike" cap="none" normalizeH="0" baseline="0" smtClean="0">
                        <a:ln>
                          <a:noFill/>
                        </a:ln>
                        <a:solidFill>
                          <a:schemeClr val="tx1"/>
                        </a:solidFill>
                        <a:effectLst/>
                        <a:latin typeface="Times New Roman" pitchFamily="18" charset="0"/>
                      </a:endParaRPr>
                    </a:p>
                  </a:txBody>
                  <a:tcPr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ru-RU" sz="1000" b="0" i="0" u="none" strike="noStrike" cap="none" normalizeH="0" baseline="0" smtClean="0">
                        <a:ln>
                          <a:noFill/>
                        </a:ln>
                        <a:solidFill>
                          <a:schemeClr val="tx1"/>
                        </a:solidFill>
                        <a:effectLst/>
                        <a:latin typeface="Times New Roman" pitchFamily="18" charset="0"/>
                      </a:endParaRPr>
                    </a:p>
                  </a:txBody>
                  <a:tcPr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Система стандартов "Надежность в технике" </a:t>
                      </a:r>
                      <a:endParaRPr kumimoji="0" lang="ru-RU" sz="1000" b="0" i="0" u="none" strike="noStrike" cap="none" normalizeH="0" baseline="0" smtClean="0">
                        <a:ln>
                          <a:noFill/>
                        </a:ln>
                        <a:solidFill>
                          <a:schemeClr val="tx1"/>
                        </a:solidFill>
                        <a:effectLst/>
                        <a:latin typeface="Times New Roman" pitchFamily="18" charset="0"/>
                      </a:endParaRPr>
                    </a:p>
                  </a:txBody>
                  <a:tcPr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466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29.</a:t>
                      </a:r>
                      <a:endParaRPr kumimoji="0" lang="ru-RU" sz="1000" b="0" i="0" u="none" strike="noStrike" cap="none" normalizeH="0" baseline="0" smtClean="0">
                        <a:ln>
                          <a:noFill/>
                        </a:ln>
                        <a:solidFill>
                          <a:schemeClr val="tx1"/>
                        </a:solidFill>
                        <a:effectLst/>
                        <a:latin typeface="Times New Roman" pitchFamily="18" charset="0"/>
                      </a:endParaRPr>
                    </a:p>
                  </a:txBody>
                  <a:tcPr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ru-RU" sz="1000" b="0" i="0" u="none" strike="noStrike" cap="none" normalizeH="0" baseline="0" smtClean="0">
                        <a:ln>
                          <a:noFill/>
                        </a:ln>
                        <a:solidFill>
                          <a:schemeClr val="tx1"/>
                        </a:solidFill>
                        <a:effectLst/>
                        <a:latin typeface="Times New Roman" pitchFamily="18" charset="0"/>
                      </a:endParaRPr>
                    </a:p>
                  </a:txBody>
                  <a:tcPr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Система стандартов эргономических требований и эргономического обеспечения</a:t>
                      </a:r>
                      <a:endParaRPr kumimoji="0" lang="ru-RU" sz="1000" b="0" i="0" u="none" strike="noStrike" cap="none" normalizeH="0" baseline="0" smtClean="0">
                        <a:ln>
                          <a:noFill/>
                        </a:ln>
                        <a:solidFill>
                          <a:schemeClr val="tx1"/>
                        </a:solidFill>
                        <a:effectLst/>
                        <a:latin typeface="Times New Roman" pitchFamily="18" charset="0"/>
                      </a:endParaRPr>
                    </a:p>
                  </a:txBody>
                  <a:tcPr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926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34.</a:t>
                      </a:r>
                      <a:endParaRPr kumimoji="0" lang="ru-RU" sz="1000" b="0" i="0" u="none" strike="noStrike" cap="none" normalizeH="0" baseline="0" smtClean="0">
                        <a:ln>
                          <a:noFill/>
                        </a:ln>
                        <a:solidFill>
                          <a:schemeClr val="tx1"/>
                        </a:solidFill>
                        <a:effectLst/>
                        <a:latin typeface="Times New Roman" pitchFamily="18" charset="0"/>
                      </a:endParaRPr>
                    </a:p>
                  </a:txBody>
                  <a:tcPr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ru-RU" sz="1000" b="0" i="0" u="none" strike="noStrike" cap="none" normalizeH="0" baseline="0" smtClean="0">
                        <a:ln>
                          <a:noFill/>
                        </a:ln>
                        <a:solidFill>
                          <a:schemeClr val="tx1"/>
                        </a:solidFill>
                        <a:effectLst/>
                        <a:latin typeface="Times New Roman" pitchFamily="18" charset="0"/>
                      </a:endParaRPr>
                    </a:p>
                  </a:txBody>
                  <a:tcPr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Информационная технология</a:t>
                      </a:r>
                      <a:endParaRPr kumimoji="0" lang="ru-RU" sz="1000" b="0" i="0" u="none" strike="noStrike" cap="none" normalizeH="0" baseline="0" smtClean="0">
                        <a:ln>
                          <a:noFill/>
                        </a:ln>
                        <a:solidFill>
                          <a:schemeClr val="tx1"/>
                        </a:solidFill>
                        <a:effectLst/>
                        <a:latin typeface="Times New Roman" pitchFamily="18" charset="0"/>
                      </a:endParaRPr>
                    </a:p>
                  </a:txBody>
                  <a:tcPr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085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40.</a:t>
                      </a:r>
                      <a:endParaRPr kumimoji="0" lang="ru-RU" sz="1000" b="0" i="0" u="none" strike="noStrike" cap="none" normalizeH="0" baseline="0" smtClean="0">
                        <a:ln>
                          <a:noFill/>
                        </a:ln>
                        <a:solidFill>
                          <a:schemeClr val="tx1"/>
                        </a:solidFill>
                        <a:effectLst/>
                        <a:latin typeface="Times New Roman" pitchFamily="18" charset="0"/>
                      </a:endParaRPr>
                    </a:p>
                  </a:txBody>
                  <a:tcPr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ru-RU" sz="1000" b="0" i="0" u="none" strike="noStrike" cap="none" normalizeH="0" baseline="0" smtClean="0">
                        <a:ln>
                          <a:noFill/>
                        </a:ln>
                        <a:solidFill>
                          <a:schemeClr val="tx1"/>
                        </a:solidFill>
                        <a:effectLst/>
                        <a:latin typeface="Times New Roman" pitchFamily="18" charset="0"/>
                      </a:endParaRPr>
                    </a:p>
                  </a:txBody>
                  <a:tcPr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Система сертификации ГОСТ Р</a:t>
                      </a:r>
                      <a:endParaRPr kumimoji="0" lang="ru-RU" sz="1000" b="0" i="0" u="none" strike="noStrike" cap="none" normalizeH="0" baseline="0" smtClean="0">
                        <a:ln>
                          <a:noFill/>
                        </a:ln>
                        <a:solidFill>
                          <a:schemeClr val="tx1"/>
                        </a:solidFill>
                        <a:effectLst/>
                        <a:latin typeface="Times New Roman" pitchFamily="18" charset="0"/>
                      </a:endParaRPr>
                    </a:p>
                  </a:txBody>
                  <a:tcPr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101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51.</a:t>
                      </a:r>
                      <a:endParaRPr kumimoji="0" lang="ru-RU" sz="1000" b="0" i="0" u="none" strike="noStrike" cap="none" normalizeH="0" baseline="0" smtClean="0">
                        <a:ln>
                          <a:noFill/>
                        </a:ln>
                        <a:solidFill>
                          <a:schemeClr val="tx1"/>
                        </a:solidFill>
                        <a:effectLst/>
                        <a:latin typeface="Times New Roman" pitchFamily="18" charset="0"/>
                      </a:endParaRPr>
                    </a:p>
                  </a:txBody>
                  <a:tcPr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ru-RU" sz="1000" b="0" i="0" u="none" strike="noStrike" cap="none" normalizeH="0" baseline="0" smtClean="0">
                        <a:ln>
                          <a:noFill/>
                        </a:ln>
                        <a:solidFill>
                          <a:schemeClr val="tx1"/>
                        </a:solidFill>
                        <a:effectLst/>
                        <a:latin typeface="Times New Roman" pitchFamily="18" charset="0"/>
                      </a:endParaRPr>
                    </a:p>
                  </a:txBody>
                  <a:tcPr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Система аккредитации в РФ</a:t>
                      </a:r>
                      <a:endParaRPr kumimoji="0" lang="ru-RU" sz="1000" b="0" i="0" u="none" strike="noStrike" cap="none" normalizeH="0" baseline="0" smtClean="0">
                        <a:ln>
                          <a:noFill/>
                        </a:ln>
                        <a:solidFill>
                          <a:schemeClr val="tx1"/>
                        </a:solidFill>
                        <a:effectLst/>
                        <a:latin typeface="Times New Roman" pitchFamily="18" charset="0"/>
                      </a:endParaRPr>
                    </a:p>
                  </a:txBody>
                  <a:tcPr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Номер слайда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2D380AB-253A-4B97-8C8B-AEA193D00DAE}" type="slidenum">
              <a:rPr lang="ru-RU" smtClean="0">
                <a:solidFill>
                  <a:schemeClr val="tx1"/>
                </a:solidFill>
                <a:latin typeface="Arial" charset="0"/>
              </a:rPr>
              <a:pPr fontAlgn="base">
                <a:spcBef>
                  <a:spcPct val="0"/>
                </a:spcBef>
                <a:spcAft>
                  <a:spcPct val="0"/>
                </a:spcAft>
              </a:pPr>
              <a:t>18</a:t>
            </a:fld>
            <a:endParaRPr lang="ru-RU" smtClean="0">
              <a:solidFill>
                <a:schemeClr val="tx1"/>
              </a:solidFill>
              <a:latin typeface="Arial" charset="0"/>
            </a:endParaRPr>
          </a:p>
        </p:txBody>
      </p:sp>
      <p:sp>
        <p:nvSpPr>
          <p:cNvPr id="86019" name="Text Box 4"/>
          <p:cNvSpPr txBox="1">
            <a:spLocks noChangeArrowheads="1"/>
          </p:cNvSpPr>
          <p:nvPr/>
        </p:nvSpPr>
        <p:spPr bwMode="auto">
          <a:xfrm>
            <a:off x="900113" y="260350"/>
            <a:ext cx="7561262" cy="366713"/>
          </a:xfrm>
          <a:prstGeom prst="rect">
            <a:avLst/>
          </a:prstGeom>
          <a:noFill/>
          <a:ln w="9525">
            <a:noFill/>
            <a:miter lim="800000"/>
            <a:headEnd/>
            <a:tailEnd/>
          </a:ln>
        </p:spPr>
        <p:txBody>
          <a:bodyPr>
            <a:spAutoFit/>
          </a:bodyPr>
          <a:lstStyle/>
          <a:p>
            <a:pPr algn="ctr">
              <a:spcBef>
                <a:spcPct val="50000"/>
              </a:spcBef>
            </a:pPr>
            <a:r>
              <a:rPr lang="ru-RU" b="1">
                <a:solidFill>
                  <a:srgbClr val="0000FF"/>
                </a:solidFill>
                <a:latin typeface="Book Antiqua" pitchFamily="18" charset="0"/>
              </a:rPr>
              <a:t>Титульный лист национального стандарта</a:t>
            </a:r>
          </a:p>
        </p:txBody>
      </p:sp>
      <p:pic>
        <p:nvPicPr>
          <p:cNvPr id="86020" name="Picture 5" descr="Титул"/>
          <p:cNvPicPr>
            <a:picLocks noChangeAspect="1" noChangeArrowheads="1"/>
          </p:cNvPicPr>
          <p:nvPr/>
        </p:nvPicPr>
        <p:blipFill>
          <a:blip r:embed="rId3"/>
          <a:srcRect/>
          <a:stretch>
            <a:fillRect/>
          </a:stretch>
        </p:blipFill>
        <p:spPr bwMode="auto">
          <a:xfrm>
            <a:off x="6215063" y="2708275"/>
            <a:ext cx="2665412" cy="3744913"/>
          </a:xfrm>
          <a:prstGeom prst="rect">
            <a:avLst/>
          </a:prstGeom>
          <a:noFill/>
          <a:ln w="9525">
            <a:noFill/>
            <a:miter lim="800000"/>
            <a:headEnd/>
            <a:tailEnd/>
          </a:ln>
        </p:spPr>
      </p:pic>
      <p:pic>
        <p:nvPicPr>
          <p:cNvPr id="86021" name="Picture 6"/>
          <p:cNvPicPr>
            <a:picLocks noChangeAspect="1" noChangeArrowheads="1"/>
          </p:cNvPicPr>
          <p:nvPr/>
        </p:nvPicPr>
        <p:blipFill>
          <a:blip r:embed="rId4"/>
          <a:srcRect/>
          <a:stretch>
            <a:fillRect/>
          </a:stretch>
        </p:blipFill>
        <p:spPr bwMode="auto">
          <a:xfrm>
            <a:off x="285750" y="857250"/>
            <a:ext cx="3278188" cy="3508375"/>
          </a:xfrm>
          <a:prstGeom prst="rect">
            <a:avLst/>
          </a:prstGeom>
          <a:noFill/>
          <a:ln w="9525">
            <a:noFill/>
            <a:miter lim="800000"/>
            <a:headEnd/>
            <a:tailEnd/>
          </a:ln>
        </p:spPr>
      </p:pic>
      <p:pic>
        <p:nvPicPr>
          <p:cNvPr id="86022" name="Picture 11" descr="1"/>
          <p:cNvPicPr>
            <a:picLocks noChangeAspect="1" noChangeArrowheads="1"/>
          </p:cNvPicPr>
          <p:nvPr/>
        </p:nvPicPr>
        <p:blipFill>
          <a:blip r:embed="rId5"/>
          <a:srcRect/>
          <a:stretch>
            <a:fillRect/>
          </a:stretch>
        </p:blipFill>
        <p:spPr bwMode="auto">
          <a:xfrm>
            <a:off x="3708400" y="2708275"/>
            <a:ext cx="2620963" cy="36782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Номер слайда 5"/>
          <p:cNvSpPr>
            <a:spLocks noGrp="1"/>
          </p:cNvSpPr>
          <p:nvPr>
            <p:ph type="sldNum" sz="quarter" idx="12"/>
          </p:nvPr>
        </p:nvSpPr>
        <p:spPr/>
        <p:txBody>
          <a:bodyPr/>
          <a:lstStyle/>
          <a:p>
            <a:pPr>
              <a:defRPr/>
            </a:pPr>
            <a:fld id="{E3F239ED-4083-4E15-ADCA-037DAA6ECB4C}" type="slidenum">
              <a:rPr lang="ru-RU"/>
              <a:pPr>
                <a:defRPr/>
              </a:pPr>
              <a:t>19</a:t>
            </a:fld>
            <a:endParaRPr lang="ru-RU"/>
          </a:p>
        </p:txBody>
      </p:sp>
      <p:sp>
        <p:nvSpPr>
          <p:cNvPr id="89091" name="Text Box 4"/>
          <p:cNvSpPr txBox="1">
            <a:spLocks noChangeArrowheads="1"/>
          </p:cNvSpPr>
          <p:nvPr/>
        </p:nvSpPr>
        <p:spPr bwMode="auto">
          <a:xfrm>
            <a:off x="539750" y="476250"/>
            <a:ext cx="7991475" cy="366713"/>
          </a:xfrm>
          <a:prstGeom prst="rect">
            <a:avLst/>
          </a:prstGeom>
          <a:noFill/>
          <a:ln w="9525">
            <a:noFill/>
            <a:miter lim="800000"/>
            <a:headEnd/>
            <a:tailEnd/>
          </a:ln>
        </p:spPr>
        <p:txBody>
          <a:bodyPr>
            <a:spAutoFit/>
          </a:bodyPr>
          <a:lstStyle/>
          <a:p>
            <a:pPr algn="ctr">
              <a:spcBef>
                <a:spcPct val="50000"/>
              </a:spcBef>
            </a:pPr>
            <a:r>
              <a:rPr lang="ru-RU" b="1">
                <a:latin typeface="Book Antiqua" pitchFamily="18" charset="0"/>
              </a:rPr>
              <a:t>Международные организации по стандартизации</a:t>
            </a:r>
          </a:p>
        </p:txBody>
      </p:sp>
      <p:sp>
        <p:nvSpPr>
          <p:cNvPr id="89092" name="Rectangle 5"/>
          <p:cNvSpPr>
            <a:spLocks noChangeArrowheads="1"/>
          </p:cNvSpPr>
          <p:nvPr/>
        </p:nvSpPr>
        <p:spPr bwMode="auto">
          <a:xfrm>
            <a:off x="395288" y="981075"/>
            <a:ext cx="8280400" cy="1344613"/>
          </a:xfrm>
          <a:prstGeom prst="rect">
            <a:avLst/>
          </a:prstGeom>
          <a:noFill/>
          <a:ln w="9525">
            <a:noFill/>
            <a:miter lim="800000"/>
            <a:headEnd/>
            <a:tailEnd/>
          </a:ln>
        </p:spPr>
        <p:txBody>
          <a:bodyPr anchor="ctr">
            <a:spAutoFit/>
          </a:bodyPr>
          <a:lstStyle/>
          <a:p>
            <a:pPr eaLnBrk="0" hangingPunct="0"/>
            <a:r>
              <a:rPr lang="ru-RU" b="1">
                <a:solidFill>
                  <a:schemeClr val="hlink"/>
                </a:solidFill>
                <a:latin typeface="Book Antiqua" pitchFamily="18" charset="0"/>
              </a:rPr>
              <a:t>Международная организация по стандартизации (ИСО)</a:t>
            </a:r>
          </a:p>
          <a:p>
            <a:pPr eaLnBrk="0" hangingPunct="0"/>
            <a:r>
              <a:rPr lang="ru-RU" sz="1600">
                <a:latin typeface="Book Antiqua" pitchFamily="18" charset="0"/>
              </a:rPr>
              <a:t>функционирует с 1947 г. </a:t>
            </a:r>
          </a:p>
          <a:p>
            <a:pPr eaLnBrk="0" hangingPunct="0"/>
            <a:r>
              <a:rPr lang="ru-RU" sz="1600">
                <a:latin typeface="Book Antiqua" pitchFamily="18" charset="0"/>
              </a:rPr>
              <a:t>Сфера деятельности ИСО охватывает стандартизацию во всех областях, за исключением электроники и электротехники, которые относятся к компетенции МЭК. </a:t>
            </a:r>
          </a:p>
        </p:txBody>
      </p:sp>
      <p:sp>
        <p:nvSpPr>
          <p:cNvPr id="89093" name="Text Box 6"/>
          <p:cNvSpPr txBox="1">
            <a:spLocks noChangeArrowheads="1"/>
          </p:cNvSpPr>
          <p:nvPr/>
        </p:nvSpPr>
        <p:spPr bwMode="auto">
          <a:xfrm>
            <a:off x="395288" y="2708275"/>
            <a:ext cx="7704137" cy="885825"/>
          </a:xfrm>
          <a:prstGeom prst="rect">
            <a:avLst/>
          </a:prstGeom>
          <a:noFill/>
          <a:ln w="9525">
            <a:noFill/>
            <a:miter lim="800000"/>
            <a:headEnd/>
            <a:tailEnd/>
          </a:ln>
        </p:spPr>
        <p:txBody>
          <a:bodyPr>
            <a:spAutoFit/>
          </a:bodyPr>
          <a:lstStyle/>
          <a:p>
            <a:r>
              <a:rPr lang="ru-RU" b="1">
                <a:solidFill>
                  <a:schemeClr val="hlink"/>
                </a:solidFill>
                <a:latin typeface="Book Antiqua" pitchFamily="18" charset="0"/>
              </a:rPr>
              <a:t>Международная электротехническая комиссия (МЭК)</a:t>
            </a:r>
            <a:r>
              <a:rPr lang="ru-RU"/>
              <a:t> </a:t>
            </a:r>
            <a:r>
              <a:rPr lang="ru-RU" sz="1600">
                <a:latin typeface="Book Antiqua" pitchFamily="18" charset="0"/>
              </a:rPr>
              <a:t>функционирует с 1906  г. </a:t>
            </a:r>
          </a:p>
          <a:p>
            <a:r>
              <a:rPr lang="ru-RU" sz="1600">
                <a:latin typeface="Book Antiqua" pitchFamily="18" charset="0"/>
              </a:rPr>
              <a:t>Сфера деятельности - электротехника, радиоэлектроника, связь.</a:t>
            </a:r>
            <a:r>
              <a:rPr lang="ru-RU"/>
              <a:t> </a:t>
            </a:r>
          </a:p>
        </p:txBody>
      </p:sp>
      <p:sp>
        <p:nvSpPr>
          <p:cNvPr id="89094" name="Text Box 7"/>
          <p:cNvSpPr txBox="1">
            <a:spLocks noChangeArrowheads="1"/>
          </p:cNvSpPr>
          <p:nvPr/>
        </p:nvSpPr>
        <p:spPr bwMode="auto">
          <a:xfrm>
            <a:off x="468313" y="4005263"/>
            <a:ext cx="8208962" cy="855662"/>
          </a:xfrm>
          <a:prstGeom prst="rect">
            <a:avLst/>
          </a:prstGeom>
          <a:noFill/>
          <a:ln w="9525">
            <a:noFill/>
            <a:miter lim="800000"/>
            <a:headEnd/>
            <a:tailEnd/>
          </a:ln>
        </p:spPr>
        <p:txBody>
          <a:bodyPr>
            <a:spAutoFit/>
          </a:bodyPr>
          <a:lstStyle/>
          <a:p>
            <a:r>
              <a:rPr lang="ru-RU" b="1">
                <a:solidFill>
                  <a:schemeClr val="hlink"/>
                </a:solidFill>
                <a:latin typeface="Book Antiqua" pitchFamily="18" charset="0"/>
              </a:rPr>
              <a:t>Международный союз электросвязи (МСЭ)</a:t>
            </a:r>
          </a:p>
          <a:p>
            <a:r>
              <a:rPr lang="ru-RU" sz="1600">
                <a:latin typeface="Book Antiqua" pitchFamily="18" charset="0"/>
              </a:rPr>
              <a:t>Сфера деятельности – координация деятельности государственных организаций и коммерческих компаний по развитию сетей и услуг электросвязи</a:t>
            </a:r>
            <a:endParaRPr lang="ru-RU"/>
          </a:p>
        </p:txBody>
      </p:sp>
      <p:sp>
        <p:nvSpPr>
          <p:cNvPr id="89095" name="Нижний колонтитул 6"/>
          <p:cNvSpPr>
            <a:spLocks noGrp="1"/>
          </p:cNvSpPr>
          <p:nvPr>
            <p:ph type="ftr" sz="quarter" idx="11"/>
          </p:nvPr>
        </p:nvSpPr>
        <p:spPr bwMode="auto">
          <a:noFill/>
          <a:ln>
            <a:miter lim="800000"/>
            <a:headEnd/>
            <a:tailEnd/>
          </a:ln>
        </p:spPr>
        <p:txBody>
          <a:bodyPr/>
          <a:lstStyle/>
          <a:p>
            <a:endParaRPr lang="ru-RU"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3200" dirty="0" smtClean="0"/>
              <a:t>ОСНОВНЫЕ ПОНЯТИЯ</a:t>
            </a:r>
            <a:endParaRPr lang="ru-RU" sz="3200" dirty="0"/>
          </a:p>
        </p:txBody>
      </p:sp>
      <p:sp>
        <p:nvSpPr>
          <p:cNvPr id="3" name="Содержимое 2"/>
          <p:cNvSpPr>
            <a:spLocks noGrp="1"/>
          </p:cNvSpPr>
          <p:nvPr>
            <p:ph idx="1"/>
          </p:nvPr>
        </p:nvSpPr>
        <p:spPr/>
        <p:txBody>
          <a:bodyPr/>
          <a:lstStyle/>
          <a:p>
            <a:r>
              <a:rPr lang="ru-RU" sz="2800" dirty="0" smtClean="0"/>
              <a:t>Техническое регулирование</a:t>
            </a:r>
          </a:p>
          <a:p>
            <a:r>
              <a:rPr lang="ru-RU" sz="2800" dirty="0" smtClean="0"/>
              <a:t>Стандартизация</a:t>
            </a:r>
          </a:p>
          <a:p>
            <a:r>
              <a:rPr lang="ru-RU" sz="2800" dirty="0" smtClean="0"/>
              <a:t>Стандарт</a:t>
            </a:r>
          </a:p>
          <a:p>
            <a:r>
              <a:rPr lang="ru-RU" sz="2800" dirty="0" smtClean="0"/>
              <a:t>Технический регламент</a:t>
            </a:r>
          </a:p>
          <a:p>
            <a:r>
              <a:rPr lang="ru-RU" sz="2800" dirty="0" smtClean="0"/>
              <a:t>Методы стандартизации</a:t>
            </a:r>
          </a:p>
          <a:p>
            <a:r>
              <a:rPr lang="ru-RU" sz="2800" dirty="0" smtClean="0"/>
              <a:t>Параметр продукции</a:t>
            </a:r>
          </a:p>
          <a:p>
            <a:endParaRPr lang="ru-RU" sz="2800" dirty="0"/>
          </a:p>
        </p:txBody>
      </p:sp>
      <p:sp>
        <p:nvSpPr>
          <p:cNvPr id="5" name="Номер слайда 4"/>
          <p:cNvSpPr>
            <a:spLocks noGrp="1"/>
          </p:cNvSpPr>
          <p:nvPr>
            <p:ph type="sldNum" sz="quarter" idx="12"/>
          </p:nvPr>
        </p:nvSpPr>
        <p:spPr/>
        <p:txBody>
          <a:bodyPr/>
          <a:lstStyle/>
          <a:p>
            <a:pPr>
              <a:defRPr/>
            </a:pPr>
            <a:fld id="{B1C343F1-3032-41C8-979A-5577136490CC}" type="slidenum">
              <a:rPr lang="ru-RU" smtClean="0"/>
              <a:pPr>
                <a:defRPr/>
              </a:pPr>
              <a:t>2</a:t>
            </a:fld>
            <a:endParaRPr lang="ru-RU"/>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3200" dirty="0" smtClean="0"/>
              <a:t>Литература </a:t>
            </a:r>
            <a:endParaRPr lang="ru-RU" sz="3200" dirty="0"/>
          </a:p>
        </p:txBody>
      </p:sp>
      <p:sp>
        <p:nvSpPr>
          <p:cNvPr id="3" name="Содержимое 2"/>
          <p:cNvSpPr>
            <a:spLocks noGrp="1"/>
          </p:cNvSpPr>
          <p:nvPr>
            <p:ph idx="1"/>
          </p:nvPr>
        </p:nvSpPr>
        <p:spPr/>
        <p:txBody>
          <a:bodyPr/>
          <a:lstStyle/>
          <a:p>
            <a:pPr marL="514350" indent="-514350">
              <a:buFont typeface="+mj-lt"/>
              <a:buAutoNum type="arabicPeriod"/>
            </a:pPr>
            <a:r>
              <a:rPr lang="ru-RU" sz="2800" dirty="0" smtClean="0"/>
              <a:t>Никифоров А.Д. Метрология, стандартизация и сертификация: </a:t>
            </a:r>
            <a:r>
              <a:rPr lang="ru-RU" sz="2800" dirty="0" err="1" smtClean="0"/>
              <a:t>Учеб.пособие</a:t>
            </a:r>
            <a:r>
              <a:rPr lang="ru-RU" sz="2800" dirty="0" smtClean="0"/>
              <a:t>/А.Д.Никифоров, Т.А.Бакиев.-М.:2005, -422 с.</a:t>
            </a:r>
          </a:p>
          <a:p>
            <a:pPr marL="514350" indent="-514350">
              <a:buFont typeface="+mj-lt"/>
              <a:buAutoNum type="arabicPeriod"/>
            </a:pPr>
            <a:r>
              <a:rPr lang="ru-RU" sz="2800" dirty="0" err="1" smtClean="0"/>
              <a:t>Лифиц</a:t>
            </a:r>
            <a:r>
              <a:rPr lang="ru-RU" sz="2800" dirty="0" smtClean="0"/>
              <a:t> И.М. Стандартизация, метрология и сертификация:-М.:Юрайт-издат,2007.-399с</a:t>
            </a:r>
            <a:endParaRPr lang="ru-RU" sz="2800" dirty="0"/>
          </a:p>
        </p:txBody>
      </p:sp>
      <p:sp>
        <p:nvSpPr>
          <p:cNvPr id="5" name="Номер слайда 4"/>
          <p:cNvSpPr>
            <a:spLocks noGrp="1"/>
          </p:cNvSpPr>
          <p:nvPr>
            <p:ph type="sldNum" sz="quarter" idx="12"/>
          </p:nvPr>
        </p:nvSpPr>
        <p:spPr/>
        <p:txBody>
          <a:bodyPr/>
          <a:lstStyle/>
          <a:p>
            <a:pPr>
              <a:defRPr/>
            </a:pPr>
            <a:fld id="{B1C343F1-3032-41C8-979A-5577136490CC}" type="slidenum">
              <a:rPr lang="ru-RU" smtClean="0"/>
              <a:pPr>
                <a:defRPr/>
              </a:pPr>
              <a:t>20</a:t>
            </a:fld>
            <a:endParaRPr lang="ru-RU"/>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3600" dirty="0" smtClean="0"/>
              <a:t>Контрольные вопросы</a:t>
            </a:r>
            <a:endParaRPr lang="ru-RU" sz="3600" dirty="0"/>
          </a:p>
        </p:txBody>
      </p:sp>
      <p:sp>
        <p:nvSpPr>
          <p:cNvPr id="3" name="Содержимое 2"/>
          <p:cNvSpPr>
            <a:spLocks noGrp="1"/>
          </p:cNvSpPr>
          <p:nvPr>
            <p:ph idx="1"/>
          </p:nvPr>
        </p:nvSpPr>
        <p:spPr/>
        <p:txBody>
          <a:bodyPr/>
          <a:lstStyle/>
          <a:p>
            <a:pPr marL="514350" indent="-514350">
              <a:buFont typeface="+mj-lt"/>
              <a:buAutoNum type="arabicPeriod"/>
            </a:pPr>
            <a:r>
              <a:rPr lang="ru-RU" sz="2800" dirty="0" smtClean="0"/>
              <a:t>Перечислите основные направления развития стандартизации.</a:t>
            </a:r>
          </a:p>
          <a:p>
            <a:pPr marL="514350" indent="-514350">
              <a:buFont typeface="+mj-lt"/>
              <a:buAutoNum type="arabicPeriod"/>
            </a:pPr>
            <a:r>
              <a:rPr lang="ru-RU" sz="2800" dirty="0" smtClean="0"/>
              <a:t>Охарактеризуйте основные методы стандартизации.</a:t>
            </a:r>
          </a:p>
          <a:p>
            <a:pPr marL="514350" indent="-514350">
              <a:buFont typeface="+mj-lt"/>
              <a:buAutoNum type="arabicPeriod"/>
            </a:pPr>
            <a:r>
              <a:rPr lang="ru-RU" sz="2800" dirty="0" smtClean="0"/>
              <a:t>Дайте определение «технический регламент».</a:t>
            </a:r>
            <a:endParaRPr lang="ru-RU" sz="2800" dirty="0"/>
          </a:p>
        </p:txBody>
      </p:sp>
      <p:sp>
        <p:nvSpPr>
          <p:cNvPr id="5" name="Номер слайда 4"/>
          <p:cNvSpPr>
            <a:spLocks noGrp="1"/>
          </p:cNvSpPr>
          <p:nvPr>
            <p:ph type="sldNum" sz="quarter" idx="12"/>
          </p:nvPr>
        </p:nvSpPr>
        <p:spPr/>
        <p:txBody>
          <a:bodyPr/>
          <a:lstStyle/>
          <a:p>
            <a:pPr>
              <a:defRPr/>
            </a:pPr>
            <a:fld id="{B1C343F1-3032-41C8-979A-5577136490CC}" type="slidenum">
              <a:rPr lang="ru-RU" smtClean="0"/>
              <a:pPr>
                <a:defRPr/>
              </a:pPr>
              <a:t>21</a:t>
            </a:fld>
            <a:endParaRPr lang="ru-RU"/>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3200" dirty="0" smtClean="0"/>
              <a:t>ПЛАН ЛЕКЦИИ</a:t>
            </a:r>
            <a:endParaRPr lang="ru-RU" sz="3200" dirty="0"/>
          </a:p>
        </p:txBody>
      </p:sp>
      <p:sp>
        <p:nvSpPr>
          <p:cNvPr id="3" name="Содержимое 2"/>
          <p:cNvSpPr>
            <a:spLocks noGrp="1"/>
          </p:cNvSpPr>
          <p:nvPr>
            <p:ph idx="1"/>
          </p:nvPr>
        </p:nvSpPr>
        <p:spPr/>
        <p:txBody>
          <a:bodyPr/>
          <a:lstStyle/>
          <a:p>
            <a:pPr marL="514350" indent="-514350">
              <a:buFont typeface="+mj-lt"/>
              <a:buAutoNum type="arabicPeriod"/>
            </a:pPr>
            <a:r>
              <a:rPr lang="ru-RU" sz="2800" dirty="0" smtClean="0"/>
              <a:t>Этапы работ по стандартизации</a:t>
            </a:r>
          </a:p>
          <a:p>
            <a:pPr marL="514350" indent="-514350">
              <a:buFont typeface="+mj-lt"/>
              <a:buAutoNum type="arabicPeriod"/>
            </a:pPr>
            <a:r>
              <a:rPr lang="ru-RU" sz="2800" dirty="0" smtClean="0"/>
              <a:t>Принципы стандартизации</a:t>
            </a:r>
          </a:p>
          <a:p>
            <a:pPr marL="514350" indent="-514350">
              <a:buFont typeface="+mj-lt"/>
              <a:buAutoNum type="arabicPeriod"/>
            </a:pPr>
            <a:r>
              <a:rPr lang="ru-RU" sz="2800" dirty="0" smtClean="0"/>
              <a:t>Цели стандартизации</a:t>
            </a:r>
          </a:p>
          <a:p>
            <a:pPr marL="514350" indent="-514350">
              <a:buFont typeface="+mj-lt"/>
              <a:buAutoNum type="arabicPeriod"/>
            </a:pPr>
            <a:r>
              <a:rPr lang="ru-RU" sz="2800" dirty="0" smtClean="0"/>
              <a:t>Методы стандартизации</a:t>
            </a:r>
          </a:p>
          <a:p>
            <a:pPr marL="514350" indent="-514350">
              <a:buFont typeface="+mj-lt"/>
              <a:buAutoNum type="arabicPeriod"/>
            </a:pPr>
            <a:r>
              <a:rPr lang="ru-RU" sz="2800" dirty="0" smtClean="0"/>
              <a:t>Органы и службы РФ по стандартизации</a:t>
            </a:r>
          </a:p>
          <a:p>
            <a:pPr marL="514350" indent="-514350">
              <a:buFont typeface="+mj-lt"/>
              <a:buAutoNum type="arabicPeriod"/>
            </a:pPr>
            <a:r>
              <a:rPr lang="ru-RU" sz="2800" dirty="0" smtClean="0"/>
              <a:t>Документы в области стандартизации</a:t>
            </a:r>
          </a:p>
          <a:p>
            <a:pPr marL="514350" indent="-514350">
              <a:buFont typeface="+mj-lt"/>
              <a:buAutoNum type="arabicPeriod"/>
            </a:pPr>
            <a:r>
              <a:rPr lang="ru-RU" sz="2800" dirty="0" smtClean="0"/>
              <a:t>Международные организации по стандартизации</a:t>
            </a:r>
            <a:endParaRPr lang="ru-RU" sz="2800" dirty="0"/>
          </a:p>
        </p:txBody>
      </p:sp>
      <p:sp>
        <p:nvSpPr>
          <p:cNvPr id="5" name="Номер слайда 4"/>
          <p:cNvSpPr>
            <a:spLocks noGrp="1"/>
          </p:cNvSpPr>
          <p:nvPr>
            <p:ph type="sldNum" sz="quarter" idx="12"/>
          </p:nvPr>
        </p:nvSpPr>
        <p:spPr/>
        <p:txBody>
          <a:bodyPr/>
          <a:lstStyle/>
          <a:p>
            <a:pPr>
              <a:defRPr/>
            </a:pPr>
            <a:fld id="{B1C343F1-3032-41C8-979A-5577136490CC}" type="slidenum">
              <a:rPr lang="ru-RU" smtClean="0"/>
              <a:pPr>
                <a:defRPr/>
              </a:pPr>
              <a:t>3</a:t>
            </a:fld>
            <a:endParaRPr lang="ru-RU"/>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5"/>
          <p:cNvSpPr>
            <a:spLocks noGrp="1"/>
          </p:cNvSpPr>
          <p:nvPr>
            <p:ph type="sldNum" sz="quarter" idx="12"/>
          </p:nvPr>
        </p:nvSpPr>
        <p:spPr/>
        <p:txBody>
          <a:bodyPr/>
          <a:lstStyle/>
          <a:p>
            <a:pPr>
              <a:defRPr/>
            </a:pPr>
            <a:fld id="{44C24034-698A-4B36-AA02-E1504C49D554}" type="slidenum">
              <a:rPr lang="ru-RU"/>
              <a:pPr>
                <a:defRPr/>
              </a:pPr>
              <a:t>4</a:t>
            </a:fld>
            <a:endParaRPr lang="ru-RU"/>
          </a:p>
        </p:txBody>
      </p:sp>
      <p:sp>
        <p:nvSpPr>
          <p:cNvPr id="70659" name="Text Box 4"/>
          <p:cNvSpPr txBox="1">
            <a:spLocks noChangeArrowheads="1"/>
          </p:cNvSpPr>
          <p:nvPr/>
        </p:nvSpPr>
        <p:spPr bwMode="auto">
          <a:xfrm>
            <a:off x="395288" y="404813"/>
            <a:ext cx="8748712" cy="4278312"/>
          </a:xfrm>
          <a:prstGeom prst="rect">
            <a:avLst/>
          </a:prstGeom>
          <a:noFill/>
          <a:ln w="9525">
            <a:noFill/>
            <a:miter lim="800000"/>
            <a:headEnd/>
            <a:tailEnd/>
          </a:ln>
        </p:spPr>
        <p:txBody>
          <a:bodyPr>
            <a:spAutoFit/>
          </a:bodyPr>
          <a:lstStyle/>
          <a:p>
            <a:pPr algn="ctr"/>
            <a:r>
              <a:rPr lang="ru-RU" b="1">
                <a:latin typeface="Book Antiqua" pitchFamily="18" charset="0"/>
              </a:rPr>
              <a:t>Этапы работ по стандартизации:</a:t>
            </a:r>
            <a:r>
              <a:rPr lang="ru-RU" sz="1600" b="1">
                <a:latin typeface="Book Antiqua" pitchFamily="18" charset="0"/>
              </a:rPr>
              <a:t> </a:t>
            </a:r>
          </a:p>
          <a:p>
            <a:endParaRPr lang="ru-RU" sz="1600" b="1">
              <a:solidFill>
                <a:schemeClr val="hlink"/>
              </a:solidFill>
              <a:latin typeface="Book Antiqua" pitchFamily="18" charset="0"/>
            </a:endParaRPr>
          </a:p>
          <a:p>
            <a:r>
              <a:rPr lang="ru-RU" sz="1600" b="1">
                <a:solidFill>
                  <a:schemeClr val="hlink"/>
                </a:solidFill>
                <a:latin typeface="Book Antiqua" pitchFamily="18" charset="0"/>
              </a:rPr>
              <a:t>1. Отбор объектов стандартизации.</a:t>
            </a:r>
            <a:r>
              <a:rPr lang="ru-RU" sz="1600" b="1">
                <a:latin typeface="Book Antiqua" pitchFamily="18" charset="0"/>
              </a:rPr>
              <a:t> </a:t>
            </a:r>
            <a:endParaRPr lang="ru-RU" sz="1600">
              <a:latin typeface="Book Antiqua" pitchFamily="18" charset="0"/>
            </a:endParaRPr>
          </a:p>
          <a:p>
            <a:r>
              <a:rPr lang="ru-RU" sz="1600">
                <a:latin typeface="Book Antiqua" pitchFamily="18" charset="0"/>
              </a:rPr>
              <a:t>Объектом стандартизации становятся повторяющиеся объекты.</a:t>
            </a:r>
          </a:p>
          <a:p>
            <a:r>
              <a:rPr lang="ru-RU" sz="1600" b="1">
                <a:solidFill>
                  <a:schemeClr val="hlink"/>
                </a:solidFill>
                <a:latin typeface="Book Antiqua" pitchFamily="18" charset="0"/>
              </a:rPr>
              <a:t>2. Моделирование объекта стандартизации</a:t>
            </a:r>
            <a:endParaRPr lang="ru-RU" sz="1600">
              <a:solidFill>
                <a:schemeClr val="hlink"/>
              </a:solidFill>
              <a:latin typeface="Book Antiqua" pitchFamily="18" charset="0"/>
            </a:endParaRPr>
          </a:p>
          <a:p>
            <a:r>
              <a:rPr lang="ru-RU" sz="1600">
                <a:latin typeface="Book Antiqua" pitchFamily="18" charset="0"/>
              </a:rPr>
              <a:t>Нужно учесть, что процессу стандартизации подвергаются не сами объекты как материальные предметы, а информация о них, отображающая их существенные стороны (признаки, свойства), т.е. абстрактная модель реального объекта. </a:t>
            </a:r>
            <a:endParaRPr lang="ru-RU" sz="1600" b="1">
              <a:latin typeface="Book Antiqua" pitchFamily="18" charset="0"/>
            </a:endParaRPr>
          </a:p>
          <a:p>
            <a:r>
              <a:rPr lang="ru-RU" sz="1600" b="1">
                <a:solidFill>
                  <a:schemeClr val="hlink"/>
                </a:solidFill>
                <a:latin typeface="Book Antiqua" pitchFamily="18" charset="0"/>
              </a:rPr>
              <a:t>3. Оптимизация модели. </a:t>
            </a:r>
            <a:endParaRPr lang="ru-RU" sz="1600">
              <a:solidFill>
                <a:schemeClr val="hlink"/>
              </a:solidFill>
              <a:latin typeface="Book Antiqua" pitchFamily="18" charset="0"/>
            </a:endParaRPr>
          </a:p>
          <a:p>
            <a:r>
              <a:rPr lang="ru-RU" sz="1600">
                <a:latin typeface="Book Antiqua" pitchFamily="18" charset="0"/>
              </a:rPr>
              <a:t>Задача стандартизаторов – унифицировать объект, отобрав наилучший вариант исполнения. Оптимальное решение достигается общенаучными методами и методами стандартизации (симплификация, типизация и пр.). В результате преобразования получается оптимальная модель стандартизируемого объекта. </a:t>
            </a:r>
            <a:endParaRPr lang="ru-RU" sz="1600" b="1">
              <a:latin typeface="Book Antiqua" pitchFamily="18" charset="0"/>
            </a:endParaRPr>
          </a:p>
          <a:p>
            <a:r>
              <a:rPr lang="ru-RU" sz="1600" b="1">
                <a:solidFill>
                  <a:schemeClr val="hlink"/>
                </a:solidFill>
                <a:latin typeface="Book Antiqua" pitchFamily="18" charset="0"/>
              </a:rPr>
              <a:t>4. Стандартизация модели. </a:t>
            </a:r>
            <a:endParaRPr lang="ru-RU" sz="1600">
              <a:solidFill>
                <a:schemeClr val="hlink"/>
              </a:solidFill>
              <a:latin typeface="Book Antiqua" pitchFamily="18" charset="0"/>
            </a:endParaRPr>
          </a:p>
          <a:p>
            <a:r>
              <a:rPr lang="ru-RU" sz="1600">
                <a:latin typeface="Book Antiqua" pitchFamily="18" charset="0"/>
              </a:rPr>
              <a:t>На заключительном этапе осуществляется собственно стандартизация - разработка нормативного документа (НД) на базе унифицированной модели. </a:t>
            </a:r>
          </a:p>
          <a:p>
            <a:endParaRPr lang="ru-RU" sz="1600" i="1">
              <a:latin typeface="Book Antiqua" pitchFamily="18" charset="0"/>
            </a:endParaRPr>
          </a:p>
        </p:txBody>
      </p:sp>
      <p:sp>
        <p:nvSpPr>
          <p:cNvPr id="70660" name="Text Box 5"/>
          <p:cNvSpPr txBox="1">
            <a:spLocks noChangeArrowheads="1"/>
          </p:cNvSpPr>
          <p:nvPr/>
        </p:nvSpPr>
        <p:spPr bwMode="auto">
          <a:xfrm>
            <a:off x="468313" y="4705350"/>
            <a:ext cx="8280400" cy="1465263"/>
          </a:xfrm>
          <a:prstGeom prst="rect">
            <a:avLst/>
          </a:prstGeom>
          <a:solidFill>
            <a:srgbClr val="C6D9F1"/>
          </a:solidFill>
          <a:ln w="9525">
            <a:noFill/>
            <a:miter lim="800000"/>
            <a:headEnd/>
            <a:tailEnd/>
          </a:ln>
        </p:spPr>
        <p:txBody>
          <a:bodyPr>
            <a:spAutoFit/>
          </a:bodyPr>
          <a:lstStyle/>
          <a:p>
            <a:r>
              <a:rPr lang="ru-RU" b="1"/>
              <a:t>Стандартизация </a:t>
            </a:r>
          </a:p>
          <a:p>
            <a:pPr algn="just"/>
            <a:r>
              <a:rPr lang="ru-RU"/>
              <a:t>- деятельность по установлению правил и характеристик в целях </a:t>
            </a:r>
            <a:r>
              <a:rPr lang="ru-RU" b="1"/>
              <a:t>добровольного </a:t>
            </a:r>
            <a:r>
              <a:rPr lang="ru-RU"/>
              <a:t>многократного использования, направленная на достижение упорядоченности в сферах производства и обращения продукции и повышения конкурентоспособности продукции, работ и услуг.</a:t>
            </a:r>
            <a:r>
              <a:rPr lang="ru-RU" b="1"/>
              <a:t> </a:t>
            </a:r>
            <a:endParaRPr lang="ru-RU"/>
          </a:p>
        </p:txBody>
      </p:sp>
      <p:sp>
        <p:nvSpPr>
          <p:cNvPr id="70661" name="Нижний колонтитул 4"/>
          <p:cNvSpPr>
            <a:spLocks noGrp="1"/>
          </p:cNvSpPr>
          <p:nvPr>
            <p:ph type="ftr" sz="quarter" idx="11"/>
          </p:nvPr>
        </p:nvSpPr>
        <p:spPr bwMode="auto">
          <a:noFill/>
          <a:ln>
            <a:miter lim="800000"/>
            <a:headEnd/>
            <a:tailEnd/>
          </a:ln>
        </p:spPr>
        <p:txBody>
          <a:bodyPr/>
          <a:lstStyle/>
          <a:p>
            <a:endParaRPr lang="ru-RU"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5"/>
          <p:cNvSpPr>
            <a:spLocks noGrp="1"/>
          </p:cNvSpPr>
          <p:nvPr>
            <p:ph type="sldNum" sz="quarter" idx="12"/>
          </p:nvPr>
        </p:nvSpPr>
        <p:spPr/>
        <p:txBody>
          <a:bodyPr/>
          <a:lstStyle/>
          <a:p>
            <a:pPr>
              <a:defRPr/>
            </a:pPr>
            <a:fld id="{F5556A00-A376-4BD7-9355-0C34DE958D9A}" type="slidenum">
              <a:rPr lang="ru-RU"/>
              <a:pPr>
                <a:defRPr/>
              </a:pPr>
              <a:t>5</a:t>
            </a:fld>
            <a:endParaRPr lang="ru-RU"/>
          </a:p>
        </p:txBody>
      </p:sp>
      <p:sp>
        <p:nvSpPr>
          <p:cNvPr id="71683" name="Text Box 2"/>
          <p:cNvSpPr txBox="1">
            <a:spLocks noChangeArrowheads="1"/>
          </p:cNvSpPr>
          <p:nvPr/>
        </p:nvSpPr>
        <p:spPr bwMode="auto">
          <a:xfrm>
            <a:off x="539750" y="549275"/>
            <a:ext cx="8135938" cy="5997575"/>
          </a:xfrm>
          <a:prstGeom prst="rect">
            <a:avLst/>
          </a:prstGeom>
          <a:noFill/>
          <a:ln w="9525">
            <a:noFill/>
            <a:miter lim="800000"/>
            <a:headEnd/>
            <a:tailEnd/>
          </a:ln>
        </p:spPr>
        <p:txBody>
          <a:bodyPr>
            <a:spAutoFit/>
          </a:bodyPr>
          <a:lstStyle/>
          <a:p>
            <a:r>
              <a:rPr lang="ru-RU" sz="2000" b="1" dirty="0">
                <a:solidFill>
                  <a:schemeClr val="hlink"/>
                </a:solidFill>
                <a:latin typeface="Book Antiqua" pitchFamily="18" charset="0"/>
              </a:rPr>
              <a:t>Принципы стандартизации</a:t>
            </a:r>
            <a:r>
              <a:rPr lang="ru-RU" sz="2000" dirty="0">
                <a:solidFill>
                  <a:schemeClr val="hlink"/>
                </a:solidFill>
                <a:latin typeface="Book Antiqua" pitchFamily="18" charset="0"/>
              </a:rPr>
              <a:t>:</a:t>
            </a:r>
          </a:p>
          <a:p>
            <a:pPr algn="just">
              <a:spcBef>
                <a:spcPct val="40000"/>
              </a:spcBef>
            </a:pPr>
            <a:r>
              <a:rPr lang="ru-RU" dirty="0">
                <a:latin typeface="Book Antiqua" pitchFamily="18" charset="0"/>
              </a:rPr>
              <a:t>- </a:t>
            </a:r>
            <a:r>
              <a:rPr lang="ru-RU" b="1" dirty="0">
                <a:latin typeface="Book Antiqua" pitchFamily="18" charset="0"/>
              </a:rPr>
              <a:t>добровольное</a:t>
            </a:r>
            <a:r>
              <a:rPr lang="ru-RU" dirty="0">
                <a:latin typeface="Book Antiqua" pitchFamily="18" charset="0"/>
              </a:rPr>
              <a:t> применение стандартов;</a:t>
            </a:r>
          </a:p>
          <a:p>
            <a:pPr algn="just">
              <a:spcBef>
                <a:spcPct val="40000"/>
              </a:spcBef>
            </a:pPr>
            <a:r>
              <a:rPr lang="ru-RU" dirty="0">
                <a:latin typeface="Book Antiqua" pitchFamily="18" charset="0"/>
              </a:rPr>
              <a:t>- максимального учета при разработке стандартов законных интересов заинтересованных лиц;</a:t>
            </a:r>
          </a:p>
          <a:p>
            <a:pPr algn="just">
              <a:spcBef>
                <a:spcPct val="40000"/>
              </a:spcBef>
            </a:pPr>
            <a:r>
              <a:rPr lang="ru-RU" dirty="0">
                <a:latin typeface="Book Antiqua" pitchFamily="18" charset="0"/>
              </a:rPr>
              <a:t>- применения международного стандарта как основы разработки национального стандарта, за исключением случаев, если такое применение признано невозможным вследствие несоответствия требований международных стандартов климатическим и географическим особенностям Российской Федерации, техническим и (или) технологическим особенностям или по иным основаниям либо Российская Федерация в соответствии с установленными процедурами выступала против принятия международного стандарта или отдельного его положения;</a:t>
            </a:r>
          </a:p>
          <a:p>
            <a:pPr algn="just">
              <a:spcBef>
                <a:spcPct val="40000"/>
              </a:spcBef>
            </a:pPr>
            <a:r>
              <a:rPr lang="ru-RU" dirty="0">
                <a:latin typeface="Book Antiqua" pitchFamily="18" charset="0"/>
              </a:rPr>
              <a:t>- недопустимости создания препятствий производству и обращению продукции, выполнению работ и оказанию услуг в большей степени, чем это минимально необходимо для выполнения целей;</a:t>
            </a:r>
          </a:p>
          <a:p>
            <a:pPr algn="just">
              <a:spcBef>
                <a:spcPct val="40000"/>
              </a:spcBef>
            </a:pPr>
            <a:r>
              <a:rPr lang="ru-RU" dirty="0">
                <a:latin typeface="Book Antiqua" pitchFamily="18" charset="0"/>
              </a:rPr>
              <a:t>- недопустимости установления таких стандартов, которые противоречат техническим регламентам;</a:t>
            </a:r>
          </a:p>
          <a:p>
            <a:pPr algn="just">
              <a:spcBef>
                <a:spcPct val="40000"/>
              </a:spcBef>
            </a:pPr>
            <a:r>
              <a:rPr lang="ru-RU" dirty="0">
                <a:latin typeface="Book Antiqua" pitchFamily="18" charset="0"/>
              </a:rPr>
              <a:t>- обеспечения условий для единообразного применения стандартов.</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5"/>
          <p:cNvSpPr>
            <a:spLocks noGrp="1"/>
          </p:cNvSpPr>
          <p:nvPr>
            <p:ph type="sldNum" sz="quarter" idx="12"/>
          </p:nvPr>
        </p:nvSpPr>
        <p:spPr/>
        <p:txBody>
          <a:bodyPr/>
          <a:lstStyle/>
          <a:p>
            <a:pPr>
              <a:defRPr/>
            </a:pPr>
            <a:fld id="{F0962D7A-2683-4C13-A344-8604D68AEEC3}" type="slidenum">
              <a:rPr lang="ru-RU"/>
              <a:pPr>
                <a:defRPr/>
              </a:pPr>
              <a:t>6</a:t>
            </a:fld>
            <a:endParaRPr lang="ru-RU"/>
          </a:p>
        </p:txBody>
      </p:sp>
      <p:sp>
        <p:nvSpPr>
          <p:cNvPr id="72707" name="Text Box 4"/>
          <p:cNvSpPr txBox="1">
            <a:spLocks noChangeArrowheads="1"/>
          </p:cNvSpPr>
          <p:nvPr/>
        </p:nvSpPr>
        <p:spPr bwMode="auto">
          <a:xfrm>
            <a:off x="323850" y="449263"/>
            <a:ext cx="8640763" cy="6022975"/>
          </a:xfrm>
          <a:prstGeom prst="rect">
            <a:avLst/>
          </a:prstGeom>
          <a:noFill/>
          <a:ln w="9525">
            <a:noFill/>
            <a:miter lim="800000"/>
            <a:headEnd/>
            <a:tailEnd/>
          </a:ln>
        </p:spPr>
        <p:txBody>
          <a:bodyPr>
            <a:spAutoFit/>
          </a:bodyPr>
          <a:lstStyle/>
          <a:p>
            <a:r>
              <a:rPr lang="ru-RU" b="1">
                <a:solidFill>
                  <a:schemeClr val="hlink"/>
                </a:solidFill>
                <a:latin typeface="Book Antiqua" pitchFamily="18" charset="0"/>
              </a:rPr>
              <a:t>Целями</a:t>
            </a:r>
            <a:r>
              <a:rPr lang="ru-RU">
                <a:latin typeface="Book Antiqua" pitchFamily="18" charset="0"/>
              </a:rPr>
              <a:t> стандартизации являются:</a:t>
            </a:r>
          </a:p>
          <a:p>
            <a:pPr algn="just">
              <a:spcBef>
                <a:spcPct val="40000"/>
              </a:spcBef>
            </a:pPr>
            <a:r>
              <a:rPr lang="ru-RU">
                <a:latin typeface="Book Antiqua" pitchFamily="18" charset="0"/>
              </a:rPr>
              <a:t> - </a:t>
            </a:r>
            <a:r>
              <a:rPr lang="ru-RU" b="1">
                <a:latin typeface="Book Antiqua" pitchFamily="18" charset="0"/>
              </a:rPr>
              <a:t>повышение уровня безопасности</a:t>
            </a:r>
            <a:r>
              <a:rPr lang="ru-RU">
                <a:latin typeface="Book Antiqua" pitchFamily="18" charset="0"/>
              </a:rPr>
              <a:t> жизни и здоровья граждан, имущества физических и юридических лиц, государственного и муниципального имущества, объектов с учетом риска возникновения чрезвычайных ситуаций природного и техногенного характера, повышение уровня экологической безопасности, безопасности жизни и здоровья животных и растений;</a:t>
            </a:r>
          </a:p>
          <a:p>
            <a:pPr algn="just">
              <a:spcBef>
                <a:spcPct val="40000"/>
              </a:spcBef>
            </a:pPr>
            <a:r>
              <a:rPr lang="ru-RU">
                <a:latin typeface="Book Antiqua" pitchFamily="18" charset="0"/>
              </a:rPr>
              <a:t> - обеспечение </a:t>
            </a:r>
            <a:r>
              <a:rPr lang="ru-RU" b="1">
                <a:latin typeface="Book Antiqua" pitchFamily="18" charset="0"/>
              </a:rPr>
              <a:t>конкурентоспособности и качества продукции</a:t>
            </a:r>
            <a:r>
              <a:rPr lang="ru-RU">
                <a:latin typeface="Book Antiqua" pitchFamily="18" charset="0"/>
              </a:rPr>
              <a:t> (работ, услуг), единства измерений, </a:t>
            </a:r>
            <a:r>
              <a:rPr lang="ru-RU" b="1">
                <a:latin typeface="Book Antiqua" pitchFamily="18" charset="0"/>
              </a:rPr>
              <a:t>рационального использования ресурсов</a:t>
            </a:r>
            <a:r>
              <a:rPr lang="ru-RU">
                <a:latin typeface="Book Antiqua" pitchFamily="18" charset="0"/>
              </a:rPr>
              <a:t>, </a:t>
            </a:r>
            <a:r>
              <a:rPr lang="ru-RU" b="1">
                <a:latin typeface="Book Antiqua" pitchFamily="18" charset="0"/>
              </a:rPr>
              <a:t>взаимозаменяемости технических средств</a:t>
            </a:r>
            <a:r>
              <a:rPr lang="ru-RU">
                <a:latin typeface="Book Antiqua" pitchFamily="18" charset="0"/>
              </a:rPr>
              <a:t> (машин и оборудования, их составных частей, комплектующих изделий и материалов), </a:t>
            </a:r>
            <a:r>
              <a:rPr lang="ru-RU" b="1">
                <a:latin typeface="Book Antiqua" pitchFamily="18" charset="0"/>
              </a:rPr>
              <a:t>технической и информационной совместимости</a:t>
            </a:r>
            <a:r>
              <a:rPr lang="ru-RU">
                <a:latin typeface="Book Antiqua" pitchFamily="18" charset="0"/>
              </a:rPr>
              <a:t>, </a:t>
            </a:r>
            <a:r>
              <a:rPr lang="ru-RU" b="1">
                <a:latin typeface="Book Antiqua" pitchFamily="18" charset="0"/>
              </a:rPr>
              <a:t>сопоставимости результатов </a:t>
            </a:r>
            <a:r>
              <a:rPr lang="ru-RU">
                <a:latin typeface="Book Antiqua" pitchFamily="18" charset="0"/>
              </a:rPr>
              <a:t>исследований (испытаний) и измерений, технических и экономико-статистических данных, проведения анализа характеристик продукции (работ, услуг), исполнения государственных заказов, добровольного подтверждения соответствия продукции (работ, услуг); </a:t>
            </a:r>
          </a:p>
          <a:p>
            <a:pPr algn="just">
              <a:spcBef>
                <a:spcPct val="40000"/>
              </a:spcBef>
            </a:pPr>
            <a:r>
              <a:rPr lang="ru-RU">
                <a:latin typeface="Book Antiqua" pitchFamily="18" charset="0"/>
              </a:rPr>
              <a:t>- </a:t>
            </a:r>
            <a:r>
              <a:rPr lang="ru-RU" b="1">
                <a:latin typeface="Book Antiqua" pitchFamily="18" charset="0"/>
              </a:rPr>
              <a:t>содействие соблюдению требований технических регламентов</a:t>
            </a:r>
            <a:r>
              <a:rPr lang="ru-RU">
                <a:latin typeface="Book Antiqua" pitchFamily="18" charset="0"/>
              </a:rPr>
              <a:t>;</a:t>
            </a:r>
          </a:p>
          <a:p>
            <a:pPr algn="just">
              <a:spcBef>
                <a:spcPct val="40000"/>
              </a:spcBef>
            </a:pPr>
            <a:r>
              <a:rPr lang="ru-RU">
                <a:latin typeface="Book Antiqua" pitchFamily="18" charset="0"/>
              </a:rPr>
              <a:t>- создание систем классификации и кодирования технико-экономической и социальной информации, систем каталогизации продукции (работ, услуг), систем обеспечения качества продукции (работ, услуг), систем поиска и передачи данных, содействие проведению работ по унификации.</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Номер слайда 5"/>
          <p:cNvSpPr>
            <a:spLocks noGrp="1"/>
          </p:cNvSpPr>
          <p:nvPr>
            <p:ph type="sldNum" sz="quarter" idx="12"/>
          </p:nvPr>
        </p:nvSpPr>
        <p:spPr/>
        <p:txBody>
          <a:bodyPr/>
          <a:lstStyle/>
          <a:p>
            <a:pPr>
              <a:defRPr/>
            </a:pPr>
            <a:fld id="{01C00283-331B-4058-BA7D-55B5DAADCC58}" type="slidenum">
              <a:rPr lang="ru-RU"/>
              <a:pPr>
                <a:defRPr/>
              </a:pPr>
              <a:t>7</a:t>
            </a:fld>
            <a:endParaRPr lang="ru-RU"/>
          </a:p>
        </p:txBody>
      </p:sp>
      <p:sp>
        <p:nvSpPr>
          <p:cNvPr id="73731" name="Text Box 4"/>
          <p:cNvSpPr txBox="1">
            <a:spLocks noChangeArrowheads="1"/>
          </p:cNvSpPr>
          <p:nvPr/>
        </p:nvSpPr>
        <p:spPr bwMode="auto">
          <a:xfrm>
            <a:off x="539750" y="620713"/>
            <a:ext cx="8064500" cy="396875"/>
          </a:xfrm>
          <a:prstGeom prst="rect">
            <a:avLst/>
          </a:prstGeom>
          <a:noFill/>
          <a:ln w="9525">
            <a:noFill/>
            <a:miter lim="800000"/>
            <a:headEnd/>
            <a:tailEnd/>
          </a:ln>
        </p:spPr>
        <p:txBody>
          <a:bodyPr>
            <a:spAutoFit/>
          </a:bodyPr>
          <a:lstStyle/>
          <a:p>
            <a:pPr algn="ctr">
              <a:spcBef>
                <a:spcPct val="50000"/>
              </a:spcBef>
            </a:pPr>
            <a:r>
              <a:rPr lang="ru-RU" sz="2000" b="1">
                <a:latin typeface="Book Antiqua" pitchFamily="18" charset="0"/>
              </a:rPr>
              <a:t>Методы стандартизации</a:t>
            </a:r>
          </a:p>
        </p:txBody>
      </p:sp>
      <p:sp>
        <p:nvSpPr>
          <p:cNvPr id="73732" name="Text Box 5"/>
          <p:cNvSpPr txBox="1">
            <a:spLocks noChangeArrowheads="1"/>
          </p:cNvSpPr>
          <p:nvPr/>
        </p:nvSpPr>
        <p:spPr bwMode="auto">
          <a:xfrm>
            <a:off x="611188" y="1700213"/>
            <a:ext cx="8351837" cy="641350"/>
          </a:xfrm>
          <a:prstGeom prst="rect">
            <a:avLst/>
          </a:prstGeom>
          <a:noFill/>
          <a:ln w="9525">
            <a:noFill/>
            <a:miter lim="800000"/>
            <a:headEnd/>
            <a:tailEnd/>
          </a:ln>
        </p:spPr>
        <p:txBody>
          <a:bodyPr>
            <a:spAutoFit/>
          </a:bodyPr>
          <a:lstStyle/>
          <a:p>
            <a:pPr>
              <a:spcBef>
                <a:spcPct val="50000"/>
              </a:spcBef>
            </a:pPr>
            <a:r>
              <a:rPr lang="ru-RU" b="1">
                <a:solidFill>
                  <a:schemeClr val="hlink"/>
                </a:solidFill>
                <a:latin typeface="Book Antiqua" pitchFamily="18" charset="0"/>
              </a:rPr>
              <a:t>Метод стандартизации</a:t>
            </a:r>
            <a:r>
              <a:rPr lang="ru-RU">
                <a:latin typeface="Book Antiqua" pitchFamily="18" charset="0"/>
              </a:rPr>
              <a:t> - это прием или совокупность приемов, с помощью которых достигаются цели стандартизации. </a:t>
            </a:r>
          </a:p>
        </p:txBody>
      </p:sp>
      <p:sp>
        <p:nvSpPr>
          <p:cNvPr id="73733" name="Text Box 7"/>
          <p:cNvSpPr txBox="1">
            <a:spLocks noChangeArrowheads="1"/>
          </p:cNvSpPr>
          <p:nvPr/>
        </p:nvSpPr>
        <p:spPr bwMode="auto">
          <a:xfrm>
            <a:off x="971550" y="2708275"/>
            <a:ext cx="6911975" cy="2843213"/>
          </a:xfrm>
          <a:prstGeom prst="rect">
            <a:avLst/>
          </a:prstGeom>
          <a:noFill/>
          <a:ln w="9525">
            <a:noFill/>
            <a:miter lim="800000"/>
            <a:headEnd/>
            <a:tailEnd/>
          </a:ln>
        </p:spPr>
        <p:txBody>
          <a:bodyPr>
            <a:spAutoFit/>
          </a:bodyPr>
          <a:lstStyle/>
          <a:p>
            <a:pPr marL="342900" indent="-342900">
              <a:spcBef>
                <a:spcPct val="50000"/>
              </a:spcBef>
            </a:pPr>
            <a:r>
              <a:rPr lang="ru-RU">
                <a:latin typeface="Book Antiqua" pitchFamily="18" charset="0"/>
              </a:rPr>
              <a:t>Широко применяемые в работах по стандартизации методы: </a:t>
            </a:r>
          </a:p>
          <a:p>
            <a:pPr marL="342900" indent="-342900">
              <a:spcBef>
                <a:spcPct val="50000"/>
              </a:spcBef>
              <a:buFontTx/>
              <a:buAutoNum type="arabicParenR"/>
            </a:pPr>
            <a:r>
              <a:rPr lang="ru-RU">
                <a:latin typeface="Book Antiqua" pitchFamily="18" charset="0"/>
              </a:rPr>
              <a:t>упорядочение объектов стандартизации; </a:t>
            </a:r>
          </a:p>
          <a:p>
            <a:pPr marL="342900" indent="-342900">
              <a:spcBef>
                <a:spcPct val="50000"/>
              </a:spcBef>
              <a:buFontTx/>
              <a:buAutoNum type="arabicParenR"/>
            </a:pPr>
            <a:r>
              <a:rPr lang="ru-RU">
                <a:latin typeface="Book Antiqua" pitchFamily="18" charset="0"/>
              </a:rPr>
              <a:t>параметрическая стандартизация; </a:t>
            </a:r>
          </a:p>
          <a:p>
            <a:pPr marL="342900" indent="-342900">
              <a:spcBef>
                <a:spcPct val="50000"/>
              </a:spcBef>
              <a:buFontTx/>
              <a:buAutoNum type="arabicParenR"/>
            </a:pPr>
            <a:r>
              <a:rPr lang="ru-RU">
                <a:latin typeface="Book Antiqua" pitchFamily="18" charset="0"/>
              </a:rPr>
              <a:t>унификация продукции; </a:t>
            </a:r>
          </a:p>
          <a:p>
            <a:pPr marL="342900" indent="-342900">
              <a:spcBef>
                <a:spcPct val="50000"/>
              </a:spcBef>
              <a:buFontTx/>
              <a:buAutoNum type="arabicParenR"/>
            </a:pPr>
            <a:r>
              <a:rPr lang="ru-RU">
                <a:latin typeface="Book Antiqua" pitchFamily="18" charset="0"/>
              </a:rPr>
              <a:t>агрегатирование; </a:t>
            </a:r>
          </a:p>
          <a:p>
            <a:pPr marL="342900" indent="-342900">
              <a:spcBef>
                <a:spcPct val="50000"/>
              </a:spcBef>
              <a:buFontTx/>
              <a:buAutoNum type="arabicParenR"/>
            </a:pPr>
            <a:r>
              <a:rPr lang="ru-RU">
                <a:latin typeface="Book Antiqua" pitchFamily="18" charset="0"/>
              </a:rPr>
              <a:t>комплексная стандартизация; </a:t>
            </a:r>
          </a:p>
          <a:p>
            <a:pPr marL="342900" indent="-342900">
              <a:spcBef>
                <a:spcPct val="50000"/>
              </a:spcBef>
              <a:buFontTx/>
              <a:buAutoNum type="arabicParenR"/>
            </a:pPr>
            <a:r>
              <a:rPr lang="ru-RU">
                <a:latin typeface="Book Antiqua" pitchFamily="18" charset="0"/>
              </a:rPr>
              <a:t>опережающая стандартизация.</a:t>
            </a:r>
          </a:p>
        </p:txBody>
      </p:sp>
      <p:sp>
        <p:nvSpPr>
          <p:cNvPr id="73734" name="Нижний колонтитул 5"/>
          <p:cNvSpPr>
            <a:spLocks noGrp="1"/>
          </p:cNvSpPr>
          <p:nvPr>
            <p:ph type="ftr" sz="quarter" idx="11"/>
          </p:nvPr>
        </p:nvSpPr>
        <p:spPr bwMode="auto">
          <a:noFill/>
          <a:ln>
            <a:miter lim="800000"/>
            <a:headEnd/>
            <a:tailEnd/>
          </a:ln>
        </p:spPr>
        <p:txBody>
          <a:bodyPr/>
          <a:lstStyle/>
          <a:p>
            <a:endParaRPr lang="ru-RU"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5"/>
          <p:cNvSpPr>
            <a:spLocks noGrp="1"/>
          </p:cNvSpPr>
          <p:nvPr>
            <p:ph type="sldNum" sz="quarter" idx="12"/>
          </p:nvPr>
        </p:nvSpPr>
        <p:spPr/>
        <p:txBody>
          <a:bodyPr/>
          <a:lstStyle/>
          <a:p>
            <a:pPr>
              <a:defRPr/>
            </a:pPr>
            <a:fld id="{9BCA7661-CD37-4E8F-969F-E5BF92CE0B25}" type="slidenum">
              <a:rPr lang="ru-RU"/>
              <a:pPr>
                <a:defRPr/>
              </a:pPr>
              <a:t>8</a:t>
            </a:fld>
            <a:endParaRPr lang="ru-RU"/>
          </a:p>
        </p:txBody>
      </p:sp>
      <p:sp>
        <p:nvSpPr>
          <p:cNvPr id="74755" name="Text Box 4"/>
          <p:cNvSpPr txBox="1">
            <a:spLocks noChangeArrowheads="1"/>
          </p:cNvSpPr>
          <p:nvPr/>
        </p:nvSpPr>
        <p:spPr bwMode="auto">
          <a:xfrm>
            <a:off x="250825" y="333375"/>
            <a:ext cx="8642350" cy="6264275"/>
          </a:xfrm>
          <a:prstGeom prst="rect">
            <a:avLst/>
          </a:prstGeom>
          <a:noFill/>
          <a:ln w="9525">
            <a:noFill/>
            <a:miter lim="800000"/>
            <a:headEnd/>
            <a:tailEnd/>
          </a:ln>
        </p:spPr>
        <p:txBody>
          <a:bodyPr>
            <a:spAutoFit/>
          </a:bodyPr>
          <a:lstStyle/>
          <a:p>
            <a:pPr algn="ctr"/>
            <a:r>
              <a:rPr lang="ru-RU" b="1">
                <a:solidFill>
                  <a:schemeClr val="hlink"/>
                </a:solidFill>
                <a:latin typeface="Book Antiqua" pitchFamily="18" charset="0"/>
              </a:rPr>
              <a:t>Упорядочение объектов стандартизации</a:t>
            </a:r>
            <a:endParaRPr lang="ru-RU">
              <a:solidFill>
                <a:schemeClr val="hlink"/>
              </a:solidFill>
              <a:latin typeface="Book Antiqua" pitchFamily="18" charset="0"/>
            </a:endParaRPr>
          </a:p>
          <a:p>
            <a:pPr algn="just"/>
            <a:endParaRPr lang="ru-RU">
              <a:solidFill>
                <a:schemeClr val="hlink"/>
              </a:solidFill>
              <a:latin typeface="Book Antiqua" pitchFamily="18" charset="0"/>
            </a:endParaRPr>
          </a:p>
          <a:p>
            <a:pPr algn="just"/>
            <a:r>
              <a:rPr lang="ru-RU" sz="1600">
                <a:latin typeface="Book Antiqua" pitchFamily="18" charset="0"/>
              </a:rPr>
              <a:t>Упорядочение как управление многообразием связано прежде всего с сокращением многообразия. Упорядочение как универсальный метод состоит из отдельных методов: систематизации, селекции, симплификации, типизации и оптимизации. </a:t>
            </a:r>
            <a:endParaRPr lang="ru-RU" sz="1600" i="1">
              <a:latin typeface="Book Antiqua" pitchFamily="18" charset="0"/>
            </a:endParaRPr>
          </a:p>
          <a:p>
            <a:pPr algn="just"/>
            <a:endParaRPr lang="ru-RU" sz="800" i="1">
              <a:latin typeface="Book Antiqua" pitchFamily="18" charset="0"/>
            </a:endParaRPr>
          </a:p>
          <a:p>
            <a:pPr algn="just">
              <a:spcBef>
                <a:spcPct val="50000"/>
              </a:spcBef>
              <a:buFontTx/>
              <a:buChar char="-"/>
            </a:pPr>
            <a:r>
              <a:rPr lang="ru-RU" sz="1600" i="1">
                <a:latin typeface="Book Antiqua" pitchFamily="18" charset="0"/>
              </a:rPr>
              <a:t> </a:t>
            </a:r>
            <a:r>
              <a:rPr lang="ru-RU" sz="1600" i="1">
                <a:solidFill>
                  <a:schemeClr val="hlink"/>
                </a:solidFill>
                <a:latin typeface="Book Antiqua" pitchFamily="18" charset="0"/>
              </a:rPr>
              <a:t>Систематизация</a:t>
            </a:r>
            <a:r>
              <a:rPr lang="ru-RU" sz="1600">
                <a:latin typeface="Book Antiqua" pitchFamily="18" charset="0"/>
              </a:rPr>
              <a:t> объектов стандартизации – расположение объектов стандартизации в определенном порядке и последовательности, образующей четкую систему, удобную для пользования. </a:t>
            </a:r>
          </a:p>
          <a:p>
            <a:pPr algn="just">
              <a:spcBef>
                <a:spcPct val="50000"/>
              </a:spcBef>
              <a:buFontTx/>
              <a:buChar char="-"/>
            </a:pPr>
            <a:r>
              <a:rPr lang="ru-RU" sz="1600" i="1">
                <a:latin typeface="Book Antiqua" pitchFamily="18" charset="0"/>
              </a:rPr>
              <a:t> </a:t>
            </a:r>
            <a:r>
              <a:rPr lang="ru-RU" sz="1600" i="1">
                <a:solidFill>
                  <a:schemeClr val="hlink"/>
                </a:solidFill>
                <a:latin typeface="Book Antiqua" pitchFamily="18" charset="0"/>
              </a:rPr>
              <a:t>Селекция</a:t>
            </a:r>
            <a:r>
              <a:rPr lang="ru-RU" sz="1600" i="1">
                <a:latin typeface="Book Antiqua" pitchFamily="18" charset="0"/>
              </a:rPr>
              <a:t> </a:t>
            </a:r>
            <a:r>
              <a:rPr lang="ru-RU" sz="1600">
                <a:latin typeface="Book Antiqua" pitchFamily="18" charset="0"/>
              </a:rPr>
              <a:t>объектов стандартизации - деятельность, заключающаяся в отборе таких конкретных объектов, которые признаются целесообразными для дальнейшего производства и применения в общественном производстве. </a:t>
            </a:r>
          </a:p>
          <a:p>
            <a:pPr algn="just">
              <a:spcBef>
                <a:spcPct val="50000"/>
              </a:spcBef>
              <a:buFontTx/>
              <a:buChar char="-"/>
            </a:pPr>
            <a:r>
              <a:rPr lang="ru-RU" sz="1600">
                <a:latin typeface="Book Antiqua" pitchFamily="18" charset="0"/>
              </a:rPr>
              <a:t> </a:t>
            </a:r>
            <a:r>
              <a:rPr lang="ru-RU" sz="1600" i="1">
                <a:latin typeface="Book Antiqua" pitchFamily="18" charset="0"/>
              </a:rPr>
              <a:t> </a:t>
            </a:r>
            <a:r>
              <a:rPr lang="ru-RU" sz="1600" i="1">
                <a:solidFill>
                  <a:schemeClr val="hlink"/>
                </a:solidFill>
                <a:latin typeface="Book Antiqua" pitchFamily="18" charset="0"/>
              </a:rPr>
              <a:t>Симплификация</a:t>
            </a:r>
            <a:r>
              <a:rPr lang="ru-RU" sz="1600">
                <a:latin typeface="Book Antiqua" pitchFamily="18" charset="0"/>
              </a:rPr>
              <a:t> - деятельность, заключающаяся в определении таких конкретных объектов, которые признаются нецелесообразными для дальнейшего производства и применения в общественном производстве. </a:t>
            </a:r>
          </a:p>
          <a:p>
            <a:pPr algn="just">
              <a:spcBef>
                <a:spcPct val="50000"/>
              </a:spcBef>
              <a:buFontTx/>
              <a:buChar char="-"/>
            </a:pPr>
            <a:r>
              <a:rPr lang="ru-RU" sz="1600">
                <a:latin typeface="Book Antiqua" pitchFamily="18" charset="0"/>
              </a:rPr>
              <a:t> </a:t>
            </a:r>
            <a:r>
              <a:rPr lang="ru-RU" sz="1600" i="1">
                <a:solidFill>
                  <a:schemeClr val="hlink"/>
                </a:solidFill>
                <a:latin typeface="Book Antiqua" pitchFamily="18" charset="0"/>
              </a:rPr>
              <a:t>Типизация объектов стандартизации</a:t>
            </a:r>
            <a:r>
              <a:rPr lang="ru-RU" sz="1600">
                <a:latin typeface="Book Antiqua" pitchFamily="18" charset="0"/>
              </a:rPr>
              <a:t> - деятельность по созданию типовых (образцовых) объектов - конструкций, технологических правил, форм документации. Отобранные конкретные объекты подвергают каким-либо техническим преобразованиям, направленным на повышение их качества и универсальности. </a:t>
            </a:r>
          </a:p>
          <a:p>
            <a:pPr algn="just">
              <a:spcBef>
                <a:spcPct val="50000"/>
              </a:spcBef>
              <a:buFontTx/>
              <a:buChar char="-"/>
            </a:pPr>
            <a:r>
              <a:rPr lang="ru-RU" sz="1600">
                <a:latin typeface="Book Antiqua" pitchFamily="18" charset="0"/>
              </a:rPr>
              <a:t> </a:t>
            </a:r>
            <a:r>
              <a:rPr lang="ru-RU" sz="1600" i="1">
                <a:solidFill>
                  <a:schemeClr val="hlink"/>
                </a:solidFill>
                <a:latin typeface="Book Antiqua" pitchFamily="18" charset="0"/>
              </a:rPr>
              <a:t>Оптимизация объектов стандартизации</a:t>
            </a:r>
            <a:r>
              <a:rPr lang="ru-RU" sz="1600">
                <a:latin typeface="Book Antiqua" pitchFamily="18" charset="0"/>
              </a:rPr>
              <a:t> заключается в стремлении получить оптимальное сочетание устанавливаемых показателей, норм и требований к продукции с затратами на их достижение, обеспечить максимальный экономический эффект при минимальных затратах.</a:t>
            </a:r>
          </a:p>
        </p:txBody>
      </p:sp>
      <p:sp>
        <p:nvSpPr>
          <p:cNvPr id="74756" name="Нижний колонтитул 3"/>
          <p:cNvSpPr>
            <a:spLocks noGrp="1"/>
          </p:cNvSpPr>
          <p:nvPr>
            <p:ph type="ftr" sz="quarter" idx="11"/>
          </p:nvPr>
        </p:nvSpPr>
        <p:spPr bwMode="auto">
          <a:noFill/>
          <a:ln>
            <a:miter lim="800000"/>
            <a:headEnd/>
            <a:tailEnd/>
          </a:ln>
        </p:spPr>
        <p:txBody>
          <a:bodyPr/>
          <a:lstStyle/>
          <a:p>
            <a:endParaRPr lang="ru-RU"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Номер слайда 5"/>
          <p:cNvSpPr>
            <a:spLocks noGrp="1"/>
          </p:cNvSpPr>
          <p:nvPr>
            <p:ph type="sldNum" sz="quarter" idx="12"/>
          </p:nvPr>
        </p:nvSpPr>
        <p:spPr/>
        <p:txBody>
          <a:bodyPr/>
          <a:lstStyle/>
          <a:p>
            <a:pPr>
              <a:defRPr/>
            </a:pPr>
            <a:fld id="{F5489B0E-BE1F-40D6-9BDD-7F16E0AD5D60}" type="slidenum">
              <a:rPr lang="ru-RU"/>
              <a:pPr>
                <a:defRPr/>
              </a:pPr>
              <a:t>9</a:t>
            </a:fld>
            <a:endParaRPr lang="ru-RU"/>
          </a:p>
        </p:txBody>
      </p:sp>
      <p:sp>
        <p:nvSpPr>
          <p:cNvPr id="75779" name="Text Box 4"/>
          <p:cNvSpPr txBox="1">
            <a:spLocks noChangeArrowheads="1"/>
          </p:cNvSpPr>
          <p:nvPr/>
        </p:nvSpPr>
        <p:spPr bwMode="auto">
          <a:xfrm>
            <a:off x="468313" y="188913"/>
            <a:ext cx="8280400" cy="779462"/>
          </a:xfrm>
          <a:prstGeom prst="rect">
            <a:avLst/>
          </a:prstGeom>
          <a:noFill/>
          <a:ln w="9525">
            <a:noFill/>
            <a:miter lim="800000"/>
            <a:headEnd/>
            <a:tailEnd/>
          </a:ln>
        </p:spPr>
        <p:txBody>
          <a:bodyPr>
            <a:spAutoFit/>
          </a:bodyPr>
          <a:lstStyle/>
          <a:p>
            <a:pPr algn="ctr">
              <a:spcAft>
                <a:spcPct val="50000"/>
              </a:spcAft>
            </a:pPr>
            <a:r>
              <a:rPr lang="ru-RU" b="1">
                <a:solidFill>
                  <a:schemeClr val="hlink"/>
                </a:solidFill>
                <a:latin typeface="Book Antiqua" pitchFamily="18" charset="0"/>
              </a:rPr>
              <a:t>Параметрическая стандартизация</a:t>
            </a:r>
            <a:endParaRPr lang="ru-RU">
              <a:solidFill>
                <a:schemeClr val="hlink"/>
              </a:solidFill>
              <a:latin typeface="Book Antiqua" pitchFamily="18" charset="0"/>
            </a:endParaRPr>
          </a:p>
          <a:p>
            <a:pPr algn="just"/>
            <a:r>
              <a:rPr lang="ru-RU" i="1">
                <a:solidFill>
                  <a:schemeClr val="hlink"/>
                </a:solidFill>
                <a:latin typeface="Book Antiqua" pitchFamily="18" charset="0"/>
              </a:rPr>
              <a:t>Параметр продукции</a:t>
            </a:r>
            <a:r>
              <a:rPr lang="ru-RU">
                <a:latin typeface="Book Antiqua" pitchFamily="18" charset="0"/>
              </a:rPr>
              <a:t> - это количественная характеристика ее свойств. </a:t>
            </a:r>
          </a:p>
        </p:txBody>
      </p:sp>
      <p:sp>
        <p:nvSpPr>
          <p:cNvPr id="75780" name="Text Box 5"/>
          <p:cNvSpPr txBox="1">
            <a:spLocks noChangeArrowheads="1"/>
          </p:cNvSpPr>
          <p:nvPr/>
        </p:nvSpPr>
        <p:spPr bwMode="auto">
          <a:xfrm>
            <a:off x="179388" y="2565400"/>
            <a:ext cx="8642350" cy="4238625"/>
          </a:xfrm>
          <a:prstGeom prst="rect">
            <a:avLst/>
          </a:prstGeom>
          <a:noFill/>
          <a:ln w="9525">
            <a:noFill/>
            <a:miter lim="800000"/>
            <a:headEnd/>
            <a:tailEnd/>
          </a:ln>
        </p:spPr>
        <p:txBody>
          <a:bodyPr>
            <a:spAutoFit/>
          </a:bodyPr>
          <a:lstStyle/>
          <a:p>
            <a:r>
              <a:rPr lang="ru-RU" sz="1600" i="1">
                <a:solidFill>
                  <a:schemeClr val="hlink"/>
                </a:solidFill>
                <a:latin typeface="Book Antiqua" pitchFamily="18" charset="0"/>
              </a:rPr>
              <a:t>Параметрический ряд</a:t>
            </a:r>
            <a:r>
              <a:rPr lang="ru-RU" sz="1600">
                <a:latin typeface="Book Antiqua" pitchFamily="18" charset="0"/>
              </a:rPr>
              <a:t> - набор установленных значений параметров. </a:t>
            </a:r>
          </a:p>
          <a:p>
            <a:pPr algn="just"/>
            <a:r>
              <a:rPr lang="ru-RU" sz="1600">
                <a:latin typeface="Book Antiqua" pitchFamily="18" charset="0"/>
              </a:rPr>
              <a:t>Параметры и размеры изделий массового производства устанавливаются по определенным правилам, применяя </a:t>
            </a:r>
            <a:r>
              <a:rPr lang="ru-RU" sz="1600" i="1">
                <a:solidFill>
                  <a:schemeClr val="hlink"/>
                </a:solidFill>
                <a:latin typeface="Book Antiqua" pitchFamily="18" charset="0"/>
              </a:rPr>
              <a:t>ряд предпочтительных чисел</a:t>
            </a:r>
            <a:r>
              <a:rPr lang="ru-RU" sz="1600">
                <a:latin typeface="Book Antiqua" pitchFamily="18" charset="0"/>
              </a:rPr>
              <a:t>. Основным стандартом в этой области является ГОСТ 8032 "Предпочтительные числа и ряды предпочтительных чисел". </a:t>
            </a:r>
          </a:p>
          <a:p>
            <a:pPr algn="just"/>
            <a:r>
              <a:rPr lang="ru-RU" sz="1600">
                <a:latin typeface="Book Antiqua" pitchFamily="18" charset="0"/>
              </a:rPr>
              <a:t>Наиболее удобными являются ряды, построенные по геометрической прогрессии. Любой </a:t>
            </a:r>
            <a:r>
              <a:rPr lang="en-US" sz="1600">
                <a:latin typeface="Book Antiqua" pitchFamily="18" charset="0"/>
              </a:rPr>
              <a:t>i</a:t>
            </a:r>
            <a:r>
              <a:rPr lang="ru-RU" sz="1600">
                <a:latin typeface="Book Antiqua" pitchFamily="18" charset="0"/>
              </a:rPr>
              <a:t>-тый член прогрессии можно вычислить по формуле                     .</a:t>
            </a:r>
          </a:p>
          <a:p>
            <a:pPr algn="just"/>
            <a:r>
              <a:rPr lang="ru-RU" sz="1600">
                <a:latin typeface="Book Antiqua" pitchFamily="18" charset="0"/>
              </a:rPr>
              <a:t>Наиболее удобными для практики признаны ряды, у которых а</a:t>
            </a:r>
            <a:r>
              <a:rPr lang="ru-RU" sz="1600" baseline="-25000">
                <a:latin typeface="Book Antiqua" pitchFamily="18" charset="0"/>
              </a:rPr>
              <a:t>1</a:t>
            </a:r>
            <a:r>
              <a:rPr lang="ru-RU" sz="1600">
                <a:latin typeface="Book Antiqua" pitchFamily="18" charset="0"/>
              </a:rPr>
              <a:t>=1 и </a:t>
            </a:r>
          </a:p>
          <a:p>
            <a:r>
              <a:rPr lang="ru-RU" sz="1600">
                <a:latin typeface="Book Antiqua" pitchFamily="18" charset="0"/>
              </a:rPr>
              <a:t>ГОСТ 8032 предусматривает четыре основных ряда предпочтительных чисел: </a:t>
            </a:r>
          </a:p>
          <a:p>
            <a:r>
              <a:rPr lang="ru-RU" sz="1400">
                <a:latin typeface="Book Antiqua" pitchFamily="18" charset="0"/>
              </a:rPr>
              <a:t>1-й ряд - R5 - 1,00; 1,60; 2,50; 4,00; 6,30; 10,00... имеет знаменатель прогрессии 5√10 ≈ 1,6; </a:t>
            </a:r>
          </a:p>
          <a:p>
            <a:r>
              <a:rPr lang="ru-RU" sz="1400">
                <a:latin typeface="Book Antiqua" pitchFamily="18" charset="0"/>
              </a:rPr>
              <a:t>2-й ряд - R10-1,00; 1,25; 1,60; 2,00; 2,50 ... имеет знаменатель </a:t>
            </a:r>
            <a:r>
              <a:rPr lang="ru-RU" sz="1400" baseline="30000">
                <a:latin typeface="Book Antiqua" pitchFamily="18" charset="0"/>
              </a:rPr>
              <a:t>10</a:t>
            </a:r>
            <a:r>
              <a:rPr lang="ru-RU" sz="1400">
                <a:latin typeface="Book Antiqua" pitchFamily="18" charset="0"/>
              </a:rPr>
              <a:t>√10 = 1,25; </a:t>
            </a:r>
          </a:p>
          <a:p>
            <a:r>
              <a:rPr lang="ru-RU" sz="1400">
                <a:latin typeface="Book Antiqua" pitchFamily="18" charset="0"/>
              </a:rPr>
              <a:t>3-й ряд - R20-1,00; 1,12; 1,25; 1,40; 1,60 ... имеет знаменатель </a:t>
            </a:r>
            <a:r>
              <a:rPr lang="ru-RU" sz="1400" baseline="30000">
                <a:latin typeface="Book Antiqua" pitchFamily="18" charset="0"/>
              </a:rPr>
              <a:t>20</a:t>
            </a:r>
            <a:r>
              <a:rPr lang="ru-RU" sz="1400">
                <a:latin typeface="Book Antiqua" pitchFamily="18" charset="0"/>
              </a:rPr>
              <a:t>√10 ≈ 1,12; </a:t>
            </a:r>
          </a:p>
          <a:p>
            <a:r>
              <a:rPr lang="ru-RU" sz="1400">
                <a:latin typeface="Book Antiqua" pitchFamily="18" charset="0"/>
              </a:rPr>
              <a:t>4-й ряд - R40-1,00; 1,06; 1,12; 1,18; 1,25 ... имеет знаменатель </a:t>
            </a:r>
            <a:r>
              <a:rPr lang="ru-RU" sz="1400" baseline="30000">
                <a:latin typeface="Book Antiqua" pitchFamily="18" charset="0"/>
              </a:rPr>
              <a:t>40</a:t>
            </a:r>
            <a:r>
              <a:rPr lang="ru-RU" sz="1400">
                <a:latin typeface="Book Antiqua" pitchFamily="18" charset="0"/>
              </a:rPr>
              <a:t>√10 ≈ 1,06. </a:t>
            </a:r>
          </a:p>
          <a:p>
            <a:endParaRPr lang="ru-RU" sz="1200">
              <a:latin typeface="Book Antiqua" pitchFamily="18" charset="0"/>
            </a:endParaRPr>
          </a:p>
          <a:p>
            <a:pPr algn="just"/>
            <a:r>
              <a:rPr lang="ru-RU" sz="1200">
                <a:latin typeface="Book Antiqua" pitchFamily="18" charset="0"/>
              </a:rPr>
              <a:t>При выборе того или иного ряда учитывают интересы потребителей продукции и изготовителей. Частота параметрического ряда должна быть оптимальной: слишком "густой" ряд позволяет максимально удовлетворить нужды потребителей (предприятий, индивидуальных покупателей), но, с другой стороны, чрезмерно расширяется номенклатура продукции, распыляется ее производство, что приводит к большим производственным затратам. Поэтому ряд R5 является более предпочтительным по сравнению с рядом R10, а ряд R10 предпочтительнее ряда R20. </a:t>
            </a:r>
          </a:p>
        </p:txBody>
      </p:sp>
      <p:sp>
        <p:nvSpPr>
          <p:cNvPr id="75781" name="Text Box 6"/>
          <p:cNvSpPr txBox="1">
            <a:spLocks noChangeArrowheads="1"/>
          </p:cNvSpPr>
          <p:nvPr/>
        </p:nvSpPr>
        <p:spPr bwMode="auto">
          <a:xfrm>
            <a:off x="0" y="1341438"/>
            <a:ext cx="1295400" cy="581025"/>
          </a:xfrm>
          <a:prstGeom prst="rect">
            <a:avLst/>
          </a:prstGeom>
          <a:noFill/>
          <a:ln w="9525">
            <a:noFill/>
            <a:miter lim="800000"/>
            <a:headEnd/>
            <a:tailEnd/>
          </a:ln>
        </p:spPr>
        <p:txBody>
          <a:bodyPr>
            <a:spAutoFit/>
          </a:bodyPr>
          <a:lstStyle/>
          <a:p>
            <a:pPr>
              <a:spcBef>
                <a:spcPct val="50000"/>
              </a:spcBef>
            </a:pPr>
            <a:r>
              <a:rPr lang="ru-RU" sz="1600">
                <a:latin typeface="Book Antiqua" pitchFamily="18" charset="0"/>
              </a:rPr>
              <a:t>Параметры продукции</a:t>
            </a:r>
          </a:p>
        </p:txBody>
      </p:sp>
      <p:sp>
        <p:nvSpPr>
          <p:cNvPr id="75782" name="Line 7"/>
          <p:cNvSpPr>
            <a:spLocks noChangeShapeType="1"/>
          </p:cNvSpPr>
          <p:nvPr/>
        </p:nvSpPr>
        <p:spPr bwMode="auto">
          <a:xfrm flipV="1">
            <a:off x="1258888" y="1196975"/>
            <a:ext cx="649287" cy="360363"/>
          </a:xfrm>
          <a:prstGeom prst="line">
            <a:avLst/>
          </a:prstGeom>
          <a:noFill/>
          <a:ln w="9525">
            <a:solidFill>
              <a:schemeClr val="tx1"/>
            </a:solidFill>
            <a:round/>
            <a:headEnd/>
            <a:tailEnd type="triangle" w="med" len="med"/>
          </a:ln>
        </p:spPr>
        <p:txBody>
          <a:bodyPr/>
          <a:lstStyle/>
          <a:p>
            <a:endParaRPr lang="ru-RU"/>
          </a:p>
        </p:txBody>
      </p:sp>
      <p:sp>
        <p:nvSpPr>
          <p:cNvPr id="75783" name="Line 8"/>
          <p:cNvSpPr>
            <a:spLocks noChangeShapeType="1"/>
          </p:cNvSpPr>
          <p:nvPr/>
        </p:nvSpPr>
        <p:spPr bwMode="auto">
          <a:xfrm flipV="1">
            <a:off x="1258888" y="1412875"/>
            <a:ext cx="649287" cy="215900"/>
          </a:xfrm>
          <a:prstGeom prst="line">
            <a:avLst/>
          </a:prstGeom>
          <a:noFill/>
          <a:ln w="9525">
            <a:solidFill>
              <a:schemeClr val="tx1"/>
            </a:solidFill>
            <a:round/>
            <a:headEnd/>
            <a:tailEnd type="triangle" w="med" len="med"/>
          </a:ln>
        </p:spPr>
        <p:txBody>
          <a:bodyPr/>
          <a:lstStyle/>
          <a:p>
            <a:endParaRPr lang="ru-RU"/>
          </a:p>
        </p:txBody>
      </p:sp>
      <p:sp>
        <p:nvSpPr>
          <p:cNvPr id="75784" name="Line 9"/>
          <p:cNvSpPr>
            <a:spLocks noChangeShapeType="1"/>
          </p:cNvSpPr>
          <p:nvPr/>
        </p:nvSpPr>
        <p:spPr bwMode="auto">
          <a:xfrm flipV="1">
            <a:off x="1258888" y="1628775"/>
            <a:ext cx="649287" cy="71438"/>
          </a:xfrm>
          <a:prstGeom prst="line">
            <a:avLst/>
          </a:prstGeom>
          <a:noFill/>
          <a:ln w="9525">
            <a:solidFill>
              <a:schemeClr val="tx1"/>
            </a:solidFill>
            <a:round/>
            <a:headEnd/>
            <a:tailEnd type="triangle" w="med" len="med"/>
          </a:ln>
        </p:spPr>
        <p:txBody>
          <a:bodyPr/>
          <a:lstStyle/>
          <a:p>
            <a:endParaRPr lang="ru-RU"/>
          </a:p>
        </p:txBody>
      </p:sp>
      <p:sp>
        <p:nvSpPr>
          <p:cNvPr id="75785" name="Rectangle 11"/>
          <p:cNvSpPr>
            <a:spLocks noChangeArrowheads="1"/>
          </p:cNvSpPr>
          <p:nvPr/>
        </p:nvSpPr>
        <p:spPr bwMode="auto">
          <a:xfrm>
            <a:off x="1835150" y="981075"/>
            <a:ext cx="6151563" cy="304800"/>
          </a:xfrm>
          <a:prstGeom prst="rect">
            <a:avLst/>
          </a:prstGeom>
          <a:noFill/>
          <a:ln w="9525">
            <a:noFill/>
            <a:miter lim="800000"/>
            <a:headEnd/>
            <a:tailEnd/>
          </a:ln>
        </p:spPr>
        <p:txBody>
          <a:bodyPr wrap="none">
            <a:spAutoFit/>
          </a:bodyPr>
          <a:lstStyle/>
          <a:p>
            <a:pPr>
              <a:buFontTx/>
              <a:buChar char="•"/>
            </a:pPr>
            <a:r>
              <a:rPr lang="ru-RU" sz="1400">
                <a:latin typeface="Book Antiqua" pitchFamily="18" charset="0"/>
              </a:rPr>
              <a:t>размерные параметры (размер одежды и обуви, вместимость посуды);</a:t>
            </a:r>
          </a:p>
        </p:txBody>
      </p:sp>
      <p:sp>
        <p:nvSpPr>
          <p:cNvPr id="75786" name="Rectangle 12"/>
          <p:cNvSpPr>
            <a:spLocks noChangeArrowheads="1"/>
          </p:cNvSpPr>
          <p:nvPr/>
        </p:nvSpPr>
        <p:spPr bwMode="auto">
          <a:xfrm>
            <a:off x="1835150" y="1196975"/>
            <a:ext cx="5507038" cy="336550"/>
          </a:xfrm>
          <a:prstGeom prst="rect">
            <a:avLst/>
          </a:prstGeom>
          <a:noFill/>
          <a:ln w="9525">
            <a:noFill/>
            <a:miter lim="800000"/>
            <a:headEnd/>
            <a:tailEnd/>
          </a:ln>
        </p:spPr>
        <p:txBody>
          <a:bodyPr wrap="none">
            <a:spAutoFit/>
          </a:bodyPr>
          <a:lstStyle/>
          <a:p>
            <a:pPr>
              <a:buFontTx/>
              <a:buChar char="•"/>
            </a:pPr>
            <a:r>
              <a:rPr lang="ru-RU" sz="1400">
                <a:latin typeface="Book Antiqua" pitchFamily="18" charset="0"/>
              </a:rPr>
              <a:t>весовые параметры (масса отдельных видов спортинвентаря);</a:t>
            </a:r>
            <a:r>
              <a:rPr lang="ru-RU" sz="1600">
                <a:latin typeface="Book Antiqua" pitchFamily="18" charset="0"/>
              </a:rPr>
              <a:t> </a:t>
            </a:r>
          </a:p>
        </p:txBody>
      </p:sp>
      <p:sp>
        <p:nvSpPr>
          <p:cNvPr id="75787" name="Rectangle 13"/>
          <p:cNvSpPr>
            <a:spLocks noChangeArrowheads="1"/>
          </p:cNvSpPr>
          <p:nvPr/>
        </p:nvSpPr>
        <p:spPr bwMode="auto">
          <a:xfrm>
            <a:off x="1835150" y="1509713"/>
            <a:ext cx="6302375" cy="730250"/>
          </a:xfrm>
          <a:prstGeom prst="rect">
            <a:avLst/>
          </a:prstGeom>
          <a:noFill/>
          <a:ln w="9525">
            <a:noFill/>
            <a:miter lim="800000"/>
            <a:headEnd/>
            <a:tailEnd/>
          </a:ln>
        </p:spPr>
        <p:txBody>
          <a:bodyPr wrap="none">
            <a:spAutoFit/>
          </a:bodyPr>
          <a:lstStyle/>
          <a:p>
            <a:pPr>
              <a:buFontTx/>
              <a:buChar char="•"/>
            </a:pPr>
            <a:r>
              <a:rPr lang="ru-RU" sz="1400">
                <a:latin typeface="Book Antiqua" pitchFamily="18" charset="0"/>
              </a:rPr>
              <a:t>параметры, характеризующие производительность машин и приборов </a:t>
            </a:r>
          </a:p>
          <a:p>
            <a:r>
              <a:rPr lang="ru-RU" sz="1400">
                <a:latin typeface="Book Antiqua" pitchFamily="18" charset="0"/>
              </a:rPr>
              <a:t>(производительность вентиляторов и полотеров, </a:t>
            </a:r>
          </a:p>
          <a:p>
            <a:r>
              <a:rPr lang="ru-RU" sz="1400">
                <a:latin typeface="Book Antiqua" pitchFamily="18" charset="0"/>
              </a:rPr>
              <a:t>скорость движения транспортных средств);</a:t>
            </a:r>
          </a:p>
        </p:txBody>
      </p:sp>
      <p:sp>
        <p:nvSpPr>
          <p:cNvPr id="75788" name="Rectangle 14"/>
          <p:cNvSpPr>
            <a:spLocks noChangeArrowheads="1"/>
          </p:cNvSpPr>
          <p:nvPr/>
        </p:nvSpPr>
        <p:spPr bwMode="auto">
          <a:xfrm>
            <a:off x="1835150" y="2205038"/>
            <a:ext cx="4960938" cy="304800"/>
          </a:xfrm>
          <a:prstGeom prst="rect">
            <a:avLst/>
          </a:prstGeom>
          <a:noFill/>
          <a:ln w="9525">
            <a:noFill/>
            <a:miter lim="800000"/>
            <a:headEnd/>
            <a:tailEnd/>
          </a:ln>
        </p:spPr>
        <p:txBody>
          <a:bodyPr wrap="none">
            <a:spAutoFit/>
          </a:bodyPr>
          <a:lstStyle/>
          <a:p>
            <a:pPr>
              <a:buFontTx/>
              <a:buChar char="•"/>
            </a:pPr>
            <a:r>
              <a:rPr lang="ru-RU" sz="1400">
                <a:latin typeface="Book Antiqua" pitchFamily="18" charset="0"/>
              </a:rPr>
              <a:t>энергетические параметры (мощность двигателя и пр.).</a:t>
            </a:r>
          </a:p>
        </p:txBody>
      </p:sp>
      <p:sp>
        <p:nvSpPr>
          <p:cNvPr id="75789" name="Line 15"/>
          <p:cNvSpPr>
            <a:spLocks noChangeShapeType="1"/>
          </p:cNvSpPr>
          <p:nvPr/>
        </p:nvSpPr>
        <p:spPr bwMode="auto">
          <a:xfrm>
            <a:off x="1258888" y="1773238"/>
            <a:ext cx="649287" cy="503237"/>
          </a:xfrm>
          <a:prstGeom prst="line">
            <a:avLst/>
          </a:prstGeom>
          <a:noFill/>
          <a:ln w="9525">
            <a:solidFill>
              <a:schemeClr val="tx1"/>
            </a:solidFill>
            <a:round/>
            <a:headEnd/>
            <a:tailEnd type="triangle" w="med" len="med"/>
          </a:ln>
        </p:spPr>
        <p:txBody>
          <a:bodyPr/>
          <a:lstStyle/>
          <a:p>
            <a:endParaRPr lang="ru-RU"/>
          </a:p>
        </p:txBody>
      </p:sp>
      <p:sp>
        <p:nvSpPr>
          <p:cNvPr id="75790" name="Rectangle 17"/>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ru-RU"/>
          </a:p>
        </p:txBody>
      </p:sp>
      <p:graphicFrame>
        <p:nvGraphicFramePr>
          <p:cNvPr id="75791" name="Object 16"/>
          <p:cNvGraphicFramePr>
            <a:graphicFrameLocks noChangeAspect="1"/>
          </p:cNvGraphicFramePr>
          <p:nvPr/>
        </p:nvGraphicFramePr>
        <p:xfrm>
          <a:off x="6156325" y="4076700"/>
          <a:ext cx="936625" cy="288925"/>
        </p:xfrm>
        <a:graphic>
          <a:graphicData uri="http://schemas.openxmlformats.org/presentationml/2006/ole">
            <p:oleObj spid="_x0000_s75791" name="Формула" r:id="rId4" imgW="774364" imgH="241195" progId="Equation.3">
              <p:embed/>
            </p:oleObj>
          </a:graphicData>
        </a:graphic>
      </p:graphicFrame>
      <p:sp>
        <p:nvSpPr>
          <p:cNvPr id="75792" name="Rectangle 19"/>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ru-RU"/>
          </a:p>
        </p:txBody>
      </p:sp>
      <p:graphicFrame>
        <p:nvGraphicFramePr>
          <p:cNvPr id="75793" name="Object 18"/>
          <p:cNvGraphicFramePr>
            <a:graphicFrameLocks noChangeAspect="1"/>
          </p:cNvGraphicFramePr>
          <p:nvPr/>
        </p:nvGraphicFramePr>
        <p:xfrm>
          <a:off x="6948488" y="4292600"/>
          <a:ext cx="720725" cy="304800"/>
        </p:xfrm>
        <a:graphic>
          <a:graphicData uri="http://schemas.openxmlformats.org/presentationml/2006/ole">
            <p:oleObj spid="_x0000_s75793" name="Формула" r:id="rId5" imgW="558558" imgH="241195" progId="Equation.3">
              <p:embed/>
            </p:oleObj>
          </a:graphicData>
        </a:graphic>
      </p:graphicFrame>
      <p:sp>
        <p:nvSpPr>
          <p:cNvPr id="75794" name="Нижний колонтитул 17"/>
          <p:cNvSpPr>
            <a:spLocks noGrp="1"/>
          </p:cNvSpPr>
          <p:nvPr>
            <p:ph type="ftr" sz="quarter" idx="11"/>
          </p:nvPr>
        </p:nvSpPr>
        <p:spPr bwMode="auto">
          <a:noFill/>
          <a:ln>
            <a:miter lim="800000"/>
            <a:headEnd/>
            <a:tailEnd/>
          </a:ln>
        </p:spPr>
        <p:txBody>
          <a:bodyPr/>
          <a:lstStyle/>
          <a:p>
            <a:endParaRPr lang="ru-RU"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схемы">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схемы</Template>
  <TotalTime>2320</TotalTime>
  <Words>2540</Words>
  <Application>Microsoft Office PowerPoint</Application>
  <PresentationFormat>Экран (4:3)</PresentationFormat>
  <Paragraphs>320</Paragraphs>
  <Slides>21</Slides>
  <Notes>21</Notes>
  <HiddenSlides>0</HiddenSlides>
  <MMClips>0</MMClips>
  <ScaleCrop>false</ScaleCrop>
  <HeadingPairs>
    <vt:vector size="8" baseType="variant">
      <vt:variant>
        <vt:lpstr>Использованные шрифты</vt:lpstr>
      </vt:variant>
      <vt:variant>
        <vt:i4>8</vt:i4>
      </vt:variant>
      <vt:variant>
        <vt:lpstr>Тема</vt:lpstr>
      </vt:variant>
      <vt:variant>
        <vt:i4>1</vt:i4>
      </vt:variant>
      <vt:variant>
        <vt:lpstr>Внедренные серверы OLE</vt:lpstr>
      </vt:variant>
      <vt:variant>
        <vt:i4>1</vt:i4>
      </vt:variant>
      <vt:variant>
        <vt:lpstr>Заголовки слайдов</vt:lpstr>
      </vt:variant>
      <vt:variant>
        <vt:i4>21</vt:i4>
      </vt:variant>
    </vt:vector>
  </HeadingPairs>
  <TitlesOfParts>
    <vt:vector size="31" baseType="lpstr">
      <vt:lpstr>Arial</vt:lpstr>
      <vt:lpstr>Calibri</vt:lpstr>
      <vt:lpstr>Book Antiqua</vt:lpstr>
      <vt:lpstr>Times New Roman</vt:lpstr>
      <vt:lpstr>Symbol</vt:lpstr>
      <vt:lpstr>ZDingbats</vt:lpstr>
      <vt:lpstr>Wingdings 2</vt:lpstr>
      <vt:lpstr>Wingdings</vt:lpstr>
      <vt:lpstr>схемы</vt:lpstr>
      <vt:lpstr>Формула</vt:lpstr>
      <vt:lpstr>Слайд 1</vt:lpstr>
      <vt:lpstr>ОСНОВНЫЕ ПОНЯТИЯ</vt:lpstr>
      <vt:lpstr>ПЛАН ЛЕКЦИИ</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Литература </vt:lpstr>
      <vt:lpstr>Контрольные вопросы</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Михаил</dc:creator>
  <cp:lastModifiedBy>Admin</cp:lastModifiedBy>
  <cp:revision>60</cp:revision>
  <dcterms:created xsi:type="dcterms:W3CDTF">2007-12-12T16:22:21Z</dcterms:created>
  <dcterms:modified xsi:type="dcterms:W3CDTF">2013-01-22T21:19:10Z</dcterms:modified>
</cp:coreProperties>
</file>