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6" r:id="rId12"/>
    <p:sldId id="265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00"/>
    <p:restoredTop sz="9460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3076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77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78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80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81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82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83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84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85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86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87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88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89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90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91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92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93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94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95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96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97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98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99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00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01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02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03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04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05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06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07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08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09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10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11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12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13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14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15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16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17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18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19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20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21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22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23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24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25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26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27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  <p:pic>
          <p:nvPicPr>
            <p:cNvPr id="3128" name="Picture 56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</p:grpSp>
      <p:sp>
        <p:nvSpPr>
          <p:cNvPr id="31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981200"/>
            <a:ext cx="7772400" cy="114300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1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581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131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3132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3133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fld id="{20C0A355-E061-4DE4-B54E-0DAA4311D728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0A190-79D3-4968-85CE-D31CA33616BF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7900" y="457200"/>
            <a:ext cx="19431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56769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C877AF-BE12-4798-AB67-3510C8598B18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2B182-1559-468D-AA17-79DE65E7C24E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FD8F2-C9C6-413B-B76F-98DD12FE09C3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910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23629-D2DB-4DA0-89F3-86803D9BB742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41D60-ECC4-4BCD-B443-DB7B24628D73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0FA96-8C44-4254-9360-71C71B0600FB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6E165-1DD4-48EC-9D6F-4B1C0B665A4B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B32DC-DBBF-41F4-96E9-0BE0AE228488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52414E-F185-4180-AA7D-97860A2FCCBF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2052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53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54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56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57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70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71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72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73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76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77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78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79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80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81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82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83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84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85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86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87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88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89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90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91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92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93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94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95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96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97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98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99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100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101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102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103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  <p:pic>
          <p:nvPicPr>
            <p:cNvPr id="2104" name="Picture 56"/>
            <p:cNvPicPr>
              <a:picLocks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</p:grpSp>
      <p:sp>
        <p:nvSpPr>
          <p:cNvPr id="2105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106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endParaRPr lang="ru-RU" dirty="0"/>
          </a:p>
        </p:txBody>
      </p:sp>
      <p:sp>
        <p:nvSpPr>
          <p:cNvPr id="21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endParaRPr lang="ru-RU" dirty="0"/>
          </a:p>
        </p:txBody>
      </p:sp>
      <p:sp>
        <p:nvSpPr>
          <p:cNvPr id="21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fld id="{78B21D64-A6CE-4A15-9B6E-EA49F6E587DF}" type="slidenum">
              <a:rPr lang="ru-RU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142844" y="928670"/>
            <a:ext cx="7772400" cy="364333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Выдающиеся математики древности 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3786214" cy="5857916"/>
          </a:xfrm>
        </p:spPr>
        <p:txBody>
          <a:bodyPr/>
          <a:lstStyle/>
          <a:p>
            <a:pPr algn="just"/>
            <a:r>
              <a:rPr lang="vi-VN" sz="1800" b="1" dirty="0" smtClean="0"/>
              <a:t>Евкли́д</a:t>
            </a:r>
            <a:r>
              <a:rPr lang="ru-RU" sz="1800" b="1" dirty="0" smtClean="0"/>
              <a:t> древнегреческий математик. Родился  в III веке до н. э. Мировую известность приобрёл благодаря сочинению по основам математики </a:t>
            </a:r>
            <a:r>
              <a:rPr lang="ru-RU" sz="1800" b="1" u="sng" dirty="0" smtClean="0"/>
              <a:t>«Начала». </a:t>
            </a:r>
            <a:r>
              <a:rPr lang="ru-RU" sz="1800" b="1" dirty="0" smtClean="0"/>
              <a:t>Биографические сведения о жизни и деятельности Евклида крайне скудны. Известно, что он родом  из Афин, был учеником Платона. Научная деятельность Евклида протекала в Александрии (3 в. до н. э.), и ее расцвет приходится на время царствования в Египте Птолемея I </a:t>
            </a:r>
            <a:r>
              <a:rPr lang="ru-RU" sz="1800" b="1" dirty="0" err="1" smtClean="0"/>
              <a:t>Сотера</a:t>
            </a:r>
            <a:r>
              <a:rPr lang="ru-RU" sz="1800" b="1" dirty="0" smtClean="0"/>
              <a:t>.</a:t>
            </a:r>
            <a:endParaRPr lang="ru-RU" sz="1800" b="1" dirty="0"/>
          </a:p>
        </p:txBody>
      </p:sp>
      <p:pic>
        <p:nvPicPr>
          <p:cNvPr id="1026" name="Picture 2" descr="C:\Documents and Settings\Аллочка\Desktop\евклид\got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785794"/>
            <a:ext cx="3208102" cy="507209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357166"/>
            <a:ext cx="4038600" cy="5662634"/>
          </a:xfrm>
        </p:spPr>
        <p:txBody>
          <a:bodyPr/>
          <a:lstStyle/>
          <a:p>
            <a:pPr algn="just"/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Евклидова геометрия— геометрическая теория, основанная на системе аксиом, впервые изложенной в «Началах» Евклида (III век до н. э.).</a:t>
            </a:r>
          </a:p>
          <a:p>
            <a:pPr algn="just"/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Геометрия, определяемая в основном группой перемещений и группой подобия. Однако содержание элементарной геометрии не исчерпывается указанными преобразованиями. Так, к элементарной геометрии также относят преобразование инверсии, вопросы сферической геометрии, элементы геометрических построений, теорию измерения геометрических величин и другие вопросы.</a:t>
            </a:r>
            <a:endParaRPr lang="ru-RU" sz="1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074" name="Picture 2" descr="C:\Documents and Settings\Аллочка\Desktop\евклид\galileo_susterman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lum bright="-10000"/>
          </a:blip>
          <a:srcRect/>
          <a:stretch>
            <a:fillRect/>
          </a:stretch>
        </p:blipFill>
        <p:spPr bwMode="auto">
          <a:xfrm>
            <a:off x="4071934" y="928670"/>
            <a:ext cx="3929066" cy="50560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Аллочка\Desktop\евклид\800px-Oxyrhynchus_papyrus_with_Euclids_Elements-1q1lorh.jpg"/>
          <p:cNvPicPr>
            <a:picLocks noChangeAspect="1" noChangeArrowheads="1"/>
          </p:cNvPicPr>
          <p:nvPr/>
        </p:nvPicPr>
        <p:blipFill>
          <a:blip r:embed="rId2">
            <a:lum bright="20000" contrast="-20000"/>
          </a:blip>
          <a:srcRect/>
          <a:stretch>
            <a:fillRect/>
          </a:stretch>
        </p:blipFill>
        <p:spPr bwMode="auto">
          <a:xfrm>
            <a:off x="-1" y="0"/>
            <a:ext cx="7979893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714356"/>
            <a:ext cx="7643834" cy="5929354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ru-RU" sz="18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В «Началах» Евклида была дана следующая аксиоматика:</a:t>
            </a:r>
          </a:p>
          <a:p>
            <a:pPr algn="just">
              <a:lnSpc>
                <a:spcPct val="150000"/>
              </a:lnSpc>
              <a:buNone/>
            </a:pPr>
            <a:r>
              <a:rPr lang="ru-RU" sz="18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1). От всякой точки до всякой точки можно провести прямую.</a:t>
            </a:r>
          </a:p>
          <a:p>
            <a:pPr algn="just">
              <a:lnSpc>
                <a:spcPct val="150000"/>
              </a:lnSpc>
              <a:buNone/>
            </a:pPr>
            <a:r>
              <a:rPr lang="ru-RU" sz="18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2). Ограниченную прямую можно непрерывно продолжать по прямой.</a:t>
            </a:r>
          </a:p>
          <a:p>
            <a:pPr algn="just">
              <a:lnSpc>
                <a:spcPct val="150000"/>
              </a:lnSpc>
              <a:buNone/>
            </a:pPr>
            <a:r>
              <a:rPr lang="ru-RU" sz="18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3). Из всякого центра всяким раствором может быть описан круг.</a:t>
            </a:r>
          </a:p>
          <a:p>
            <a:pPr algn="just">
              <a:lnSpc>
                <a:spcPct val="150000"/>
              </a:lnSpc>
              <a:buNone/>
            </a:pPr>
            <a:r>
              <a:rPr lang="ru-RU" sz="18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4). Все прямые углы равны между собой.</a:t>
            </a:r>
          </a:p>
          <a:p>
            <a:pPr algn="just">
              <a:lnSpc>
                <a:spcPct val="150000"/>
              </a:lnSpc>
              <a:buNone/>
            </a:pPr>
            <a:r>
              <a:rPr lang="ru-RU" sz="18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5). Если прямая, пересекающая две прямые, образует внутренние односторонние углы, меньшие двух прямых, то, продолженные неограниченно, эти две прямые встретятся с той стороны, где углы меньше двух прямых.</a:t>
            </a:r>
            <a:endParaRPr lang="ru-RU" sz="1800" b="1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428868"/>
            <a:ext cx="7772400" cy="1143000"/>
          </a:xfrm>
        </p:spPr>
        <p:txBody>
          <a:bodyPr>
            <a:prstTxWarp prst="textArchUp">
              <a:avLst/>
            </a:prstTxWarp>
          </a:bodyPr>
          <a:lstStyle/>
          <a:p>
            <a:r>
              <a:rPr lang="ru-RU" sz="13800" b="1" dirty="0" smtClean="0"/>
              <a:t>Архимед </a:t>
            </a:r>
            <a:endParaRPr lang="ru-RU" sz="13800" b="1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214282" y="571480"/>
            <a:ext cx="3929090" cy="4714908"/>
          </a:xfrm>
        </p:spPr>
        <p:txBody>
          <a:bodyPr/>
          <a:lstStyle/>
          <a:p>
            <a:pPr algn="just"/>
            <a:r>
              <a:rPr lang="ru-RU" sz="1800" dirty="0" smtClean="0"/>
              <a:t>Архимед 287 до н. э.— древнегреческий математик, физик, механик и инженер из Сиракуз. Сделал множество открытий в геометрии. Заложил основы механики, гидростатики, автор ряда важных изобретений.</a:t>
            </a:r>
            <a:endParaRPr lang="ru-RU" sz="1800" dirty="0"/>
          </a:p>
        </p:txBody>
      </p:sp>
      <p:pic>
        <p:nvPicPr>
          <p:cNvPr id="1026" name="Picture 2" descr="C:\Documents and Settings\Аллочка\Desktop\архимед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1357298"/>
            <a:ext cx="3336631" cy="44291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7772400" cy="785794"/>
          </a:xfrm>
        </p:spPr>
        <p:txBody>
          <a:bodyPr/>
          <a:lstStyle/>
          <a:p>
            <a:r>
              <a:rPr lang="ru-RU" dirty="0" smtClean="0"/>
              <a:t>Математика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642918"/>
            <a:ext cx="4214810" cy="4876816"/>
          </a:xfrm>
        </p:spPr>
        <p:txBody>
          <a:bodyPr/>
          <a:lstStyle/>
          <a:p>
            <a:pPr>
              <a:buNone/>
            </a:pPr>
            <a:endParaRPr lang="ru-RU" sz="1050" dirty="0" smtClean="0"/>
          </a:p>
          <a:p>
            <a:pPr algn="just"/>
            <a:r>
              <a:rPr lang="ru-RU" sz="1600" dirty="0" smtClean="0"/>
              <a:t>По словам Плутарха, Архимед был просто одержим математикой. Он забывал о пище, совершенно не заботился о себе.</a:t>
            </a:r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Работы Архимеда относились почти ко всем областям математики того времени: ему принадлежат замечательные исследования по геометрии, арифметике, алгебре. Так, он нашёл все полуправильные многогранники, которые теперь носят его имя, значительно развил учение о конических сечениях, дал геометрический способ решения кубических уравнений вида , корни которых он находил с помощью пересечения параболы и гиперболы. Архимед провёл и полное исследование этих уравнений, то есть нашёл, при каких условиях они будут иметь действительные положительные различные корни и при каких корни будут совпадать.</a:t>
            </a:r>
            <a:endParaRPr lang="ru-RU" sz="1600" dirty="0"/>
          </a:p>
        </p:txBody>
      </p:sp>
      <p:pic>
        <p:nvPicPr>
          <p:cNvPr id="2050" name="Picture 2" descr="C:\Documents and Settings\Аллочка\Desktop\архимед\i.jpegванвку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928802"/>
            <a:ext cx="3637623" cy="42862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Механика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1571612"/>
            <a:ext cx="7629548" cy="5143536"/>
          </a:xfrm>
        </p:spPr>
        <p:txBody>
          <a:bodyPr/>
          <a:lstStyle/>
          <a:p>
            <a:r>
              <a:rPr lang="ru-RU" sz="1800" dirty="0" smtClean="0"/>
              <a:t>Архимед прославился многими механическими конструкциями. Рычаг был известен и до Архимеда, но лишь Архимед изложил его полную теорию и успешно её применял на практике. Плутарх сообщает, что Архимед построил в порту Сиракуз немало блочно-рычажных механизмов для облегчения подъёма и транспортировки тяжёлых грузов. Изобретённый им архимедов винт (шнек) для </a:t>
            </a:r>
            <a:r>
              <a:rPr lang="ru-RU" sz="1800" dirty="0" err="1" smtClean="0"/>
              <a:t>вычерпывания</a:t>
            </a:r>
            <a:r>
              <a:rPr lang="ru-RU" sz="1800" dirty="0" smtClean="0"/>
              <a:t> воды до сих пор применяется в Египте.</a:t>
            </a:r>
          </a:p>
          <a:p>
            <a:endParaRPr lang="ru-RU" sz="1800" dirty="0" smtClean="0"/>
          </a:p>
          <a:p>
            <a:r>
              <a:rPr lang="ru-RU" sz="1800" dirty="0" smtClean="0"/>
              <a:t>Архимед является и первым теоретиком механики. Он начинает свою книгу «О равновесии плоских фигур» с доказательства закона рычага. В основе этого доказательства лежит аксиома о том, что равные тела на равных плечах по необходимости должны уравновешиваться. Точно также и книга «О плавании тел» начинается с доказательства закона Архимеда. Эти доказательства Архимеда представляют собой первые мысленные эксперименты в истории механики.</a:t>
            </a:r>
            <a:endParaRPr lang="ru-RU" sz="18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7772400" cy="1143000"/>
          </a:xfrm>
        </p:spPr>
        <p:txBody>
          <a:bodyPr/>
          <a:lstStyle/>
          <a:p>
            <a:r>
              <a:rPr lang="ru-RU" dirty="0" smtClean="0"/>
              <a:t>Астрономия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285860"/>
            <a:ext cx="3810000" cy="5000660"/>
          </a:xfrm>
        </p:spPr>
        <p:txBody>
          <a:bodyPr/>
          <a:lstStyle/>
          <a:p>
            <a:pPr algn="just"/>
            <a:r>
              <a:rPr lang="ru-RU" sz="1600" dirty="0" smtClean="0"/>
              <a:t>Архимед построил планетарий или «небесную сферу», при движении которой можно было наблюдать движение пяти планет, восход Солнца и Луны, фазы и затмения Луны, исчезновение обоих тел за линией горизонта. Занимался проблемой определения расстояний до планет; предположительно в основе его вычислений лежала система мира с центром в Земле, но планетами Меркурием, Венерой и Марсом, обращающимися вокруг Солнца и вместе ним — вокруг Земли. В своем сочинении Псаммит донес информацию о гелиоцентрической системе мира Аристарха Самосского.</a:t>
            </a:r>
            <a:endParaRPr lang="ru-RU" sz="1600" dirty="0"/>
          </a:p>
        </p:txBody>
      </p:sp>
      <p:pic>
        <p:nvPicPr>
          <p:cNvPr id="3074" name="Picture 2" descr="C:\Documents and Settings\Аллочка\Desktop\архимед\рпопа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616168"/>
            <a:ext cx="2932950" cy="431316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 sz="quarter"/>
          </p:nvPr>
        </p:nvSpPr>
        <p:spPr>
          <a:xfrm>
            <a:off x="228600" y="1981200"/>
            <a:ext cx="7772400" cy="1143000"/>
          </a:xfrm>
        </p:spPr>
        <p:txBody>
          <a:bodyPr/>
          <a:lstStyle/>
          <a:p>
            <a:r>
              <a:rPr lang="ru-RU" sz="8800" dirty="0" smtClean="0"/>
              <a:t/>
            </a:r>
            <a:br>
              <a:rPr lang="ru-RU" sz="8800" dirty="0" smtClean="0"/>
            </a:br>
            <a:endParaRPr lang="ru-RU" sz="8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00101" y="2967335"/>
            <a:ext cx="685804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Пифагор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Аллочка\Desktop\картинки в презентацию\b00p693b_640_3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71480"/>
            <a:ext cx="7643866" cy="542928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1785926"/>
            <a:ext cx="335758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“…Геометрия владеет двумя сокровищами – </a:t>
            </a:r>
          </a:p>
          <a:p>
            <a:r>
              <a:rPr lang="ru-RU" sz="2400" dirty="0" smtClean="0"/>
              <a:t> теоремой Пифагора и золотым сечением…” </a:t>
            </a:r>
          </a:p>
          <a:p>
            <a:pPr algn="r"/>
            <a:r>
              <a:rPr lang="ru-RU" i="1" dirty="0" smtClean="0"/>
              <a:t>Иоганн Кеплер</a:t>
            </a:r>
            <a:endParaRPr lang="ru-RU" i="1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1000148"/>
          </a:xfrm>
        </p:spPr>
        <p:txBody>
          <a:bodyPr/>
          <a:lstStyle/>
          <a:p>
            <a:r>
              <a:rPr lang="ru-RU" sz="6000" b="1" i="1" dirty="0" smtClean="0"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Пифагор</a:t>
            </a:r>
            <a:endParaRPr lang="ru-RU" sz="6000" b="1" i="1" dirty="0"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-142908" y="1071546"/>
            <a:ext cx="4857784" cy="5500726"/>
          </a:xfrm>
        </p:spPr>
        <p:txBody>
          <a:bodyPr/>
          <a:lstStyle/>
          <a:p>
            <a:pPr algn="just"/>
            <a:r>
              <a:rPr lang="ru-RU" sz="2000" b="1" dirty="0" smtClean="0"/>
              <a:t>Пифагор родился в 570г. До н.э., на острове Самос, одном из самых цветущих островов Ионии, в семье богатого ювелира. Ещё до рождения он был посвящен своими родителями свету Аполлона. Он был очень красив и с детства отличался разумом и справедливостью. С юных лет Пифагор стремился проникнуть в тайны Вечной Природы, постичь смысл Бытия. Знания, полученные им в храмах Греции не давали ответов на все волнующие его вопросы, и он отправился в поисках мудрости в Египет. В течение 22 лет он проходил обучение в храмах Мемфиса и получил посвящение высшей степени. </a:t>
            </a:r>
            <a:endParaRPr lang="ru-RU" sz="2000" b="1" dirty="0"/>
          </a:p>
        </p:txBody>
      </p:sp>
      <p:pic>
        <p:nvPicPr>
          <p:cNvPr id="6146" name="Picture 2" descr="C:\Documents and Settings\Аллочка\Desktop\картинки в презентацию\pythagora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000108"/>
            <a:ext cx="3361271" cy="52864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4000496" cy="6072230"/>
          </a:xfrm>
        </p:spPr>
        <p:txBody>
          <a:bodyPr/>
          <a:lstStyle/>
          <a:p>
            <a:pPr algn="just"/>
            <a:r>
              <a:rPr lang="ru-RU" sz="1800" b="1" dirty="0" smtClean="0"/>
              <a:t>В Кротоне он основал пифагорейский союз, который был одновременно философской школой. Школа Пифагора дала Греции целую плеяду талантливых философов, физиков и математиков. С их именем связаны в математике систематическое введение доказательств в геометрию, рассмотрение ее как абстрактной науки, создание учения о подобии, доказательство теоремы, носящей имя Пифагора, построение некоторых правильных многоугольников и многогранников, а также учение о четных и нечетных, простых и составных, о фигурных и совершенных числах, арифметических, геометрических и гармонических пропорциях и средних.</a:t>
            </a:r>
            <a:endParaRPr lang="ru-RU" sz="1800" b="1" dirty="0"/>
          </a:p>
        </p:txBody>
      </p:sp>
      <p:pic>
        <p:nvPicPr>
          <p:cNvPr id="9218" name="Picture 2" descr="C:\Documents and Settings\Аллочка\Desktop\картинки в презентацию\Image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85728"/>
            <a:ext cx="3624461" cy="578647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3857620" y="285728"/>
            <a:ext cx="4143404" cy="5786478"/>
          </a:xfrm>
        </p:spPr>
        <p:txBody>
          <a:bodyPr/>
          <a:lstStyle/>
          <a:p>
            <a:pPr algn="just"/>
            <a:r>
              <a:rPr lang="ru-RU" sz="2000" dirty="0" smtClean="0"/>
              <a:t>Учения Пифагора и его учеников охватило гармонию, геометрию, теорию чисел, астрономию. Но более всего пифагорейцы  ценили результаты, полученные в теории гармонии, так как они подтверждали их идею, что числа определяют все. Некоторые древние ученые считали, что понятие о золотом сечении  А:Н=Р:В, где Н и Р – гармоническая и арифметическая средняя между А и </a:t>
            </a:r>
            <a:r>
              <a:rPr lang="ru-RU" sz="2000" dirty="0" smtClean="0"/>
              <a:t>В, </a:t>
            </a:r>
            <a:r>
              <a:rPr lang="ru-RU" sz="2000" dirty="0" smtClean="0"/>
              <a:t>Пифагор заимствовал у вавилонян. Теорема о соотношении между сторонами прямоугольного треугольника, открытие которой приписывают Пифагору, была известна и грекам, а еще раньше египтянам, вавилонянам, китайцам, по крайней мере для частных случаев. </a:t>
            </a:r>
            <a:endParaRPr lang="ru-RU" sz="2000" dirty="0"/>
          </a:p>
        </p:txBody>
      </p:sp>
      <p:pic>
        <p:nvPicPr>
          <p:cNvPr id="8194" name="Picture 2" descr="C:\Documents and Settings\Аллочка\Desktop\картинки в презентацию\pic-8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3857620" cy="65722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Аллочка\Desktop\картинки в презентацию\Пифаго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5"/>
            <a:ext cx="8001024" cy="686014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0" y="3214686"/>
            <a:ext cx="7772400" cy="785818"/>
          </a:xfrm>
        </p:spPr>
        <p:txBody>
          <a:bodyPr>
            <a:prstTxWarp prst="textArchUp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Евклид</a:t>
            </a:r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Аллочка\Desktop\евклид\PhotoHandler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857375"/>
            <a:ext cx="4000528" cy="500062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 rot="20738300">
            <a:off x="234116" y="904147"/>
            <a:ext cx="6077848" cy="2428868"/>
          </a:xfrm>
        </p:spPr>
        <p:txBody>
          <a:bodyPr/>
          <a:lstStyle/>
          <a:p>
            <a:r>
              <a:rPr lang="ru-RU" sz="1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Египетский царь Птолемей I спросил Евклида:</a:t>
            </a:r>
          </a:p>
          <a:p>
            <a:endParaRPr lang="ru-RU" sz="18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1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 — Как побыстрее познать геометрию?</a:t>
            </a:r>
          </a:p>
          <a:p>
            <a:endParaRPr lang="ru-RU" sz="18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1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 — Царских путей в геометрию нет. </a:t>
            </a:r>
          </a:p>
          <a:p>
            <a:pPr algn="r">
              <a:buNone/>
            </a:pPr>
            <a:r>
              <a:rPr lang="ru-RU" sz="18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— ответил Евклид</a:t>
            </a:r>
            <a:r>
              <a:rPr lang="ru-RU" sz="1600" b="1" i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ru-RU" sz="1600" b="1" i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01069064">
  <a:themeElements>
    <a:clrScheme name="Тема Office 1">
      <a:dk1>
        <a:srgbClr val="663300"/>
      </a:dk1>
      <a:lt1>
        <a:srgbClr val="FFF8E2"/>
      </a:lt1>
      <a:dk2>
        <a:srgbClr val="996600"/>
      </a:dk2>
      <a:lt2>
        <a:srgbClr val="DDDDDD"/>
      </a:lt2>
      <a:accent1>
        <a:srgbClr val="92D0A4"/>
      </a:accent1>
      <a:accent2>
        <a:srgbClr val="BDAB71"/>
      </a:accent2>
      <a:accent3>
        <a:srgbClr val="FFFBEE"/>
      </a:accent3>
      <a:accent4>
        <a:srgbClr val="562A00"/>
      </a:accent4>
      <a:accent5>
        <a:srgbClr val="C7E4CF"/>
      </a:accent5>
      <a:accent6>
        <a:srgbClr val="AB9B66"/>
      </a:accent6>
      <a:hlink>
        <a:srgbClr val="FF9999"/>
      </a:hlink>
      <a:folHlink>
        <a:srgbClr val="E5DF94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663300"/>
        </a:dk1>
        <a:lt1>
          <a:srgbClr val="FFF8E2"/>
        </a:lt1>
        <a:dk2>
          <a:srgbClr val="996600"/>
        </a:dk2>
        <a:lt2>
          <a:srgbClr val="DDDDDD"/>
        </a:lt2>
        <a:accent1>
          <a:srgbClr val="92D0A4"/>
        </a:accent1>
        <a:accent2>
          <a:srgbClr val="BDAB71"/>
        </a:accent2>
        <a:accent3>
          <a:srgbClr val="FFFBEE"/>
        </a:accent3>
        <a:accent4>
          <a:srgbClr val="562A00"/>
        </a:accent4>
        <a:accent5>
          <a:srgbClr val="C7E4CF"/>
        </a:accent5>
        <a:accent6>
          <a:srgbClr val="AB9B66"/>
        </a:accent6>
        <a:hlink>
          <a:srgbClr val="FF9999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663300"/>
        </a:dk1>
        <a:lt1>
          <a:srgbClr val="F8F8F8"/>
        </a:lt1>
        <a:dk2>
          <a:srgbClr val="3366CC"/>
        </a:dk2>
        <a:lt2>
          <a:srgbClr val="CCECFF"/>
        </a:lt2>
        <a:accent1>
          <a:srgbClr val="93C4D0"/>
        </a:accent1>
        <a:accent2>
          <a:srgbClr val="BDAB71"/>
        </a:accent2>
        <a:accent3>
          <a:srgbClr val="FBFBFB"/>
        </a:accent3>
        <a:accent4>
          <a:srgbClr val="562A00"/>
        </a:accent4>
        <a:accent5>
          <a:srgbClr val="C8DEE4"/>
        </a:accent5>
        <a:accent6>
          <a:srgbClr val="AB9B66"/>
        </a:accent6>
        <a:hlink>
          <a:srgbClr val="E6B2BE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01069064</Template>
  <TotalTime>236</TotalTime>
  <Words>950</Words>
  <Application>Microsoft Office PowerPoint</Application>
  <PresentationFormat>Экран (4:3)</PresentationFormat>
  <Paragraphs>39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01069064</vt:lpstr>
      <vt:lpstr>Выдающиеся математики древности </vt:lpstr>
      <vt:lpstr> </vt:lpstr>
      <vt:lpstr>Слайд 3</vt:lpstr>
      <vt:lpstr>Пифагор</vt:lpstr>
      <vt:lpstr>В Кротоне он основал пифагорейский союз, который был одновременно философской школой. Школа Пифагора дала Греции целую плеяду талантливых философов, физиков и математиков. С их именем связаны в математике систематическое введение доказательств в геометрию, рассмотрение ее как абстрактной науки, создание учения о подобии, доказательство теоремы, носящей имя Пифагора, построение некоторых правильных многоугольников и многогранников, а также учение о четных и нечетных, простых и составных, о фигурных и совершенных числах, арифметических, геометрических и гармонических пропорциях и средних.</vt:lpstr>
      <vt:lpstr>Слайд 6</vt:lpstr>
      <vt:lpstr>Слайд 7</vt:lpstr>
      <vt:lpstr>Евклид </vt:lpstr>
      <vt:lpstr>Слайд 9</vt:lpstr>
      <vt:lpstr>Слайд 10</vt:lpstr>
      <vt:lpstr>Слайд 11</vt:lpstr>
      <vt:lpstr>Слайд 12</vt:lpstr>
      <vt:lpstr>Архимед </vt:lpstr>
      <vt:lpstr>Архимед 287 до н. э.— древнегреческий математик, физик, механик и инженер из Сиракуз. Сделал множество открытий в геометрии. Заложил основы механики, гидростатики, автор ряда важных изобретений.</vt:lpstr>
      <vt:lpstr>Математика </vt:lpstr>
      <vt:lpstr>Механика</vt:lpstr>
      <vt:lpstr>Астрономия</vt:lpstr>
    </vt:vector>
  </TitlesOfParts>
  <Manager/>
  <Company>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Выдающиеся математики древности </dc:title>
  <dc:subject/>
  <dc:creator>Аллочка</dc:creator>
  <cp:keywords/>
  <dc:description/>
  <cp:lastModifiedBy>CHrn</cp:lastModifiedBy>
  <cp:revision>27</cp:revision>
  <dcterms:created xsi:type="dcterms:W3CDTF">2011-05-10T16:12:35Z</dcterms:created>
  <dcterms:modified xsi:type="dcterms:W3CDTF">2011-05-12T18:50:04Z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TC010690641049</vt:lpwstr>
  </property>
</Properties>
</file>