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16.05.2011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Тела вращения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Усеченный </a:t>
            </a:r>
            <a:r>
              <a:rPr lang="ru-RU" dirty="0" smtClean="0"/>
              <a:t>конус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Сфера </a:t>
            </a:r>
            <a:r>
              <a:rPr lang="ru-RU" dirty="0" smtClean="0"/>
              <a:t>и шар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Взаимное расположение сферы и плоскости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радиус сферы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расстояние от центра сферы до секущей плоскости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 &lt; R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 = √R² -d²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3275856" y="3140968"/>
            <a:ext cx="115212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C:\Users\Acer\Desktop\Безымянный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3770464"/>
            <a:ext cx="4873005" cy="30875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640"/>
            <a:ext cx="4330824" cy="6120720"/>
          </a:xfrm>
        </p:spPr>
        <p:txBody>
          <a:bodyPr/>
          <a:lstStyle/>
          <a:p>
            <a:pPr>
              <a:buNone/>
            </a:pPr>
            <a:r>
              <a:rPr lang="ru-RU" sz="3600" dirty="0" smtClean="0"/>
              <a:t>б) </a:t>
            </a:r>
            <a:r>
              <a:rPr lang="en-US" sz="3600" dirty="0" smtClean="0"/>
              <a:t>d = R</a:t>
            </a:r>
            <a:endParaRPr lang="ru-RU" sz="36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3600" dirty="0" smtClean="0"/>
              <a:t>в) </a:t>
            </a:r>
            <a:r>
              <a:rPr lang="en-US" sz="3600" dirty="0" smtClean="0"/>
              <a:t>d &gt; R</a:t>
            </a:r>
            <a:endParaRPr lang="ru-RU" sz="3600" dirty="0" smtClean="0"/>
          </a:p>
        </p:txBody>
      </p:sp>
      <p:pic>
        <p:nvPicPr>
          <p:cNvPr id="8194" name="Picture 2" descr="C:\Users\Acer\Desktop\Безымянный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0"/>
            <a:ext cx="4896544" cy="3091331"/>
          </a:xfrm>
          <a:prstGeom prst="rect">
            <a:avLst/>
          </a:prstGeom>
          <a:noFill/>
        </p:spPr>
      </p:pic>
      <p:pic>
        <p:nvPicPr>
          <p:cNvPr id="8195" name="Picture 3" descr="C:\Users\Acer\Desktop\Безымянный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3174460"/>
            <a:ext cx="4133106" cy="36835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858000"/>
          </a:xfrm>
        </p:spPr>
        <p:txBody>
          <a:bodyPr/>
          <a:lstStyle/>
          <a:p>
            <a:pPr>
              <a:buNone/>
            </a:pPr>
            <a:r>
              <a:rPr lang="ru-RU" u="sng" dirty="0" smtClean="0"/>
              <a:t>Площадь поверхности сферы (шара) вычисляется по формуле: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		S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пов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= 4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R²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Объем шара вычисляется по формуле: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     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ш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= 4/3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³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Шаровой сегмент: АВ =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h</a:t>
            </a:r>
            <a:endParaRPr lang="ru-RU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 =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h²(R - ⅓h)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7" name="Picture 3" descr="C:\Users\Acer\Desktop\Безымянный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628636"/>
            <a:ext cx="3923928" cy="32293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686800" cy="68580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шарового слоя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можно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вычислить как разность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объемов двух шаровых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сегментов.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Шаровой сектор: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V = ⅔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5" name="Picture 5" descr="C:\Users\Acer\Desktop\Безымянный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3438" y="548680"/>
            <a:ext cx="4212530" cy="2521028"/>
          </a:xfrm>
          <a:prstGeom prst="rect">
            <a:avLst/>
          </a:prstGeom>
          <a:noFill/>
        </p:spPr>
      </p:pic>
      <p:pic>
        <p:nvPicPr>
          <p:cNvPr id="5126" name="Picture 6" descr="C:\Users\Acer\Desktop\Безымянный1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3429000"/>
            <a:ext cx="3506786" cy="30761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Усеченный конус</a:t>
            </a:r>
            <a:endParaRPr lang="ru-RU" sz="4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200" i="1" u="sng" dirty="0" smtClean="0"/>
              <a:t>Определение: </a:t>
            </a:r>
            <a:r>
              <a:rPr lang="ru-RU" sz="3200" i="1" dirty="0" smtClean="0"/>
              <a:t>Тело</a:t>
            </a:r>
            <a:r>
              <a:rPr lang="ru-RU" sz="3200" dirty="0" smtClean="0"/>
              <a:t>, ограниченное двумя </a:t>
            </a:r>
            <a:r>
              <a:rPr lang="ru-RU" sz="3200" u="sng" dirty="0" smtClean="0"/>
              <a:t>кругами</a:t>
            </a:r>
            <a:r>
              <a:rPr lang="ru-RU" sz="3200" dirty="0" smtClean="0"/>
              <a:t>, расположенными в параллельных плоскостях, и </a:t>
            </a:r>
            <a:r>
              <a:rPr lang="ru-RU" sz="3200" u="sng" dirty="0" smtClean="0"/>
              <a:t>частью конической поверхност</a:t>
            </a:r>
            <a:r>
              <a:rPr lang="ru-RU" sz="3200" dirty="0" smtClean="0"/>
              <a:t>и, называется усеченным конусом.</a:t>
            </a:r>
          </a:p>
          <a:p>
            <a:pPr>
              <a:buNone/>
            </a:pPr>
            <a:r>
              <a:rPr lang="ru-RU" sz="3200" i="1" u="sng" dirty="0" smtClean="0"/>
              <a:t>Часть конической поверхности </a:t>
            </a:r>
            <a:r>
              <a:rPr lang="ru-RU" sz="3200" dirty="0" smtClean="0"/>
              <a:t>– это боковая поверхность усеченного конуса.</a:t>
            </a:r>
          </a:p>
          <a:p>
            <a:pPr>
              <a:buNone/>
            </a:pPr>
            <a:r>
              <a:rPr lang="ru-RU" sz="3200" i="1" u="sng" dirty="0" smtClean="0"/>
              <a:t>Круги</a:t>
            </a:r>
            <a:r>
              <a:rPr lang="ru-RU" sz="3200" dirty="0" smtClean="0"/>
              <a:t> – это основания конуса.</a:t>
            </a:r>
            <a:endParaRPr lang="ru-RU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4581128"/>
            <a:ext cx="9144000" cy="227687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smtClean="0"/>
              <a:t> Отрезки А</a:t>
            </a:r>
            <a:r>
              <a:rPr lang="ru-RU" sz="2400" dirty="0" smtClean="0"/>
              <a:t>1</a:t>
            </a:r>
            <a:r>
              <a:rPr lang="ru-RU" sz="3200" dirty="0" smtClean="0"/>
              <a:t>А</a:t>
            </a:r>
            <a:r>
              <a:rPr lang="ru-RU" sz="2400" dirty="0" smtClean="0"/>
              <a:t>; </a:t>
            </a:r>
            <a:r>
              <a:rPr lang="ru-RU" sz="3200" dirty="0" smtClean="0"/>
              <a:t>В</a:t>
            </a:r>
            <a:r>
              <a:rPr lang="ru-RU" sz="2400" dirty="0" smtClean="0"/>
              <a:t>1</a:t>
            </a:r>
            <a:r>
              <a:rPr lang="en-US" sz="2400" dirty="0" smtClean="0"/>
              <a:t> </a:t>
            </a:r>
            <a:r>
              <a:rPr lang="ru-RU" sz="3200" dirty="0" smtClean="0"/>
              <a:t>В </a:t>
            </a:r>
            <a:r>
              <a:rPr lang="ru-RU" sz="3200" dirty="0" smtClean="0"/>
              <a:t>и т. д. называются </a:t>
            </a:r>
            <a:r>
              <a:rPr lang="ru-RU" sz="3200" u="sng" dirty="0" smtClean="0"/>
              <a:t>образующими</a:t>
            </a:r>
            <a:r>
              <a:rPr lang="ru-RU" sz="3200" dirty="0" smtClean="0"/>
              <a:t> конуса. 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Они образуют </a:t>
            </a:r>
            <a:r>
              <a:rPr lang="ru-RU" sz="3200" u="sng" dirty="0" smtClean="0"/>
              <a:t>коническую поверхность</a:t>
            </a:r>
            <a:r>
              <a:rPr lang="ru-RU" sz="3200" dirty="0" smtClean="0"/>
              <a:t>.</a:t>
            </a:r>
          </a:p>
          <a:p>
            <a:pPr>
              <a:buFont typeface="Arial" pitchFamily="34" charset="0"/>
              <a:buChar char="•"/>
            </a:pPr>
            <a:r>
              <a:rPr lang="ru-RU" sz="3200" dirty="0" smtClean="0"/>
              <a:t> Прямая</a:t>
            </a:r>
            <a:r>
              <a:rPr lang="ru-RU" sz="2400" dirty="0" smtClean="0"/>
              <a:t> </a:t>
            </a:r>
            <a:r>
              <a:rPr lang="ru-RU" sz="3200" dirty="0" smtClean="0"/>
              <a:t>О</a:t>
            </a:r>
            <a:r>
              <a:rPr lang="ru-RU" sz="2400" dirty="0" smtClean="0"/>
              <a:t>1</a:t>
            </a:r>
            <a:r>
              <a:rPr lang="ru-RU" sz="3200" dirty="0" smtClean="0"/>
              <a:t>О – </a:t>
            </a:r>
            <a:r>
              <a:rPr lang="ru-RU" sz="3200" u="sng" dirty="0" smtClean="0"/>
              <a:t>ось</a:t>
            </a:r>
            <a:r>
              <a:rPr lang="ru-RU" sz="3200" dirty="0" smtClean="0"/>
              <a:t> усеченного конуса.</a:t>
            </a:r>
            <a:endParaRPr lang="ru-RU" sz="3200" dirty="0"/>
          </a:p>
        </p:txBody>
      </p:sp>
      <p:pic>
        <p:nvPicPr>
          <p:cNvPr id="1027" name="Picture 3" descr="C:\Users\Acer\Desktop\Безымянный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60648"/>
            <a:ext cx="6834367" cy="4248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0" y="0"/>
            <a:ext cx="4644008" cy="6858000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А</a:t>
            </a:r>
            <a:r>
              <a:rPr lang="ru-RU" sz="2400" dirty="0" smtClean="0"/>
              <a:t>1</a:t>
            </a:r>
            <a:r>
              <a:rPr lang="ru-RU" sz="3200" dirty="0" smtClean="0"/>
              <a:t>А=В</a:t>
            </a:r>
            <a:r>
              <a:rPr lang="ru-RU" sz="2400" dirty="0" smtClean="0"/>
              <a:t>1</a:t>
            </a:r>
            <a:r>
              <a:rPr lang="ru-RU" sz="3200" dirty="0" smtClean="0"/>
              <a:t>В (</a:t>
            </a:r>
            <a:r>
              <a:rPr lang="ru-RU" sz="3200" u="sng" dirty="0" smtClean="0"/>
              <a:t>образующие</a:t>
            </a:r>
            <a:r>
              <a:rPr lang="ru-RU" sz="3200" dirty="0" smtClean="0"/>
              <a:t> </a:t>
            </a:r>
            <a:r>
              <a:rPr lang="ru-RU" sz="3200" u="sng" dirty="0" smtClean="0"/>
              <a:t>усеченного конуса р</a:t>
            </a:r>
            <a:r>
              <a:rPr lang="ru-RU" sz="3200" dirty="0" smtClean="0"/>
              <a:t>авны).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Длина отрезка О</a:t>
            </a:r>
            <a:r>
              <a:rPr lang="ru-RU" sz="2400" dirty="0" smtClean="0"/>
              <a:t>1</a:t>
            </a:r>
            <a:r>
              <a:rPr lang="ru-RU" sz="3200" dirty="0" smtClean="0"/>
              <a:t>О –</a:t>
            </a:r>
            <a:r>
              <a:rPr lang="ru-RU" sz="3200" u="sng" dirty="0" smtClean="0"/>
              <a:t>высота</a:t>
            </a:r>
            <a:r>
              <a:rPr lang="ru-RU" sz="3200" dirty="0" smtClean="0"/>
              <a:t> усеченного конуса.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О</a:t>
            </a:r>
            <a:r>
              <a:rPr lang="ru-RU" sz="2400" dirty="0" smtClean="0"/>
              <a:t>1</a:t>
            </a:r>
            <a:r>
              <a:rPr lang="ru-RU" sz="3200" dirty="0" smtClean="0"/>
              <a:t>О перпендикулярен основаниям конуса.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ОА – </a:t>
            </a:r>
            <a:r>
              <a:rPr lang="ru-RU" sz="3200" u="sng" dirty="0" smtClean="0"/>
              <a:t>радиус</a:t>
            </a:r>
            <a:r>
              <a:rPr lang="ru-RU" sz="3200" dirty="0" smtClean="0"/>
              <a:t> </a:t>
            </a:r>
            <a:r>
              <a:rPr lang="ru-RU" sz="3200" u="sng" dirty="0" smtClean="0"/>
              <a:t>нижнего</a:t>
            </a:r>
            <a:r>
              <a:rPr lang="ru-RU" sz="3200" dirty="0" smtClean="0"/>
              <a:t> </a:t>
            </a:r>
            <a:r>
              <a:rPr lang="ru-RU" sz="3200" u="sng" dirty="0" smtClean="0"/>
              <a:t>основани</a:t>
            </a:r>
            <a:r>
              <a:rPr lang="ru-RU" sz="3200" dirty="0" smtClean="0"/>
              <a:t>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О</a:t>
            </a:r>
            <a:r>
              <a:rPr lang="ru-RU" sz="2400" dirty="0" smtClean="0"/>
              <a:t>1</a:t>
            </a:r>
            <a:r>
              <a:rPr lang="ru-RU" sz="3200" dirty="0" smtClean="0"/>
              <a:t>А</a:t>
            </a:r>
            <a:r>
              <a:rPr lang="ru-RU" sz="2400" dirty="0" smtClean="0"/>
              <a:t>1 </a:t>
            </a:r>
            <a:r>
              <a:rPr lang="ru-RU" sz="3200" dirty="0" smtClean="0"/>
              <a:t>- </a:t>
            </a:r>
            <a:r>
              <a:rPr lang="ru-RU" sz="3200" u="sng" dirty="0" smtClean="0"/>
              <a:t>радиус</a:t>
            </a:r>
            <a:r>
              <a:rPr lang="ru-RU" sz="3200" dirty="0" smtClean="0"/>
              <a:t> </a:t>
            </a:r>
            <a:r>
              <a:rPr lang="ru-RU" sz="3200" u="sng" dirty="0" smtClean="0"/>
              <a:t>верхнег</a:t>
            </a:r>
            <a:r>
              <a:rPr lang="ru-RU" sz="3200" dirty="0" smtClean="0"/>
              <a:t>о </a:t>
            </a:r>
            <a:r>
              <a:rPr lang="ru-RU" sz="3200" u="sng" dirty="0" smtClean="0"/>
              <a:t>основани</a:t>
            </a:r>
            <a:r>
              <a:rPr lang="ru-RU" sz="3200" dirty="0" smtClean="0"/>
              <a:t>я.</a:t>
            </a:r>
          </a:p>
          <a:p>
            <a:pPr algn="just">
              <a:buFont typeface="Arial" pitchFamily="34" charset="0"/>
              <a:buChar char="•"/>
            </a:pPr>
            <a:r>
              <a:rPr lang="ru-RU" sz="3200" dirty="0" smtClean="0"/>
              <a:t> Усеченный конус образован </a:t>
            </a:r>
            <a:r>
              <a:rPr lang="ru-RU" sz="3200" u="sng" dirty="0" smtClean="0"/>
              <a:t>вращением прямоугольной</a:t>
            </a:r>
            <a:r>
              <a:rPr lang="ru-RU" sz="3200" dirty="0" smtClean="0"/>
              <a:t> </a:t>
            </a:r>
            <a:r>
              <a:rPr lang="ru-RU" sz="3200" u="sng" dirty="0" smtClean="0"/>
              <a:t>трапеции</a:t>
            </a:r>
            <a:r>
              <a:rPr lang="ru-RU" sz="3200" dirty="0" smtClean="0"/>
              <a:t> </a:t>
            </a:r>
            <a:r>
              <a:rPr lang="ru-RU" sz="3200" u="sng" dirty="0" smtClean="0"/>
              <a:t>АА</a:t>
            </a:r>
            <a:r>
              <a:rPr lang="ru-RU" sz="2400" u="sng" dirty="0" smtClean="0"/>
              <a:t>1</a:t>
            </a:r>
            <a:r>
              <a:rPr lang="ru-RU" sz="3200" u="sng" dirty="0" smtClean="0"/>
              <a:t>О</a:t>
            </a:r>
            <a:r>
              <a:rPr lang="ru-RU" sz="2400" u="sng" dirty="0" smtClean="0"/>
              <a:t>1</a:t>
            </a:r>
            <a:r>
              <a:rPr lang="ru-RU" sz="3200" u="sng" dirty="0" smtClean="0"/>
              <a:t>О</a:t>
            </a:r>
            <a:r>
              <a:rPr lang="ru-RU" sz="3200" dirty="0" smtClean="0"/>
              <a:t> вокруг стороны О</a:t>
            </a:r>
            <a:r>
              <a:rPr lang="ru-RU" sz="2400" dirty="0" smtClean="0"/>
              <a:t>1</a:t>
            </a:r>
            <a:r>
              <a:rPr lang="ru-RU" sz="3200" dirty="0" smtClean="0"/>
              <a:t>О.</a:t>
            </a:r>
            <a:endParaRPr lang="ru-RU" sz="3200" dirty="0"/>
          </a:p>
        </p:txBody>
      </p:sp>
      <p:pic>
        <p:nvPicPr>
          <p:cNvPr id="2050" name="Picture 2" descr="C:\Users\Acer\Desktop\Безымянный1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692696"/>
            <a:ext cx="3744416" cy="51438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ru-RU" dirty="0" smtClean="0"/>
              <a:t>Сечение усеченного конуса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2"/>
          </p:nvPr>
        </p:nvSpPr>
        <p:spPr>
          <a:xfrm>
            <a:off x="0" y="4509120"/>
            <a:ext cx="4497388" cy="23488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u="sng" dirty="0" smtClean="0"/>
              <a:t>Осевое сечение</a:t>
            </a:r>
          </a:p>
          <a:p>
            <a:pPr>
              <a:buNone/>
            </a:pPr>
            <a:r>
              <a:rPr lang="ru-RU" dirty="0" smtClean="0"/>
              <a:t>О</a:t>
            </a:r>
            <a:r>
              <a:rPr lang="ru-RU" sz="2000" dirty="0" smtClean="0"/>
              <a:t>1</a:t>
            </a:r>
            <a:r>
              <a:rPr lang="ru-RU" dirty="0" smtClean="0"/>
              <a:t>О – ось усеченного конуса.</a:t>
            </a:r>
          </a:p>
          <a:p>
            <a:pPr>
              <a:buNone/>
            </a:pPr>
            <a:r>
              <a:rPr lang="ru-RU" dirty="0" smtClean="0"/>
              <a:t>АВС</a:t>
            </a:r>
            <a:r>
              <a:rPr lang="en-US" dirty="0" smtClean="0"/>
              <a:t>D</a:t>
            </a:r>
            <a:r>
              <a:rPr lang="ru-RU" dirty="0" smtClean="0"/>
              <a:t> – </a:t>
            </a:r>
            <a:r>
              <a:rPr lang="ru-RU" u="sng" dirty="0" smtClean="0"/>
              <a:t>равнобедренная трапеция.</a:t>
            </a:r>
          </a:p>
          <a:p>
            <a:pPr>
              <a:buNone/>
            </a:pPr>
            <a:r>
              <a:rPr lang="ru-RU" dirty="0" smtClean="0"/>
              <a:t>А</a:t>
            </a:r>
            <a:r>
              <a:rPr lang="en-US" dirty="0" smtClean="0"/>
              <a:t>D</a:t>
            </a:r>
            <a:r>
              <a:rPr lang="ru-RU" dirty="0" smtClean="0"/>
              <a:t>; ВС – диаметры оснований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645025" y="4797152"/>
            <a:ext cx="4498975" cy="206084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Плоскость</a:t>
            </a:r>
            <a:r>
              <a:rPr lang="ru-RU" sz="3600" dirty="0" smtClean="0"/>
              <a:t> </a:t>
            </a:r>
            <a:r>
              <a:rPr lang="ru-RU" sz="3600" dirty="0" err="1" smtClean="0"/>
              <a:t>α </a:t>
            </a:r>
            <a:r>
              <a:rPr lang="ru-RU" dirty="0" smtClean="0"/>
              <a:t>перпендикулярна О</a:t>
            </a:r>
            <a:r>
              <a:rPr lang="ru-RU" sz="2000" dirty="0" smtClean="0"/>
              <a:t>1</a:t>
            </a:r>
            <a:r>
              <a:rPr lang="ru-RU" dirty="0" smtClean="0"/>
              <a:t>О.</a:t>
            </a:r>
          </a:p>
          <a:p>
            <a:pPr>
              <a:buNone/>
            </a:pPr>
            <a:r>
              <a:rPr lang="ru-RU" dirty="0" smtClean="0"/>
              <a:t>О</a:t>
            </a:r>
            <a:r>
              <a:rPr lang="ru-RU" sz="2000" dirty="0" smtClean="0"/>
              <a:t>1</a:t>
            </a:r>
            <a:r>
              <a:rPr lang="ru-RU" dirty="0" smtClean="0"/>
              <a:t>О – ось усеченного конуса.</a:t>
            </a:r>
          </a:p>
          <a:p>
            <a:pPr>
              <a:buNone/>
            </a:pPr>
            <a:r>
              <a:rPr lang="ru-RU" dirty="0" smtClean="0"/>
              <a:t>Сечение – </a:t>
            </a:r>
            <a:r>
              <a:rPr lang="ru-RU" u="sng" dirty="0" smtClean="0"/>
              <a:t>круг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Acer\Desktop\Безымянный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196752"/>
            <a:ext cx="3095625" cy="3409950"/>
          </a:xfrm>
          <a:prstGeom prst="rect">
            <a:avLst/>
          </a:prstGeom>
          <a:noFill/>
        </p:spPr>
      </p:pic>
      <p:pic>
        <p:nvPicPr>
          <p:cNvPr id="2051" name="Picture 3" descr="C:\Users\Acer\Desktop\Безымянный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4008" y="1340768"/>
            <a:ext cx="4133850" cy="32099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251520" y="0"/>
            <a:ext cx="8640960" cy="68580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u="sng" dirty="0" smtClean="0"/>
              <a:t>Площадь боковой поверхности усеченного конуса</a:t>
            </a:r>
            <a:r>
              <a:rPr lang="ru-RU" dirty="0" smtClean="0"/>
              <a:t> равна произведению </a:t>
            </a:r>
            <a:r>
              <a:rPr lang="ru-RU" dirty="0" err="1" smtClean="0"/>
              <a:t>полусуммы</a:t>
            </a:r>
            <a:r>
              <a:rPr lang="ru-RU" dirty="0" smtClean="0"/>
              <a:t> </a:t>
            </a:r>
            <a:r>
              <a:rPr lang="en-US" dirty="0" smtClean="0"/>
              <a:t> </a:t>
            </a:r>
            <a:r>
              <a:rPr lang="ru-RU" dirty="0" smtClean="0"/>
              <a:t>длин окружностей оснований на образующую.</a:t>
            </a:r>
          </a:p>
          <a:p>
            <a:pPr>
              <a:buNone/>
            </a:pPr>
            <a:r>
              <a:rPr lang="en-US" sz="4000" dirty="0" smtClean="0"/>
              <a:t>			       S</a:t>
            </a:r>
            <a:r>
              <a:rPr lang="ru-RU" dirty="0" smtClean="0"/>
              <a:t>бок</a:t>
            </a:r>
            <a:r>
              <a:rPr lang="ru-RU" sz="4000" dirty="0" smtClean="0"/>
              <a:t> = </a:t>
            </a:r>
            <a:r>
              <a:rPr lang="el-GR" sz="4000" dirty="0" smtClean="0"/>
              <a:t>π</a:t>
            </a:r>
            <a:r>
              <a:rPr lang="ru-RU" sz="4000" dirty="0" smtClean="0"/>
              <a:t>(</a:t>
            </a:r>
            <a:r>
              <a:rPr lang="en-US" sz="4000" dirty="0" err="1" smtClean="0"/>
              <a:t>R+r</a:t>
            </a:r>
            <a:r>
              <a:rPr lang="en-US" sz="4000" dirty="0" smtClean="0"/>
              <a:t>)</a:t>
            </a:r>
            <a:r>
              <a:rPr lang="en-US" sz="4000" i="1" dirty="0" smtClean="0"/>
              <a:t>l</a:t>
            </a:r>
            <a:endParaRPr lang="en-US" sz="40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Площадь полной поверхности усеченного конуса</a:t>
            </a:r>
          </a:p>
          <a:p>
            <a:pPr>
              <a:buNone/>
            </a:pPr>
            <a:r>
              <a:rPr lang="ru-RU" dirty="0" smtClean="0"/>
              <a:t>равна сумме площадей боковой поверхности и площадей оснований.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      S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 π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R+r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R² + </a:t>
            </a:r>
            <a:r>
              <a:rPr lang="el-GR" sz="40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r²</a:t>
            </a:r>
          </a:p>
          <a:p>
            <a:pPr>
              <a:buNone/>
            </a:pP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Объем усеченного конуса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вычисляется по формуле: </a:t>
            </a:r>
          </a:p>
          <a:p>
            <a:pPr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		  V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ус.к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=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⅓h(S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+ √S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* 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6084168" y="5733256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/>
              <a:t>Сфера.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67544" y="1052736"/>
            <a:ext cx="8363272" cy="16561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u="sng" dirty="0" smtClean="0"/>
              <a:t>Определение:</a:t>
            </a:r>
            <a:r>
              <a:rPr lang="ru-RU" sz="2800" dirty="0" smtClean="0"/>
              <a:t> Сферой называется поверхность, состоящая из всех точек пространства, расположенных на равном расстоянии от данной точки.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4648200" y="2780928"/>
            <a:ext cx="4316288" cy="374441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О – </a:t>
            </a:r>
            <a:r>
              <a:rPr lang="ru-RU" sz="2800" u="sng" dirty="0" smtClean="0"/>
              <a:t>центр</a:t>
            </a:r>
            <a:r>
              <a:rPr lang="ru-RU" sz="2800" dirty="0" smtClean="0"/>
              <a:t> сферы.</a:t>
            </a:r>
          </a:p>
          <a:p>
            <a:pPr>
              <a:buNone/>
            </a:pPr>
            <a:r>
              <a:rPr lang="en-US" sz="2800" dirty="0" smtClean="0"/>
              <a:t>R</a:t>
            </a:r>
            <a:r>
              <a:rPr lang="ru-RU" sz="2800" dirty="0" smtClean="0"/>
              <a:t> – </a:t>
            </a:r>
            <a:r>
              <a:rPr lang="ru-RU" sz="2800" u="sng" dirty="0" smtClean="0"/>
              <a:t>радиус</a:t>
            </a:r>
            <a:r>
              <a:rPr lang="ru-RU" sz="2800" dirty="0" smtClean="0"/>
              <a:t> сферы.</a:t>
            </a:r>
          </a:p>
          <a:p>
            <a:pPr>
              <a:buNone/>
            </a:pPr>
            <a:r>
              <a:rPr lang="ru-RU" sz="2800" u="sng" dirty="0" smtClean="0"/>
              <a:t>Диаметр</a:t>
            </a:r>
            <a:r>
              <a:rPr lang="ru-RU" sz="2800" dirty="0" smtClean="0"/>
              <a:t> сферы – это отрезок, соединяющий две точки сферы и проходящий через её центр.</a:t>
            </a:r>
            <a:endParaRPr lang="ru-RU" sz="2800" dirty="0"/>
          </a:p>
        </p:txBody>
      </p:sp>
      <p:pic>
        <p:nvPicPr>
          <p:cNvPr id="3074" name="Picture 2" descr="C:\Users\Acer\Desktop\Безымянный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2852936"/>
            <a:ext cx="4103162" cy="36302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Шар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u="sng" dirty="0" smtClean="0"/>
              <a:t>Определение:</a:t>
            </a:r>
            <a:r>
              <a:rPr lang="ru-RU" dirty="0" smtClean="0"/>
              <a:t> </a:t>
            </a:r>
            <a:r>
              <a:rPr lang="ru-RU" i="1" dirty="0" smtClean="0"/>
              <a:t>Шар</a:t>
            </a:r>
            <a:r>
              <a:rPr lang="ru-RU" dirty="0" smtClean="0"/>
              <a:t> -  это тело, ограниченное сферой. Шар содержит все точки пространства, которые расположены от центра на расстоянии, не превышающем величину радиуса. 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5148064" y="4149080"/>
            <a:ext cx="2088232" cy="18722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Сфера</a:t>
            </a:r>
          </a:p>
          <a:p>
            <a:pPr algn="ctr"/>
            <a:r>
              <a:rPr lang="ru-RU" sz="3200" dirty="0" smtClean="0"/>
              <a:t>Шар</a:t>
            </a:r>
            <a:endParaRPr lang="ru-RU" sz="32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907704" y="4005064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/>
              <a:t>Центр</a:t>
            </a:r>
            <a:endParaRPr lang="ru-RU" sz="2800" u="sng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907704" y="4869160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/>
              <a:t>Радиус</a:t>
            </a:r>
            <a:endParaRPr lang="ru-RU" sz="2800" u="sng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1907704" y="5733256"/>
            <a:ext cx="1944216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u="sng" dirty="0" smtClean="0"/>
              <a:t>Диаметр</a:t>
            </a:r>
            <a:endParaRPr lang="ru-RU" sz="2800" u="sng" dirty="0"/>
          </a:p>
        </p:txBody>
      </p:sp>
      <p:cxnSp>
        <p:nvCxnSpPr>
          <p:cNvPr id="21" name="Прямая соединительная линия 20"/>
          <p:cNvCxnSpPr>
            <a:stCxn id="11" idx="3"/>
          </p:cNvCxnSpPr>
          <p:nvPr/>
        </p:nvCxnSpPr>
        <p:spPr>
          <a:xfrm>
            <a:off x="3851920" y="4329100"/>
            <a:ext cx="1368152" cy="54006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12" idx="3"/>
          </p:cNvCxnSpPr>
          <p:nvPr/>
        </p:nvCxnSpPr>
        <p:spPr>
          <a:xfrm>
            <a:off x="3851920" y="5193196"/>
            <a:ext cx="1296144" cy="360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>
            <a:stCxn id="13" idx="3"/>
          </p:cNvCxnSpPr>
          <p:nvPr/>
        </p:nvCxnSpPr>
        <p:spPr>
          <a:xfrm flipV="1">
            <a:off x="3851920" y="5589240"/>
            <a:ext cx="1440160" cy="4680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Уравнение сферы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1268760"/>
            <a:ext cx="6588224" cy="4709160"/>
          </a:xfrm>
        </p:spPr>
        <p:txBody>
          <a:bodyPr/>
          <a:lstStyle/>
          <a:p>
            <a:pPr>
              <a:buNone/>
            </a:pPr>
            <a:r>
              <a:rPr lang="ru-RU" sz="3200" dirty="0" smtClean="0"/>
              <a:t>С(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(Х –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)² + (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Y - 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)²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+ (Z - Z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)² = R²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					Вывод - 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cer\Desktop\Безымянный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2852936"/>
            <a:ext cx="4738560" cy="36240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344</TotalTime>
  <Words>362</Words>
  <Application>Microsoft Office PowerPoint</Application>
  <PresentationFormat>Экран (4:3)</PresentationFormat>
  <Paragraphs>81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Апекс</vt:lpstr>
      <vt:lpstr>Тела вращения</vt:lpstr>
      <vt:lpstr>Усеченный конус</vt:lpstr>
      <vt:lpstr>Слайд 3</vt:lpstr>
      <vt:lpstr>Слайд 4</vt:lpstr>
      <vt:lpstr>Сечение усеченного конуса</vt:lpstr>
      <vt:lpstr>Слайд 6</vt:lpstr>
      <vt:lpstr>Сфера.</vt:lpstr>
      <vt:lpstr>Шар</vt:lpstr>
      <vt:lpstr>Уравнение сферы</vt:lpstr>
      <vt:lpstr>Взаимное расположение сферы и плоскости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Тела вращения</dc:title>
  <dc:creator>Яночка Котя</dc:creator>
  <cp:lastModifiedBy>CHrn</cp:lastModifiedBy>
  <cp:revision>33</cp:revision>
  <dcterms:created xsi:type="dcterms:W3CDTF">2011-05-10T16:46:11Z</dcterms:created>
  <dcterms:modified xsi:type="dcterms:W3CDTF">2011-05-16T08:13:32Z</dcterms:modified>
</cp:coreProperties>
</file>