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1F5"/>
    <a:srgbClr val="F8B2EE"/>
    <a:srgbClr val="85C2FF"/>
    <a:srgbClr val="E466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253DA-B92A-4459-9779-A7C4588F3B8C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53FDD-CD89-4191-A04E-F187FF308C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53FDD-CD89-4191-A04E-F187FF308C9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53FDD-CD89-4191-A04E-F187FF308C9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1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785926"/>
            <a:ext cx="8001056" cy="1222375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    </a:t>
            </a:r>
            <a:r>
              <a:rPr lang="ru-RU" sz="4800" b="1" dirty="0" smtClean="0">
                <a:cs typeface="FrankRuehl" pitchFamily="34" charset="-79"/>
              </a:rPr>
              <a:t>Тела вращения</a:t>
            </a:r>
            <a:endParaRPr lang="ru-RU" sz="4800" b="1" dirty="0">
              <a:cs typeface="FrankRuehl" pitchFamily="34" charset="-79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71538" y="3071810"/>
            <a:ext cx="7743820" cy="112871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b="1" dirty="0" smtClean="0"/>
              <a:t> Цилиндр</a:t>
            </a:r>
            <a:endParaRPr lang="ru-RU" sz="3600" b="1" dirty="0" smtClean="0"/>
          </a:p>
          <a:p>
            <a:pPr>
              <a:buFont typeface="Arial" pitchFamily="34" charset="0"/>
              <a:buChar char="•"/>
            </a:pPr>
            <a:r>
              <a:rPr lang="ru-RU" sz="3600" b="1" dirty="0" smtClean="0"/>
              <a:t> Конус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85794"/>
            <a:ext cx="2505075" cy="320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785794"/>
            <a:ext cx="31432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571472" y="4714884"/>
            <a:ext cx="364333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Constantia" pitchFamily="18" charset="0"/>
                <a:ea typeface="Dotum" pitchFamily="34" charset="-127"/>
              </a:rPr>
              <a:t>Осевое сечение</a:t>
            </a:r>
          </a:p>
          <a:p>
            <a:r>
              <a:rPr lang="ru-RU" b="1" dirty="0" smtClean="0">
                <a:latin typeface="Constantia" pitchFamily="18" charset="0"/>
                <a:ea typeface="Dotum" pitchFamily="34" charset="-127"/>
              </a:rPr>
              <a:t>ОР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ось конуса</a:t>
            </a:r>
          </a:p>
          <a:p>
            <a:r>
              <a:rPr lang="ru-RU" b="1" dirty="0" smtClean="0">
                <a:latin typeface="Constantia" pitchFamily="18" charset="0"/>
                <a:ea typeface="Dotum" pitchFamily="34" charset="-127"/>
              </a:rPr>
              <a:t>АРС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</a:t>
            </a:r>
            <a:r>
              <a:rPr lang="ru-RU" b="1" u="sng" dirty="0" smtClean="0">
                <a:latin typeface="Constantia" pitchFamily="18" charset="0"/>
                <a:ea typeface="Dotum" pitchFamily="34" charset="-127"/>
              </a:rPr>
              <a:t>равнобедренный треугольник</a:t>
            </a:r>
          </a:p>
          <a:p>
            <a:r>
              <a:rPr lang="ru-RU" b="1" dirty="0" smtClean="0">
                <a:latin typeface="Constantia" pitchFamily="18" charset="0"/>
                <a:ea typeface="Dotum" pitchFamily="34" charset="-127"/>
              </a:rPr>
              <a:t>АС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диаметр основания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857760"/>
            <a:ext cx="1817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Пл. </a:t>
            </a:r>
            <a:r>
              <a:rPr lang="el-GR" b="1" dirty="0" smtClean="0"/>
              <a:t>α</a:t>
            </a:r>
            <a:r>
              <a:rPr lang="ru-RU" b="1" dirty="0" smtClean="0"/>
              <a:t>     РО</a:t>
            </a:r>
          </a:p>
          <a:p>
            <a:r>
              <a:rPr lang="ru-RU" b="1" dirty="0" smtClean="0"/>
              <a:t>РО</a:t>
            </a:r>
            <a:r>
              <a:rPr lang="ru-RU" dirty="0" smtClean="0"/>
              <a:t> </a:t>
            </a:r>
            <a:r>
              <a:rPr lang="ru-RU" dirty="0" smtClean="0">
                <a:latin typeface="Candara" pitchFamily="34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ось конуса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Сечение -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круг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>
            <a:off x="6000760" y="4875978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500174"/>
            <a:ext cx="8572560" cy="5357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Constantia" pitchFamily="18" charset="0"/>
              </a:rPr>
              <a:t>Площадь боковой поверхности</a:t>
            </a:r>
            <a:r>
              <a:rPr lang="ru-RU" sz="2000" dirty="0" smtClean="0">
                <a:latin typeface="Constantia" pitchFamily="18" charset="0"/>
              </a:rPr>
              <a:t> конуса равна произведению половины длины окружности основания на длину образующей.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dirty="0" smtClean="0">
                <a:latin typeface="Constantia" pitchFamily="18" charset="0"/>
              </a:rPr>
              <a:t>                                       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12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бок</a:t>
            </a:r>
            <a:r>
              <a:rPr lang="ru-RU" sz="16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= </a:t>
            </a:r>
            <a:r>
              <a:rPr lang="el-GR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400" b="1" dirty="0" err="1" smtClean="0"/>
              <a:t>ℓ</a:t>
            </a:r>
            <a:endParaRPr lang="ru-RU" sz="2400" b="1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400" u="sng" dirty="0" smtClean="0">
                <a:latin typeface="Constantia" pitchFamily="18" charset="0"/>
              </a:rPr>
              <a:t>Площадь полной поверхности </a:t>
            </a:r>
            <a:r>
              <a:rPr lang="ru-RU" sz="2000" dirty="0" smtClean="0">
                <a:latin typeface="Constantia" pitchFamily="18" charset="0"/>
              </a:rPr>
              <a:t>конуса равна сумме площадей боковой поверхности и площади </a:t>
            </a:r>
            <a:r>
              <a:rPr lang="ru-RU" sz="2000" dirty="0" smtClean="0">
                <a:latin typeface="Constantia" pitchFamily="18" charset="0"/>
              </a:rPr>
              <a:t>основания.</a:t>
            </a:r>
            <a:endParaRPr lang="ru-RU" sz="2000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                                  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12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пол</a:t>
            </a:r>
            <a:r>
              <a:rPr lang="en-US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en-US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l-GR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400" b="1" dirty="0" err="1" smtClean="0"/>
              <a:t>ℓ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n-US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+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l-GR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400" b="1" dirty="0" smtClean="0"/>
              <a:t>²</a:t>
            </a:r>
            <a:endParaRPr lang="ru-RU" sz="2400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400" u="sng" dirty="0" smtClean="0">
                <a:latin typeface="Constantia" pitchFamily="18" charset="0"/>
              </a:rPr>
              <a:t>Объем конуса </a:t>
            </a:r>
            <a:r>
              <a:rPr lang="ru-RU" sz="2000" dirty="0" smtClean="0">
                <a:latin typeface="Constantia" pitchFamily="18" charset="0"/>
              </a:rPr>
              <a:t>равен одной трети произведения площади </a:t>
            </a:r>
            <a:r>
              <a:rPr lang="ru-RU" sz="2000" dirty="0" smtClean="0">
                <a:latin typeface="Constantia" pitchFamily="18" charset="0"/>
              </a:rPr>
              <a:t>основания на высоту.</a:t>
            </a:r>
            <a:endParaRPr lang="ru-RU" sz="2000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                 </a:t>
            </a:r>
            <a:r>
              <a:rPr lang="en-US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V</a:t>
            </a:r>
            <a:r>
              <a:rPr lang="ru-RU" sz="16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кон</a:t>
            </a:r>
            <a:r>
              <a:rPr lang="ru-RU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16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ru-RU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b="1" dirty="0" smtClean="0"/>
              <a:t>¹/</a:t>
            </a:r>
            <a:r>
              <a:rPr lang="ru-RU" sz="1100" b="1" dirty="0" smtClean="0"/>
              <a:t>3</a:t>
            </a:r>
            <a:r>
              <a:rPr lang="ru-RU" sz="2000" dirty="0" smtClean="0"/>
              <a:t> </a:t>
            </a:r>
            <a:r>
              <a:rPr lang="el-GR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000" b="1" dirty="0" smtClean="0"/>
              <a:t>²</a:t>
            </a:r>
            <a:r>
              <a:rPr lang="en-US" sz="2000" b="1" dirty="0" smtClean="0">
                <a:latin typeface="Constantia" pitchFamily="18" charset="0"/>
              </a:rPr>
              <a:t>h</a:t>
            </a:r>
            <a:endParaRPr lang="ru-RU" sz="2000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endParaRPr lang="ru-RU" sz="20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heavy" dirty="0" smtClean="0"/>
              <a:t>цилиндр</a:t>
            </a:r>
            <a:endParaRPr lang="ru-RU" b="1" u="heavy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64347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ru-RU" b="1" u="sng" dirty="0" smtClean="0">
                <a:latin typeface="Century Gothic" pitchFamily="34" charset="0"/>
              </a:rPr>
              <a:t>Определение: </a:t>
            </a:r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400" dirty="0" smtClean="0"/>
              <a:t>Тело, ограниченное </a:t>
            </a:r>
            <a:r>
              <a:rPr lang="ru-RU" sz="2400" u="sng" dirty="0" smtClean="0"/>
              <a:t>двумя </a:t>
            </a:r>
            <a:r>
              <a:rPr lang="ru-RU" sz="2400" u="sng" dirty="0" smtClean="0"/>
              <a:t>кругами</a:t>
            </a:r>
            <a:r>
              <a:rPr lang="ru-RU" sz="2400" dirty="0" smtClean="0"/>
              <a:t>, </a:t>
            </a:r>
            <a:r>
              <a:rPr lang="ru-RU" sz="2400" dirty="0" smtClean="0"/>
              <a:t>расположенными </a:t>
            </a:r>
            <a:r>
              <a:rPr lang="ru-RU" sz="2400" dirty="0" smtClean="0"/>
              <a:t>в параллельных плоскостях и </a:t>
            </a:r>
            <a:r>
              <a:rPr lang="ru-RU" sz="2400" u="sng" dirty="0" smtClean="0"/>
              <a:t>цилиндрической поверхностью</a:t>
            </a:r>
            <a:r>
              <a:rPr lang="ru-RU" sz="2400" dirty="0" smtClean="0"/>
              <a:t>, называется цилиндром.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      </a:t>
            </a:r>
            <a:r>
              <a:rPr lang="ru-RU" sz="2400" b="1" i="1" u="sng" dirty="0" smtClean="0"/>
              <a:t>Цилиндрическая поверхность </a:t>
            </a:r>
            <a:r>
              <a:rPr lang="ru-RU" sz="2400" dirty="0" smtClean="0"/>
              <a:t>– это боковая поверхность </a:t>
            </a:r>
            <a:r>
              <a:rPr lang="ru-RU" sz="2400" dirty="0" smtClean="0"/>
              <a:t>цилиндра.</a:t>
            </a:r>
            <a:endParaRPr lang="ru-RU" sz="2400" dirty="0" smtClean="0"/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      </a:t>
            </a:r>
            <a:r>
              <a:rPr lang="ru-RU" sz="2400" b="1" i="1" u="sng" dirty="0" smtClean="0"/>
              <a:t>Круги</a:t>
            </a:r>
            <a:r>
              <a:rPr lang="ru-RU" sz="2400" dirty="0" smtClean="0"/>
              <a:t> – это основания </a:t>
            </a:r>
            <a:r>
              <a:rPr lang="ru-RU" sz="2400" dirty="0" smtClean="0"/>
              <a:t>цилиндра.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278130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Прямая соединительная линия 37"/>
          <p:cNvCxnSpPr/>
          <p:nvPr/>
        </p:nvCxnSpPr>
        <p:spPr>
          <a:xfrm flipV="1">
            <a:off x="1857356" y="428604"/>
            <a:ext cx="2286016" cy="42862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143372" y="428604"/>
            <a:ext cx="3143272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2500298" y="1428736"/>
            <a:ext cx="1500198" cy="78581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000496" y="1428736"/>
            <a:ext cx="3286148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3857620" y="1142984"/>
            <a:ext cx="3699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цилиндрическая поверхность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1928794" y="3429000"/>
            <a:ext cx="2357454" cy="21431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286248" y="3643314"/>
            <a:ext cx="285752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429124" y="3286124"/>
            <a:ext cx="2666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основание цилиндра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357158" y="4643446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Отрезки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А</a:t>
            </a:r>
            <a:r>
              <a:rPr lang="ru-RU" sz="1000" dirty="0" smtClean="0">
                <a:latin typeface="Constantia" pitchFamily="18" charset="0"/>
                <a:ea typeface="Dotum" pitchFamily="34" charset="-127"/>
              </a:rPr>
              <a:t>1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А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;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М</a:t>
            </a:r>
            <a:r>
              <a:rPr lang="ru-RU" sz="1000" dirty="0" smtClean="0">
                <a:latin typeface="Constantia" pitchFamily="18" charset="0"/>
                <a:ea typeface="Dotum" pitchFamily="34" charset="-127"/>
              </a:rPr>
              <a:t>1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М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и т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. д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. 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называются </a:t>
            </a:r>
            <a:r>
              <a:rPr lang="ru-RU" u="sng" dirty="0" smtClean="0">
                <a:latin typeface="Constantia" pitchFamily="18" charset="0"/>
                <a:ea typeface="Dotum" pitchFamily="34" charset="-127"/>
              </a:rPr>
              <a:t>образующими цилиндра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. Они образуют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  цилиндрическую поверхность.</a:t>
            </a:r>
            <a:endParaRPr lang="ru-RU" dirty="0" smtClean="0">
              <a:latin typeface="Constantia" pitchFamily="18" charset="0"/>
              <a:ea typeface="Dotum" pitchFamily="34" charset="-127"/>
            </a:endParaRPr>
          </a:p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 Отрезок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О1О – </a:t>
            </a:r>
            <a:r>
              <a:rPr lang="ru-RU" u="sng" dirty="0" smtClean="0">
                <a:latin typeface="Constantia" pitchFamily="18" charset="0"/>
                <a:ea typeface="Dotum" pitchFamily="34" charset="-127"/>
              </a:rPr>
              <a:t>ось </a:t>
            </a:r>
            <a:r>
              <a:rPr lang="ru-RU" u="sng" dirty="0" smtClean="0">
                <a:latin typeface="Constantia" pitchFamily="18" charset="0"/>
                <a:ea typeface="Dotum" pitchFamily="34" charset="-127"/>
              </a:rPr>
              <a:t>цилиндра.</a:t>
            </a:r>
            <a:endParaRPr lang="ru-RU" u="sng" dirty="0">
              <a:latin typeface="Constantia" pitchFamily="18" charset="0"/>
              <a:ea typeface="Dotum" pitchFamily="34" charset="-127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57686" y="142852"/>
            <a:ext cx="2666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основание цилиндра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571768" cy="414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000364" y="1285860"/>
            <a:ext cx="592935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АА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=ВВ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=СС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(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образующие цилиндра равны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).</a:t>
            </a:r>
          </a:p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АА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 </a:t>
            </a:r>
            <a:r>
              <a:rPr lang="en-US" sz="2000" dirty="0" smtClean="0">
                <a:latin typeface="+mj-lt"/>
                <a:cs typeface="FrankRuehl" pitchFamily="34" charset="-79"/>
              </a:rPr>
              <a:t>II</a:t>
            </a:r>
            <a:r>
              <a:rPr lang="ru-RU" sz="2000" dirty="0" smtClean="0">
                <a:latin typeface="+mj-lt"/>
                <a:cs typeface="FrankRuehl" pitchFamily="34" charset="-79"/>
              </a:rPr>
              <a:t> ВВ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 </a:t>
            </a:r>
            <a:r>
              <a:rPr lang="en-US" sz="2000" dirty="0" smtClean="0">
                <a:latin typeface="+mj-lt"/>
                <a:cs typeface="FrankRuehl" pitchFamily="34" charset="-79"/>
              </a:rPr>
              <a:t>II</a:t>
            </a:r>
            <a:r>
              <a:rPr lang="ru-RU" sz="2000" dirty="0" smtClean="0">
                <a:latin typeface="+mj-lt"/>
                <a:cs typeface="FrankRuehl" pitchFamily="34" charset="-79"/>
              </a:rPr>
              <a:t> СС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(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образующие цилиндра параллельны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).</a:t>
            </a: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Длина отрезка </a:t>
            </a:r>
            <a:r>
              <a:rPr lang="ru-RU" sz="2400" dirty="0" smtClean="0">
                <a:latin typeface="+mj-lt"/>
                <a:ea typeface="Dotum" pitchFamily="34" charset="-127"/>
                <a:cs typeface="FrankRuehl" pitchFamily="34" charset="-79"/>
              </a:rPr>
              <a:t>АА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–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высота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цилиндра.</a:t>
            </a:r>
          </a:p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ОВ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–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радиус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цилиндра (радиус основания).</a:t>
            </a:r>
          </a:p>
          <a:p>
            <a:endParaRPr lang="ru-RU" dirty="0">
              <a:latin typeface="Constantia" pitchFamily="18" charset="0"/>
              <a:ea typeface="Dotum" pitchFamily="34" charset="-127"/>
            </a:endParaRPr>
          </a:p>
          <a:p>
            <a:endParaRPr lang="ru-RU" dirty="0" smtClean="0">
              <a:latin typeface="Constantia" pitchFamily="18" charset="0"/>
              <a:ea typeface="Dotum" pitchFamily="34" charset="-127"/>
            </a:endParaRPr>
          </a:p>
          <a:p>
            <a:endParaRPr lang="ru-RU" dirty="0">
              <a:latin typeface="Constantia" pitchFamily="18" charset="0"/>
              <a:ea typeface="Dotum" pitchFamily="34" charset="-127"/>
            </a:endParaRP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Цилиндр образован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вращением прямоугольника </a:t>
            </a:r>
          </a:p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ВВ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О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b="1" dirty="0" smtClean="0">
                <a:ea typeface="Dotum" pitchFamily="34" charset="-127"/>
                <a:cs typeface="FrankRuehl" pitchFamily="34" charset="-79"/>
              </a:rPr>
              <a:t>О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вокруг стороны 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ОО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257176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571480"/>
            <a:ext cx="385762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Прямоугольник 17"/>
          <p:cNvSpPr/>
          <p:nvPr/>
        </p:nvSpPr>
        <p:spPr>
          <a:xfrm>
            <a:off x="428596" y="5000636"/>
            <a:ext cx="26134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</a:t>
            </a:r>
            <a:r>
              <a:rPr lang="ru-RU" sz="20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Осевое сечение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ОО1 – ось цилиндра</a:t>
            </a:r>
          </a:p>
          <a:p>
            <a:r>
              <a:rPr lang="en-US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ABCD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- </a:t>
            </a:r>
            <a:r>
              <a:rPr lang="ru-RU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прямоугольник</a:t>
            </a:r>
            <a:endParaRPr lang="ru-RU" u="sng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572000" y="5000636"/>
            <a:ext cx="35004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nstantia" pitchFamily="18" charset="0"/>
                <a:ea typeface="Dotum" pitchFamily="34" charset="-127"/>
                <a:cs typeface="FrankRuehl" pitchFamily="34" charset="-79"/>
              </a:rPr>
              <a:t>п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л.        ОО1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ОО1 – ось цилиндра</a:t>
            </a:r>
          </a:p>
          <a:p>
            <a:r>
              <a:rPr lang="ru-RU" dirty="0">
                <a:latin typeface="Constantia" pitchFamily="18" charset="0"/>
                <a:ea typeface="Dotum" pitchFamily="34" charset="-127"/>
                <a:cs typeface="FrankRuehl" pitchFamily="34" charset="-79"/>
              </a:rPr>
              <a:t>с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ечение 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- </a:t>
            </a:r>
            <a:r>
              <a:rPr lang="ru-RU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круг</a:t>
            </a:r>
            <a:endParaRPr lang="ru-RU" u="sng" dirty="0">
              <a:latin typeface="Arial Black" pitchFamily="34" charset="0"/>
              <a:cs typeface="FrankRuehl" pitchFamily="34" charset="-79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0628" y="500063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 rot="10800000">
            <a:off x="5143504" y="500063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000108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4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Площадь боковой поверхности </a:t>
            </a:r>
            <a:r>
              <a:rPr lang="ru-RU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цилиндра равна произведению длины окружности основания на высоту цилиндра .</a:t>
            </a:r>
          </a:p>
          <a:p>
            <a:endParaRPr lang="ru-RU" sz="2000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   </a:t>
            </a:r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16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бок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= 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2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err="1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rh</a:t>
            </a:r>
            <a:endParaRPr lang="en-US" sz="2800" b="1" dirty="0" smtClean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endParaRPr lang="ru-RU" sz="2000" dirty="0" smtClean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</a:t>
            </a:r>
            <a:r>
              <a:rPr lang="ru-RU" sz="24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Площадь полной поверхности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цилиндра равна сумме площадей боковой поверхности и двух оснований.</a:t>
            </a:r>
          </a:p>
          <a:p>
            <a:endParaRPr lang="ru-RU" sz="2000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пол</a:t>
            </a:r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2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err="1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rh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+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2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800" b="1" dirty="0" smtClean="0"/>
              <a:t>²</a:t>
            </a:r>
            <a:endParaRPr lang="en-US" sz="2800" b="1" dirty="0" smtClean="0"/>
          </a:p>
          <a:p>
            <a:endParaRPr lang="en-US" sz="2800" b="1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</a:t>
            </a:r>
            <a:r>
              <a:rPr lang="ru-RU" sz="24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Объем цилиндра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равен произведению площади основания на высоту.</a:t>
            </a:r>
          </a:p>
          <a:p>
            <a:endParaRPr lang="ru-RU" sz="2800" b="1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V</a:t>
            </a:r>
            <a:r>
              <a:rPr lang="ru-RU" sz="2000" dirty="0" err="1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800" b="1" dirty="0" smtClean="0"/>
              <a:t>²</a:t>
            </a:r>
            <a:r>
              <a:rPr lang="en-US" sz="2800" b="1" dirty="0" smtClean="0">
                <a:latin typeface="Constantia" pitchFamily="18" charset="0"/>
              </a:rPr>
              <a:t>h</a:t>
            </a:r>
            <a:endParaRPr lang="ru-RU" sz="2800" b="1" dirty="0" smtClean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Конус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chemeClr val="tx2"/>
                </a:solidFill>
                <a:latin typeface="Century Gothic" pitchFamily="34" charset="0"/>
              </a:rPr>
              <a:t>Определение: </a:t>
            </a:r>
            <a:r>
              <a:rPr lang="ru-RU" sz="2400" dirty="0" smtClean="0">
                <a:solidFill>
                  <a:schemeClr val="tx2"/>
                </a:solidFill>
              </a:rPr>
              <a:t>Тело, ограниченное </a:t>
            </a:r>
            <a:r>
              <a:rPr lang="ru-RU" sz="2400" u="sng" dirty="0" smtClean="0">
                <a:solidFill>
                  <a:schemeClr val="tx2"/>
                </a:solidFill>
              </a:rPr>
              <a:t>круго</a:t>
            </a:r>
            <a:r>
              <a:rPr lang="ru-RU" sz="2400" dirty="0" smtClean="0">
                <a:solidFill>
                  <a:schemeClr val="tx2"/>
                </a:solidFill>
              </a:rPr>
              <a:t>м и </a:t>
            </a:r>
            <a:r>
              <a:rPr lang="ru-RU" sz="2400" u="sng" dirty="0" smtClean="0">
                <a:solidFill>
                  <a:schemeClr val="tx2"/>
                </a:solidFill>
              </a:rPr>
              <a:t>конической поверх</a:t>
            </a:r>
            <a:r>
              <a:rPr lang="ru-RU" sz="2400" dirty="0" smtClean="0">
                <a:solidFill>
                  <a:schemeClr val="tx2"/>
                </a:solidFill>
              </a:rPr>
              <a:t>ностью, называется конусом.</a:t>
            </a: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r>
              <a:rPr lang="ru-RU" sz="3200" b="1" u="sng" dirty="0" smtClean="0">
                <a:solidFill>
                  <a:schemeClr val="tx2"/>
                </a:solidFill>
              </a:rPr>
              <a:t>Коническая поверхность </a:t>
            </a:r>
            <a:r>
              <a:rPr lang="ru-RU" sz="2400" dirty="0" smtClean="0">
                <a:solidFill>
                  <a:schemeClr val="tx2"/>
                </a:solidFill>
              </a:rPr>
              <a:t>– это боковая поверхность конуса.</a:t>
            </a: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r>
              <a:rPr lang="ru-RU" sz="3200" b="1" u="sng" dirty="0" smtClean="0">
                <a:solidFill>
                  <a:schemeClr val="tx2"/>
                </a:solidFill>
              </a:rPr>
              <a:t>Круг</a:t>
            </a:r>
            <a:r>
              <a:rPr lang="ru-RU" sz="2400" dirty="0" smtClean="0">
                <a:solidFill>
                  <a:schemeClr val="tx2"/>
                </a:solidFill>
              </a:rPr>
              <a:t> – это основание конуса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36195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2285984" y="357166"/>
            <a:ext cx="2143140" cy="214314"/>
          </a:xfrm>
          <a:prstGeom prst="line">
            <a:avLst/>
          </a:prstGeom>
          <a:ln w="1905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29124" y="357166"/>
            <a:ext cx="2571768" cy="1588"/>
          </a:xfrm>
          <a:prstGeom prst="line">
            <a:avLst/>
          </a:prstGeom>
          <a:ln w="1905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786050" y="1928802"/>
            <a:ext cx="2143140" cy="642942"/>
          </a:xfrm>
          <a:prstGeom prst="line">
            <a:avLst/>
          </a:prstGeom>
          <a:ln w="1905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929190" y="1928802"/>
            <a:ext cx="335758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071802" y="3929066"/>
            <a:ext cx="1928826" cy="357190"/>
          </a:xfrm>
          <a:prstGeom prst="line">
            <a:avLst/>
          </a:prstGeom>
          <a:ln w="1905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000628" y="4286256"/>
            <a:ext cx="235745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857752" y="0"/>
            <a:ext cx="1473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Ось конуса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072066" y="1571612"/>
            <a:ext cx="3027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коническая поверхность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72066" y="4000504"/>
            <a:ext cx="2290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Основание конуса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28596" y="4857760"/>
            <a:ext cx="828680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Отрезки </a:t>
            </a:r>
            <a:r>
              <a:rPr lang="ru-RU" b="1" dirty="0" smtClean="0">
                <a:latin typeface="Constantia" pitchFamily="18" charset="0"/>
                <a:ea typeface="Dotum" pitchFamily="34" charset="-127"/>
              </a:rPr>
              <a:t>РА, РВ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и т.д. называются </a:t>
            </a:r>
            <a:r>
              <a:rPr lang="ru-RU" sz="1850" u="sng" dirty="0" smtClean="0">
                <a:latin typeface="Constantia" pitchFamily="18" charset="0"/>
                <a:ea typeface="Dotum" pitchFamily="34" charset="-127"/>
              </a:rPr>
              <a:t>образующими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конуса. Они образуют коническую поверхность.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Прямая </a:t>
            </a:r>
            <a:r>
              <a:rPr lang="ru-RU" b="1" dirty="0" smtClean="0">
                <a:latin typeface="Constantia" pitchFamily="18" charset="0"/>
                <a:ea typeface="Dotum" pitchFamily="34" charset="-127"/>
              </a:rPr>
              <a:t>ОР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</a:t>
            </a:r>
            <a:r>
              <a:rPr lang="ru-RU" sz="1850" u="sng" dirty="0" smtClean="0">
                <a:latin typeface="Constantia" pitchFamily="18" charset="0"/>
                <a:ea typeface="Dotum" pitchFamily="34" charset="-127"/>
              </a:rPr>
              <a:t>ось </a:t>
            </a:r>
            <a:r>
              <a:rPr lang="ru-RU" sz="1850" u="sng" dirty="0" smtClean="0">
                <a:latin typeface="Constantia" pitchFamily="18" charset="0"/>
                <a:ea typeface="Dotum" pitchFamily="34" charset="-127"/>
              </a:rPr>
              <a:t>конуса.</a:t>
            </a:r>
            <a:endParaRPr lang="ru-RU" sz="1850" u="sng" dirty="0" smtClean="0">
              <a:latin typeface="Constantia" pitchFamily="18" charset="0"/>
              <a:ea typeface="Dotu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249555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143240" y="1500174"/>
            <a:ext cx="55721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 = РВ </a:t>
            </a:r>
            <a:r>
              <a:rPr lang="ru-RU" sz="2000" dirty="0" smtClean="0">
                <a:latin typeface="Candara" pitchFamily="34" charset="0"/>
              </a:rPr>
              <a:t>(</a:t>
            </a:r>
            <a:r>
              <a:rPr lang="ru-RU" sz="2000" u="sng" dirty="0" smtClean="0">
                <a:latin typeface="Candara" pitchFamily="34" charset="0"/>
              </a:rPr>
              <a:t>образующие конуса ра</a:t>
            </a:r>
            <a:r>
              <a:rPr lang="ru-RU" sz="2000" dirty="0" smtClean="0">
                <a:latin typeface="Candara" pitchFamily="34" charset="0"/>
              </a:rPr>
              <a:t>вны</a:t>
            </a:r>
            <a:r>
              <a:rPr lang="ru-RU" sz="2000" dirty="0" smtClean="0">
                <a:latin typeface="Candara" pitchFamily="34" charset="0"/>
              </a:rPr>
              <a:t>).</a:t>
            </a:r>
            <a:endParaRPr lang="ru-RU" sz="2000" dirty="0" smtClean="0">
              <a:latin typeface="Candara" pitchFamily="34" charset="0"/>
            </a:endParaRPr>
          </a:p>
          <a:p>
            <a:r>
              <a:rPr lang="ru-RU" sz="2000" dirty="0" smtClean="0">
                <a:latin typeface="Candara" pitchFamily="34" charset="0"/>
              </a:rPr>
              <a:t>Длина отрезка</a:t>
            </a:r>
            <a:r>
              <a:rPr lang="ru-RU" dirty="0" smtClean="0"/>
              <a:t> РО </a:t>
            </a:r>
            <a:r>
              <a:rPr lang="ru-RU" sz="2000" dirty="0" smtClean="0">
                <a:latin typeface="Candara" pitchFamily="34" charset="0"/>
              </a:rPr>
              <a:t>– </a:t>
            </a:r>
            <a:r>
              <a:rPr lang="ru-RU" sz="2000" u="sng" dirty="0" smtClean="0">
                <a:latin typeface="Candara" pitchFamily="34" charset="0"/>
              </a:rPr>
              <a:t>высота конуса</a:t>
            </a:r>
            <a:r>
              <a:rPr lang="ru-RU" sz="2000" dirty="0" smtClean="0">
                <a:latin typeface="Candara" pitchFamily="34" charset="0"/>
              </a:rPr>
              <a:t>.</a:t>
            </a:r>
          </a:p>
          <a:p>
            <a:r>
              <a:rPr lang="ru-RU" dirty="0" smtClean="0"/>
              <a:t>РО      </a:t>
            </a:r>
            <a:r>
              <a:rPr lang="ru-RU" sz="2000" dirty="0" smtClean="0">
                <a:latin typeface="Candara" pitchFamily="34" charset="0"/>
              </a:rPr>
              <a:t>основанию цилиндра.</a:t>
            </a:r>
          </a:p>
          <a:p>
            <a:r>
              <a:rPr lang="ru-RU" dirty="0" smtClean="0"/>
              <a:t>ОА – </a:t>
            </a:r>
            <a:r>
              <a:rPr lang="ru-RU" sz="2000" dirty="0" smtClean="0">
                <a:latin typeface="Candara" pitchFamily="34" charset="0"/>
              </a:rPr>
              <a:t>радиус конуса (радиус основания) .</a:t>
            </a:r>
            <a:endParaRPr lang="ru-RU" sz="2000" dirty="0">
              <a:latin typeface="Candar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>
            <a:off x="3428992" y="2128962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7" y="4643446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onstantia" pitchFamily="18" charset="0"/>
                <a:ea typeface="Dotum" pitchFamily="34" charset="-127"/>
              </a:rPr>
              <a:t>Конус образован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</a:rPr>
              <a:t>вращением прямоугольного треугольника </a:t>
            </a:r>
            <a:r>
              <a:rPr lang="ru-RU" sz="2000" b="1" u="sng" dirty="0" smtClean="0">
                <a:latin typeface="Constantia" pitchFamily="18" charset="0"/>
                <a:ea typeface="Dotum" pitchFamily="34" charset="-127"/>
              </a:rPr>
              <a:t>АРО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</a:rPr>
              <a:t>вокруг катета </a:t>
            </a:r>
            <a:r>
              <a:rPr lang="ru-RU" sz="2000" b="1" dirty="0" smtClean="0">
                <a:latin typeface="Constantia" pitchFamily="18" charset="0"/>
                <a:ea typeface="Dotum" pitchFamily="34" charset="-127"/>
              </a:rPr>
              <a:t>РО.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364</TotalTime>
  <Words>393</Words>
  <Application>Microsoft Office PowerPoint</Application>
  <PresentationFormat>Экран (4:3)</PresentationFormat>
  <Paragraphs>82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                   Тела вращения</vt:lpstr>
      <vt:lpstr>цилиндр</vt:lpstr>
      <vt:lpstr>Слайд 3</vt:lpstr>
      <vt:lpstr>Слайд 4</vt:lpstr>
      <vt:lpstr>Слайд 5</vt:lpstr>
      <vt:lpstr>Слайд 6</vt:lpstr>
      <vt:lpstr>Конус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Тела вращения</dc:title>
  <dc:creator>Викуля</dc:creator>
  <cp:lastModifiedBy>CHrn</cp:lastModifiedBy>
  <cp:revision>37</cp:revision>
  <dcterms:created xsi:type="dcterms:W3CDTF">2011-05-10T11:20:54Z</dcterms:created>
  <dcterms:modified xsi:type="dcterms:W3CDTF">2011-05-16T07:59:15Z</dcterms:modified>
</cp:coreProperties>
</file>