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8" r:id="rId7"/>
    <p:sldId id="269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D1606-4A26-4821-BCD2-2966B36A8C57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9450B-2C28-4DA4-AFB4-E4F0C9EC6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9450B-2C28-4DA4-AFB4-E4F0C9EC62C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1C4A1A-3861-489F-9EB1-95BF4D08560C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4ACE64-DB5D-4D54-BAF2-162983C4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785926"/>
            <a:ext cx="5357850" cy="3114684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Логарифмы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Логарифмическая функция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5996014" cy="6651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1"/>
          <p:cNvSpPr>
            <a:spLocks noGrp="1"/>
          </p:cNvSpPr>
          <p:nvPr>
            <p:ph type="body" idx="1"/>
          </p:nvPr>
        </p:nvSpPr>
        <p:spPr>
          <a:xfrm>
            <a:off x="1142977" y="142853"/>
            <a:ext cx="7000924" cy="13573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r>
              <a:rPr lang="ru-RU" sz="3600" i="1" dirty="0" smtClean="0">
                <a:solidFill>
                  <a:srgbClr val="0070C0"/>
                </a:solidFill>
              </a:rPr>
              <a:t> </a:t>
            </a:r>
            <a:r>
              <a:rPr lang="ru-RU" sz="4100" dirty="0" smtClean="0">
                <a:solidFill>
                  <a:srgbClr val="0070C0"/>
                </a:solidFill>
                <a:latin typeface="+mj-lt"/>
              </a:rPr>
              <a:t>Показательная и логарифмическая функции.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3000373"/>
            <a:ext cx="4714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Функция, заданная формулой вида </a:t>
            </a:r>
            <a:r>
              <a:rPr lang="ru-RU" sz="2400" b="1" i="1" dirty="0" err="1">
                <a:latin typeface="Arial" pitchFamily="34" charset="0"/>
                <a:cs typeface="Arial" pitchFamily="34" charset="0"/>
              </a:rPr>
              <a:t>у=а</a:t>
            </a:r>
            <a:r>
              <a:rPr lang="ru-RU" sz="2400" b="1" i="1" baseline="30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2400" i="1" baseline="30000" dirty="0"/>
              <a:t> </a:t>
            </a:r>
            <a:r>
              <a:rPr lang="ru-RU" sz="2400" i="1" dirty="0"/>
              <a:t>( а&gt;0, а≠1) называется </a:t>
            </a:r>
            <a:r>
              <a:rPr lang="ru-RU" sz="2400" b="1" i="1" dirty="0" smtClean="0">
                <a:latin typeface="Cambria" pitchFamily="18" charset="0"/>
              </a:rPr>
              <a:t>показательной.</a:t>
            </a:r>
            <a:endParaRPr lang="ru-RU" sz="2400" i="1" dirty="0">
              <a:latin typeface="Cambria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357290" y="4286256"/>
            <a:ext cx="47149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Функция, заданная формулой вида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y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=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log </a:t>
            </a:r>
            <a:r>
              <a:rPr kumimoji="0" lang="en-US" sz="2400" b="1" i="1" u="none" strike="noStrike" cap="none" normalizeH="0" baseline="-3000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x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(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a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Arial" pitchFamily="34" charset="0"/>
              </a:rPr>
              <a:t>&gt;0 ; а ≠1) называется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логарифмической.</a:t>
            </a:r>
            <a:endParaRPr kumimoji="0" lang="ru-RU" sz="3200" b="0" i="1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4282" y="3143248"/>
            <a:ext cx="92866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0034" y="328612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14282" y="4357694"/>
            <a:ext cx="92866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034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pic>
        <p:nvPicPr>
          <p:cNvPr id="18435" name="Picture 3" descr="http://animashky.ru/flist/obludi/43/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071810"/>
            <a:ext cx="18505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/>
      <p:bldP spid="18433" grpId="0"/>
      <p:bldP spid="9" grpId="0" animBg="1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2844" y="14285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85720" y="2857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24288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85728"/>
            <a:ext cx="24288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7158" y="2949238"/>
            <a:ext cx="414340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)=(-∞;+∞)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)=(0; 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3) Функция только возрастает на всей области определения.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4) Функция не является  четной, не является нечетной.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5) Функция непрерывна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6) Функция ограничена только снизу осью Ох.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7) График функции проходит через точку (0;1)</a:t>
            </a:r>
            <a:endParaRPr kumimoji="0" lang="en-US" b="0" i="1" u="none" strike="noStrike" cap="none" normalizeH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3071810"/>
            <a:ext cx="35719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)=(-∞;+∞)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)=(0; 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3) Функция только убывает на всей области определения.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4) Функция не является  четной, не является нечетной.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5) Функция непрерывна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6) Функция ограничена только снизу осью Ох.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7) График функции проходит через точку (0;1)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2500306"/>
            <a:ext cx="1338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Свойства 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85728"/>
            <a:ext cx="24288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9000"/>
                            </p:stCondLst>
                            <p:childTnLst>
                              <p:par>
                                <p:cTn id="14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662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4282" y="14285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2857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228601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28604"/>
            <a:ext cx="21431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643306" y="2071678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Свойства</a:t>
            </a:r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2571744"/>
            <a:ext cx="32861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 (0; 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 (-∞;+∞)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3) Функция только возрастает на всей области определения.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4) Функция не является  четной, не является нечетной.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5) Функция непрерывна.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6) Функция ограничена только слева осью </a:t>
            </a:r>
            <a:r>
              <a:rPr kumimoji="0" lang="ru-RU" b="0" i="1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Оу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7) График функции проходит через точку (1;0).</a:t>
            </a:r>
            <a:endParaRPr kumimoji="0" lang="ru-RU" sz="24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000628" y="2518350"/>
            <a:ext cx="378621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 (0; 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)= (-∞;+∞)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3) Функция только убывает на всей области определения.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4) Функция не является  четной, не является нечетной.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5) Функция непрерывна.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6) Функция ограничена только слева осью </a:t>
            </a:r>
            <a:r>
              <a:rPr kumimoji="0" lang="ru-RU" b="0" i="1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Оу</a:t>
            </a: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7) График функции проходит через точку (1;0).</a:t>
            </a:r>
            <a:endParaRPr kumimoji="0" lang="ru-RU" sz="2400" b="0" i="1" u="none" strike="noStrike" cap="none" normalizeH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800" b="0" i="1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600" b="0" i="0" u="none" strike="noStrike" cap="none" normalizeH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27649" grpId="0"/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92869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1. История происхождения логарифмов</a:t>
            </a:r>
            <a:r>
              <a:rPr lang="ru-RU" sz="40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643998" cy="511494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Потребность в действиях с многозначными числами впервые возникла в 16 веке в связи с развитием дальнего мореплавания, вызвавшим усовершенствование астрономических наблюдений и вычислений.</a:t>
            </a:r>
            <a:r>
              <a:rPr lang="en-US" b="1" i="1" dirty="0" smtClean="0"/>
              <a:t> </a:t>
            </a:r>
            <a:r>
              <a:rPr lang="ru-RU" b="1" i="1" dirty="0" smtClean="0"/>
              <a:t>Благодаря астрономическим расчетам на рубеже 16 и 17 веков возникли логарифмические вычисления.</a:t>
            </a:r>
            <a:endParaRPr lang="ru-RU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Логарифмы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6429420" cy="4286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sz="3200" b="1" i="1" dirty="0" smtClean="0"/>
              <a:t>Логарифм положительного числа </a:t>
            </a:r>
            <a:r>
              <a:rPr lang="ru-RU" sz="3200" b="1" i="1" dirty="0" err="1" smtClean="0"/>
              <a:t>b</a:t>
            </a:r>
            <a:r>
              <a:rPr lang="ru-RU" sz="3200" b="1" i="1" dirty="0" smtClean="0"/>
              <a:t> по основанию </a:t>
            </a:r>
            <a:r>
              <a:rPr lang="ru-RU" sz="3200" b="1" i="1" dirty="0" err="1" smtClean="0"/>
              <a:t>a</a:t>
            </a:r>
            <a:r>
              <a:rPr lang="ru-RU" sz="3200" b="1" i="1" dirty="0" smtClean="0"/>
              <a:t> (обозначается </a:t>
            </a:r>
            <a:r>
              <a:rPr lang="ru-RU" sz="3200" b="1" i="1" dirty="0" err="1" smtClean="0"/>
              <a:t>loga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b</a:t>
            </a:r>
            <a:r>
              <a:rPr lang="ru-RU" sz="3200" b="1" i="1" dirty="0" smtClean="0"/>
              <a:t>) — это показатель степени</a:t>
            </a:r>
            <a:r>
              <a:rPr lang="en-US" sz="3200" b="1" i="1" dirty="0" smtClean="0"/>
              <a:t>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3200" b="1" i="1" dirty="0" smtClean="0"/>
              <a:t>, в которую надо возвести </a:t>
            </a:r>
            <a:r>
              <a:rPr lang="ru-RU" sz="3200" b="1" i="1" dirty="0" err="1" smtClean="0"/>
              <a:t>a</a:t>
            </a:r>
            <a:r>
              <a:rPr lang="ru-RU" sz="3200" b="1" i="1" dirty="0" smtClean="0"/>
              <a:t>, чтобы получить </a:t>
            </a:r>
            <a:r>
              <a:rPr lang="ru-RU" sz="3200" b="1" i="1" dirty="0" err="1" smtClean="0"/>
              <a:t>b</a:t>
            </a:r>
            <a:r>
              <a:rPr lang="ru-RU" sz="3200" b="1" i="1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i="1" dirty="0" smtClean="0"/>
              <a:t>     Иными словами,  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i="1" dirty="0" smtClean="0"/>
              <a:t>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=b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i="1" dirty="0" smtClean="0"/>
              <a:t> </a:t>
            </a:r>
            <a:endParaRPr lang="ru-RU" sz="3200" dirty="0" smtClean="0"/>
          </a:p>
          <a:p>
            <a:endParaRPr lang="ru-RU" dirty="0"/>
          </a:p>
        </p:txBody>
      </p:sp>
      <p:pic>
        <p:nvPicPr>
          <p:cNvPr id="1026" name="Picture 2" descr="http://animashky.ru/flist/obludi/43/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371" y="2428868"/>
            <a:ext cx="1887309" cy="2071702"/>
          </a:xfrm>
          <a:prstGeom prst="rect">
            <a:avLst/>
          </a:prstGeom>
          <a:noFill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286380" y="5214950"/>
          <a:ext cx="215900" cy="406400"/>
        </p:xfrm>
        <a:graphic>
          <a:graphicData uri="http://schemas.openxmlformats.org/presentationml/2006/ole">
            <p:oleObj spid="_x0000_s1027" name="Формула" r:id="rId4" imgW="215640" imgH="406080" progId="Equation.3">
              <p:embed/>
            </p:oleObj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5643602" cy="8572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Основные свойства логарифмов</a:t>
            </a:r>
            <a:r>
              <a:rPr lang="ru-RU" b="1" i="1" dirty="0" smtClean="0"/>
              <a:t>.                                            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00364" y="1928802"/>
            <a:ext cx="4530856" cy="43100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1) log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1=0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=1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/у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=log 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x—log 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=p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animashky.ru/flist/obludi/42/2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2000264" cy="3440454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07249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i="1" dirty="0" smtClean="0"/>
              <a:t>Десятичные логарифмы (</a:t>
            </a:r>
            <a:r>
              <a:rPr lang="ru-RU" sz="3200" i="1" dirty="0" err="1" smtClean="0"/>
              <a:t>логарифмы</a:t>
            </a:r>
            <a:r>
              <a:rPr lang="ru-RU" sz="3200" i="1" dirty="0" smtClean="0"/>
              <a:t> по основанию 10)  обозначаются </a:t>
            </a:r>
            <a:r>
              <a:rPr lang="en-US" sz="3200" i="1" dirty="0" smtClean="0"/>
              <a:t> </a:t>
            </a:r>
          </a:p>
          <a:p>
            <a:r>
              <a:rPr lang="ru-RU" sz="3200" i="1" dirty="0" smtClean="0"/>
              <a:t>как 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i="1" dirty="0" smtClean="0"/>
              <a:t> или</a:t>
            </a:r>
            <a:r>
              <a:rPr lang="en-US" sz="3200" i="1" dirty="0" smtClean="0"/>
              <a:t> </a:t>
            </a:r>
            <a:r>
              <a:rPr lang="ru-RU" sz="3200" i="1" dirty="0" smtClean="0"/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a.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i="1" dirty="0" smtClean="0"/>
              <a:t>Натуральные логарифмы (</a:t>
            </a:r>
            <a:r>
              <a:rPr lang="ru-RU" sz="3200" i="1" dirty="0" err="1" smtClean="0"/>
              <a:t>логарифмы</a:t>
            </a:r>
            <a:r>
              <a:rPr lang="ru-RU" sz="3200" i="1" dirty="0" smtClean="0"/>
              <a:t> по основанию </a:t>
            </a:r>
            <a:r>
              <a:rPr lang="ru-RU" sz="3200" b="1" i="1" dirty="0" smtClean="0"/>
              <a:t>е</a:t>
            </a:r>
            <a:r>
              <a:rPr lang="ru-RU" sz="3200" i="1" dirty="0" smtClean="0"/>
              <a:t>)</a:t>
            </a:r>
            <a:r>
              <a:rPr lang="en-US" sz="3200" i="1" dirty="0" smtClean="0"/>
              <a:t> </a:t>
            </a:r>
            <a:r>
              <a:rPr lang="ru-RU" sz="3200" i="1" dirty="0" smtClean="0"/>
              <a:t>обозначаются</a:t>
            </a:r>
          </a:p>
          <a:p>
            <a:r>
              <a:rPr lang="ru-RU" sz="3200" i="1" dirty="0" smtClean="0"/>
              <a:t> как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i="1" dirty="0"/>
              <a:t> </a:t>
            </a:r>
            <a:r>
              <a:rPr lang="ru-RU" sz="3200" i="1" dirty="0" smtClean="0"/>
              <a:t>или </a:t>
            </a:r>
            <a:r>
              <a:rPr lang="en-US" sz="3200" i="1" dirty="0" smtClean="0"/>
              <a:t>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i="1" dirty="0" smtClean="0"/>
              <a:t>Числом  </a:t>
            </a:r>
            <a:r>
              <a:rPr lang="ru-RU" sz="3200" b="1" i="1" dirty="0" smtClean="0"/>
              <a:t>е </a:t>
            </a:r>
            <a:r>
              <a:rPr lang="ru-RU" sz="3200" i="1" dirty="0" smtClean="0"/>
              <a:t> в математике принято обозначать предел,  который равен ≈ 2,72.</a:t>
            </a:r>
          </a:p>
          <a:p>
            <a:pPr>
              <a:buFont typeface="Wingdings" pitchFamily="2" charset="2"/>
              <a:buChar char="Ø"/>
            </a:pPr>
            <a:r>
              <a:rPr lang="ru-RU" sz="3200" i="1" dirty="0" smtClean="0"/>
              <a:t>Число </a:t>
            </a:r>
            <a:r>
              <a:rPr lang="ru-RU" sz="3200" b="1" i="1" dirty="0" smtClean="0"/>
              <a:t>е</a:t>
            </a:r>
            <a:r>
              <a:rPr lang="ru-RU" sz="3200" i="1" dirty="0" smtClean="0"/>
              <a:t> является </a:t>
            </a:r>
            <a:r>
              <a:rPr lang="ru-RU" sz="3200" b="1" i="1" dirty="0" smtClean="0"/>
              <a:t>иррациональным числом</a:t>
            </a:r>
            <a:r>
              <a:rPr lang="ru-RU" sz="3200" i="1" dirty="0" smtClean="0"/>
              <a:t> — </a:t>
            </a:r>
            <a:r>
              <a:rPr lang="ru-RU" sz="3200" i="1" dirty="0" err="1" smtClean="0"/>
              <a:t>числом</a:t>
            </a:r>
            <a:r>
              <a:rPr lang="ru-RU" sz="3200" i="1" dirty="0" smtClean="0"/>
              <a:t>, несоизмеримым с единицей, оно не может быть точно выраженным ни целым ни дробным </a:t>
            </a:r>
            <a:r>
              <a:rPr lang="ru-RU" sz="3200" b="1" i="1" dirty="0" smtClean="0"/>
              <a:t>рациональным</a:t>
            </a:r>
            <a:r>
              <a:rPr lang="ru-RU" sz="3200" i="1" dirty="0" smtClean="0"/>
              <a:t> </a:t>
            </a:r>
            <a:r>
              <a:rPr lang="ru-RU" sz="3200" b="1" i="1" dirty="0" smtClean="0"/>
              <a:t>числом</a:t>
            </a:r>
            <a:r>
              <a:rPr lang="ru-RU" sz="3200" i="1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7-007-Grafik-funktsii-ylg-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9" y="1071546"/>
            <a:ext cx="7429552" cy="465605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8-008-Grafik-funktsii-yln-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785794"/>
            <a:ext cx="7715304" cy="514353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77200" cy="869950"/>
          </a:xfrm>
        </p:spPr>
        <p:txBody>
          <a:bodyPr/>
          <a:lstStyle/>
          <a:p>
            <a:r>
              <a:rPr lang="ru-RU" b="1" dirty="0" smtClean="0"/>
              <a:t>Логарифмирование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85786" y="1857364"/>
            <a:ext cx="7000924" cy="2786082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это преобразование, при котором логарифм выражения с переменными приводится к сумме или разности логарифмов</a:t>
            </a:r>
            <a:r>
              <a:rPr lang="ru-RU" sz="2800" i="1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Потенцирование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00100" y="2071678"/>
            <a:ext cx="6819920" cy="2676532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это преобразование, обратное логарифмированию, т.е. сумма или разность логарифмов приводится к логарифму выражения.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194</TotalTime>
  <Words>419</Words>
  <Application>Microsoft Office PowerPoint</Application>
  <PresentationFormat>Экран (4:3)</PresentationFormat>
  <Paragraphs>61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Обычная</vt:lpstr>
      <vt:lpstr>Формула</vt:lpstr>
      <vt:lpstr>Логарифмы.                              Логарифмическая функция</vt:lpstr>
      <vt:lpstr>1. История происхождения логарифмов. </vt:lpstr>
      <vt:lpstr>2. Логарифмы. </vt:lpstr>
      <vt:lpstr>  Основные свойства логарифмов.                                              </vt:lpstr>
      <vt:lpstr>Слайд 5</vt:lpstr>
      <vt:lpstr>Слайд 6</vt:lpstr>
      <vt:lpstr>Слайд 7</vt:lpstr>
      <vt:lpstr>Логарифмирование</vt:lpstr>
      <vt:lpstr>Потенцирование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Логарифмы.                              Логарифмическая функция</dc:title>
  <dc:creator>LARISA</dc:creator>
  <cp:lastModifiedBy>CHrn</cp:lastModifiedBy>
  <cp:revision>25</cp:revision>
  <dcterms:created xsi:type="dcterms:W3CDTF">2011-11-18T18:41:21Z</dcterms:created>
  <dcterms:modified xsi:type="dcterms:W3CDTF">2011-12-03T09:45:12Z</dcterms:modified>
</cp:coreProperties>
</file>