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9" r:id="rId4"/>
    <p:sldId id="265" r:id="rId5"/>
    <p:sldId id="266" r:id="rId6"/>
    <p:sldId id="267" r:id="rId7"/>
    <p:sldId id="269" r:id="rId8"/>
    <p:sldId id="263" r:id="rId9"/>
    <p:sldId id="270" r:id="rId10"/>
    <p:sldId id="271" r:id="rId11"/>
    <p:sldId id="274" r:id="rId12"/>
    <p:sldId id="273" r:id="rId13"/>
    <p:sldId id="275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6D6938D-4EE7-42AB-B196-5F5FF269FC57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9092F12-3DF9-49D4-BAE0-7AAF00617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8F7E6-068D-4AD0-AA14-37BF5A9244B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2C64D-0DA3-4A44-B7DA-737BF16A60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62AE6-74BA-4C3A-979F-D9B07886AD0B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5540-A015-43A2-B6BF-6EF7A0BD1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04C50-ED11-4260-A989-A67417D54587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DDCAB-F8FA-4000-AFAD-554BB54927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3D6E63-A3B4-43FD-A494-696F4E8BB1BE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785F644-99DE-4292-A630-481C017BE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909AE-C0C1-495D-990B-F75755691D75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D6E7B-1895-4681-B20A-714A1C6BF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43123-348D-4D6F-90B1-3C0B9748D535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60B0D-C157-4C7E-9132-06632E905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AA2F8-FF24-4F67-9411-D99FA6A243BE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BAE9-FBF6-4046-94A5-02AA02694B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76DAB7-53D2-4EAE-B750-B758237FBD9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E927126-BF37-4FFC-92EA-19A39717FD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11179-529B-434F-BC6C-E7BA3E32360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957DB-650C-4340-99B6-4AC81B16BE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5798B32-3561-4539-A556-12C6C0DB0FC1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61B7F7-E0FD-460F-9007-B284C8073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950F4-20D4-4639-95DE-8DCA9830F00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E77B-FDC0-491E-B8ED-6A7F5347E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4B3370-ED18-4E8E-BE12-B65A29A7FE2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8BE4B8E-864B-4D1F-919C-98BAEF8C1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F6CB-4A73-467A-A7F2-74C7432CB993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493F-5ABB-4181-B9C2-AB25B6395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91617-27CA-4242-83FA-81201DC1228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8728-F741-4330-A251-9299CEBB2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56D415-2B90-453A-A68E-6C2D64D82BF3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B0B59D-75BC-4B0A-B4EF-7F5235935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CEEE7A-281E-460E-8E09-3A0AFBA4E390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8025A9-0835-48B8-812A-8E752216FF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27ADFD-7F17-4D07-8BE7-736ED8C1D14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C472A9-0662-4391-9B69-24446555B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ECC558-042F-4CCA-87AB-9B653109E25A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84A24A-C992-4E54-BCC8-5DBD0AAEA5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F195B-71BF-48D0-9653-F1233DC27E1C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32375-7CF6-41D8-9C17-10B8A4D3A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382BF8-A955-43E9-8144-5EFC7CC27D8C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BEFE54-E34A-421C-B30C-F396F877C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2F4E065-5B2E-4A35-86AA-AD1808CBD5EA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A977420-B968-4AC2-AC38-54DEB3E75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81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2F1F0DC-E613-4CC1-BE01-2831D1DD096A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1EC9135-C873-49B4-B87C-FE55250D7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25" r:id="rId2"/>
    <p:sldLayoutId id="2147484235" r:id="rId3"/>
    <p:sldLayoutId id="2147484236" r:id="rId4"/>
    <p:sldLayoutId id="2147484237" r:id="rId5"/>
    <p:sldLayoutId id="2147484238" r:id="rId6"/>
    <p:sldLayoutId id="2147484226" r:id="rId7"/>
    <p:sldLayoutId id="2147484239" r:id="rId8"/>
    <p:sldLayoutId id="2147484240" r:id="rId9"/>
    <p:sldLayoutId id="2147484227" r:id="rId10"/>
    <p:sldLayoutId id="21474842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3F285D9-BD6C-4786-9A45-88CF1B7BA650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900CF18-DA57-4743-A083-FA58E7883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  <p:sldLayoutId id="2147484242" r:id="rId2"/>
    <p:sldLayoutId id="2147484243" r:id="rId3"/>
    <p:sldLayoutId id="2147484229" r:id="rId4"/>
    <p:sldLayoutId id="2147484230" r:id="rId5"/>
    <p:sldLayoutId id="2147484244" r:id="rId6"/>
    <p:sldLayoutId id="2147484231" r:id="rId7"/>
    <p:sldLayoutId id="2147484245" r:id="rId8"/>
    <p:sldLayoutId id="2147484246" r:id="rId9"/>
    <p:sldLayoutId id="2147484232" r:id="rId10"/>
    <p:sldLayoutId id="21474842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A2355B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D8AFB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D2B8DA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4.jpeg"/><Relationship Id="rId4" Type="http://schemas.openxmlformats.org/officeDocument/2006/relationships/hyperlink" Target="http://images.google.ru/imgres?imgurl=http://www.topos.ru/articles/0306/02_091.jpg&amp;imgrefurl=http://www.topos.ru/articles/0306/02_09.shtml&amp;h=316&amp;w=233&amp;sz=14&amp;hl=ru&amp;start=13&amp;tbnid=DNZO28KItVY20M:&amp;tbnh=117&amp;tbnw=86&amp;prev=/images?q=%D1%84%D0%BE%D1%82%D0%BE+%D0%BF%D0%BE%D0%BF%D1%83%D0%B3%D0%B0%D1%8F+&amp;svnum=10&amp;hl=ru&amp;lr=&amp;newwindow=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slideLayout" Target="../slideLayouts/slideLayout13.xml"/><Relationship Id="rId7" Type="http://schemas.openxmlformats.org/officeDocument/2006/relationships/oleObject" Target="../embeddings/oleObject4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jpeg"/><Relationship Id="rId4" Type="http://schemas.openxmlformats.org/officeDocument/2006/relationships/hyperlink" Target="http://dic.academic.ru/pictures/wiki/files/74/Johann_Tobias_Burg.j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643050"/>
            <a:ext cx="8782811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Вопрос-Ответ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«Сведение из истории логарифмов.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Логарифмы.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Логарифмическая функция»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-315913"/>
            <a:ext cx="8229600" cy="1139826"/>
          </a:xfrm>
        </p:spPr>
        <p:txBody>
          <a:bodyPr/>
          <a:lstStyle/>
          <a:p>
            <a:pPr>
              <a:defRPr/>
            </a:pPr>
            <a:r>
              <a:rPr lang="ru-RU" sz="3600" b="1">
                <a:solidFill>
                  <a:schemeClr val="tx1"/>
                </a:solidFill>
              </a:rPr>
              <a:t>Примеры: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23850" y="1412875"/>
          <a:ext cx="2519363" cy="719138"/>
        </p:xfrm>
        <a:graphic>
          <a:graphicData uri="http://schemas.openxmlformats.org/presentationml/2006/ole">
            <p:oleObj spid="_x0000_s2050" name="Формула" r:id="rId3" imgW="698400" imgH="20304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95288" y="2205038"/>
          <a:ext cx="2520950" cy="719137"/>
        </p:xfrm>
        <a:graphic>
          <a:graphicData uri="http://schemas.openxmlformats.org/presentationml/2006/ole">
            <p:oleObj spid="_x0000_s2051" name="Формула" r:id="rId4" imgW="672840" imgH="2030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50825" y="2924175"/>
          <a:ext cx="3311525" cy="1081088"/>
        </p:xfrm>
        <a:graphic>
          <a:graphicData uri="http://schemas.openxmlformats.org/presentationml/2006/ole">
            <p:oleObj spid="_x0000_s2052" name="Формула" r:id="rId5" imgW="1193760" imgH="3934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23850" y="4149725"/>
          <a:ext cx="2879725" cy="647700"/>
        </p:xfrm>
        <a:graphic>
          <a:graphicData uri="http://schemas.openxmlformats.org/presentationml/2006/ole">
            <p:oleObj spid="_x0000_s2053" name="Формула" r:id="rId6" imgW="1015920" imgH="20304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427538" y="549275"/>
          <a:ext cx="4392612" cy="720725"/>
        </p:xfrm>
        <a:graphic>
          <a:graphicData uri="http://schemas.openxmlformats.org/presentationml/2006/ole">
            <p:oleObj spid="_x0000_s2054" name="Формула" r:id="rId7" imgW="1434960" imgH="22860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23850" y="5084763"/>
          <a:ext cx="3024188" cy="720725"/>
        </p:xfrm>
        <a:graphic>
          <a:graphicData uri="http://schemas.openxmlformats.org/presentationml/2006/ole">
            <p:oleObj spid="_x0000_s2055" name="Формула" r:id="rId8" imgW="952200" imgH="20304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724525" y="2924175"/>
          <a:ext cx="2232025" cy="1368425"/>
        </p:xfrm>
        <a:graphic>
          <a:graphicData uri="http://schemas.openxmlformats.org/presentationml/2006/ole">
            <p:oleObj spid="_x0000_s2056" name="Формула" r:id="rId9" imgW="698400" imgH="431640" progId="Equation.3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076825" y="4437063"/>
          <a:ext cx="3600450" cy="720725"/>
        </p:xfrm>
        <a:graphic>
          <a:graphicData uri="http://schemas.openxmlformats.org/presentationml/2006/ole">
            <p:oleObj spid="_x0000_s2057" name="Формула" r:id="rId10" imgW="1168200" imgH="22860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323850" y="5876925"/>
          <a:ext cx="8496300" cy="804863"/>
        </p:xfrm>
        <a:graphic>
          <a:graphicData uri="http://schemas.openxmlformats.org/presentationml/2006/ole">
            <p:oleObj spid="_x0000_s2058" name="Формула" r:id="rId11" imgW="2743200" imgH="22860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50825" y="549275"/>
          <a:ext cx="2663825" cy="720725"/>
        </p:xfrm>
        <a:graphic>
          <a:graphicData uri="http://schemas.openxmlformats.org/presentationml/2006/ole">
            <p:oleObj spid="_x0000_s2059" name="Формула" r:id="rId12" imgW="749160" imgH="203040" progId="Equation.3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5076825" y="1341438"/>
          <a:ext cx="3024188" cy="1295400"/>
        </p:xfrm>
        <a:graphic>
          <a:graphicData uri="http://schemas.openxmlformats.org/presentationml/2006/ole">
            <p:oleObj spid="_x0000_s2060" name="Формула" r:id="rId13" imgW="927000" imgH="419040" progId="Equation.3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357563" y="1714500"/>
            <a:ext cx="1357312" cy="1285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Что вам известно о вычислительных инструментах для нахождения логарифмов?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4370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1406028">
            <a:off x="1368903" y="2157933"/>
            <a:ext cx="1825752" cy="1514856"/>
          </a:xfrm>
          <a:prstGeom prst="roundRect">
            <a:avLst>
              <a:gd name="adj" fmla="val 16592"/>
            </a:avLst>
          </a:prstGeom>
          <a:ln>
            <a:solidFill>
              <a:srgbClr val="7DBC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927027">
            <a:off x="714375" y="4357688"/>
            <a:ext cx="3357563" cy="1714500"/>
          </a:xfrm>
          <a:prstGeom prst="rect">
            <a:avLst/>
          </a:prstGeom>
          <a:noFill/>
          <a:ln w="111125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7" name="Рисунок 6" descr="Logarifm_liney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1037" y="2343005"/>
            <a:ext cx="2438400" cy="1600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Рисунок 7" descr="logarithm-book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7752" y="4572008"/>
            <a:ext cx="3143272" cy="17859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4">
                <a:lumMod val="60000"/>
                <a:lumOff val="40000"/>
              </a:schemeClr>
            </a:solidFill>
            <a:miter lim="800000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Это интересно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7651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28625" y="1571625"/>
            <a:ext cx="7500938" cy="28987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marL="339725" indent="-339725">
              <a:lnSpc>
                <a:spcPct val="90000"/>
              </a:lnSpc>
              <a:spcBef>
                <a:spcPts val="525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Логарифмическая функция возникает в связи с самыми разными природными формами. По логарифмическим спиралям выстраиваются цветки в соцветиях подсолнечника, закручиваются раковины моллюска </a:t>
            </a:r>
            <a:r>
              <a:rPr lang="ru-RU" i="1" dirty="0" err="1">
                <a:solidFill>
                  <a:srgbClr val="000000"/>
                </a:solidFill>
                <a:latin typeface="Times New Roman" pitchFamily="18" charset="0"/>
              </a:rPr>
              <a:t>Nautilus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, рога горного барана и клювы попугаев. Все эти природные формы могут служить примерами кривой, известной под названием логарифмической спирали. Повсеместность такой кривой, а следовательно и логарифмической функции, хорошо иллюстрируется тем, что она возникает в столь далеких и совершенно различных областях, как контур кулачка-эксцентрика и траектория некоторых насекомых, летящих на свет. </a:t>
            </a:r>
            <a:r>
              <a:rPr lang="ru-RU" dirty="0">
                <a:solidFill>
                  <a:srgbClr val="000000"/>
                </a:solidFill>
              </a:rPr>
              <a:t>       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Фото</a:t>
            </a:r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4859338"/>
            <a:ext cx="2000250" cy="1522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765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63" y="4857750"/>
            <a:ext cx="1857375" cy="1500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7655" name="Picture 4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1863" y="4857750"/>
            <a:ext cx="989012" cy="1428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75" y="214313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Собери определение</a:t>
            </a:r>
            <a:endParaRPr lang="ru-RU" sz="48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929188" y="2143125"/>
            <a:ext cx="1077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получить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000125" y="1500188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а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 rot="-2080650">
            <a:off x="4051300" y="3011488"/>
            <a:ext cx="1409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Логарифмом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rot="3057462">
            <a:off x="993775" y="2357438"/>
            <a:ext cx="74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числа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7572375" y="228600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b</a:t>
            </a:r>
            <a:endParaRPr lang="ru-RU" b="1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 rot="9444387">
            <a:off x="2795588" y="1933575"/>
            <a:ext cx="1585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по основанию 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rot="1829872">
            <a:off x="6075363" y="1949450"/>
            <a:ext cx="1304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называется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643063" y="1571625"/>
            <a:ext cx="1250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показатель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rot="-1285089">
            <a:off x="4749800" y="1658938"/>
            <a:ext cx="939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степени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143000" y="3143250"/>
            <a:ext cx="241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,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6215063" y="3071813"/>
            <a:ext cx="1209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в которую 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 rot="10800000">
            <a:off x="7215188" y="1428750"/>
            <a:ext cx="768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нужно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857375" y="3214688"/>
            <a:ext cx="1050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возвести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3143250" y="2714625"/>
            <a:ext cx="1193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основание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5715000" y="2643188"/>
            <a:ext cx="35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а,</a:t>
            </a: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 rot="2758802">
            <a:off x="7727950" y="3155950"/>
            <a:ext cx="788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чтобы</a:t>
            </a: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143250" y="3500438"/>
            <a:ext cx="754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число</a:t>
            </a: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2214563" y="2286000"/>
            <a:ext cx="352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b</a:t>
            </a:r>
            <a:r>
              <a:rPr lang="ru-RU" b="1">
                <a:solidFill>
                  <a:schemeClr val="accent2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000125" y="4929188"/>
            <a:ext cx="63579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Arial Narrow" pitchFamily="34" charset="0"/>
              </a:rPr>
              <a:t>Логарифмом  числа</a:t>
            </a:r>
            <a:r>
              <a:rPr lang="en-US" sz="2000" b="1">
                <a:latin typeface="Arial Narrow" pitchFamily="34" charset="0"/>
              </a:rPr>
              <a:t> b</a:t>
            </a:r>
            <a:r>
              <a:rPr lang="ru-RU" sz="2000" b="1">
                <a:latin typeface="Arial Narrow" pitchFamily="34" charset="0"/>
              </a:rPr>
              <a:t>  по основанию а называется показатель степени, в которую нужно возвести основание а, чтобы получить число </a:t>
            </a:r>
            <a:r>
              <a:rPr lang="en-US" sz="2000" b="1">
                <a:latin typeface="Arial Narrow" pitchFamily="34" charset="0"/>
              </a:rPr>
              <a:t>b</a:t>
            </a:r>
            <a:r>
              <a:rPr lang="ru-RU" sz="2000" b="1">
                <a:latin typeface="Arial Narrow" pitchFamily="34" charset="0"/>
              </a:rPr>
              <a:t>.</a:t>
            </a:r>
            <a:endParaRPr lang="en-US" sz="2000" b="1">
              <a:latin typeface="Arial Narrow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Сформулируйте основные свойства логарифмов: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defRPr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1) log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1=0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=1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/у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=log 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x—log 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30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=p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 x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>
            <a:off x="5143500" y="2136775"/>
            <a:ext cx="27146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>
                <a:latin typeface="Times New Roman" pitchFamily="18" charset="0"/>
                <a:cs typeface="Times New Roman" pitchFamily="18" charset="0"/>
              </a:rPr>
            </a:br>
            <a:r>
              <a:rPr lang="en-US" b="1" i="1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>
                <a:latin typeface="Times New Roman" pitchFamily="18" charset="0"/>
                <a:cs typeface="Times New Roman" pitchFamily="18" charset="0"/>
              </a:rPr>
            </a:br>
            <a:r>
              <a:rPr lang="en-US" b="1" i="1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>
                <a:latin typeface="Times New Roman" pitchFamily="18" charset="0"/>
                <a:cs typeface="Times New Roman" pitchFamily="18" charset="0"/>
              </a:rPr>
            </a:br>
            <a:r>
              <a:rPr lang="en-US" b="1" i="1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>
                <a:latin typeface="Times New Roman" pitchFamily="18" charset="0"/>
                <a:cs typeface="Times New Roman" pitchFamily="18" charset="0"/>
              </a:rPr>
            </a:br>
            <a:r>
              <a:rPr lang="en-US" b="1" i="1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>
                <a:latin typeface="Times New Roman" pitchFamily="18" charset="0"/>
                <a:cs typeface="Times New Roman" pitchFamily="18" charset="0"/>
              </a:rPr>
            </a:br>
            <a:endParaRPr lang="ru-RU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Как обозначаются логарифмы, которые определены?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defRPr/>
            </a:pPr>
            <a:r>
              <a:rPr lang="ru-RU" sz="3200" dirty="0" smtClean="0">
                <a:latin typeface="Arial Narrow" pitchFamily="34" charset="0"/>
              </a:rPr>
              <a:t>Десятичным</a:t>
            </a:r>
            <a:r>
              <a:rPr lang="ru-RU" sz="3200" b="1" dirty="0" smtClean="0">
                <a:latin typeface="Arial Narrow" pitchFamily="34" charset="0"/>
              </a:rPr>
              <a:t> </a:t>
            </a:r>
            <a:r>
              <a:rPr lang="ru-RU" sz="3200" dirty="0" smtClean="0">
                <a:latin typeface="Arial Narrow" pitchFamily="34" charset="0"/>
              </a:rPr>
              <a:t>называется логарифм, основание которого равно 10.</a:t>
            </a:r>
          </a:p>
          <a:p>
            <a:pPr>
              <a:defRPr/>
            </a:pPr>
            <a:endParaRPr lang="ru-RU" sz="2000" dirty="0" smtClean="0">
              <a:latin typeface="Arial Narrow" pitchFamily="34" charset="0"/>
            </a:endParaRPr>
          </a:p>
          <a:p>
            <a:pPr>
              <a:defRPr/>
            </a:pPr>
            <a:endParaRPr lang="ru-RU" sz="2000" dirty="0" smtClean="0">
              <a:latin typeface="Arial Narrow" pitchFamily="34" charset="0"/>
            </a:endParaRPr>
          </a:p>
          <a:p>
            <a:pPr>
              <a:defRPr/>
            </a:pPr>
            <a:r>
              <a:rPr lang="ru-RU" sz="3200" dirty="0" smtClean="0">
                <a:latin typeface="Arial Narrow" pitchFamily="34" charset="0"/>
              </a:rPr>
              <a:t>Натуральным</a:t>
            </a:r>
            <a:r>
              <a:rPr lang="ru-RU" sz="3200" b="1" dirty="0" smtClean="0">
                <a:latin typeface="Arial Narrow" pitchFamily="34" charset="0"/>
              </a:rPr>
              <a:t> </a:t>
            </a:r>
            <a:r>
              <a:rPr lang="ru-RU" sz="3200" dirty="0" smtClean="0">
                <a:latin typeface="Arial Narrow" pitchFamily="34" charset="0"/>
              </a:rPr>
              <a:t>называется логарифм, основание которого равно </a:t>
            </a:r>
            <a:r>
              <a:rPr lang="en-US" sz="3200" dirty="0" smtClean="0">
                <a:latin typeface="Arial Narrow" pitchFamily="34" charset="0"/>
              </a:rPr>
              <a:t>e.</a:t>
            </a:r>
            <a:endParaRPr lang="ru-RU" sz="3200" dirty="0" smtClean="0">
              <a:latin typeface="Arial Narrow" pitchFamily="34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Графики каких функций изображены на рисунке? Определите основные свойства этих функций.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25" y="2286000"/>
            <a:ext cx="3000375" cy="2857500"/>
          </a:xfrm>
        </p:spPr>
      </p:pic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2286000"/>
            <a:ext cx="30003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Докажите логарифмические тождества: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1"/>
          </p:nvPr>
        </p:nvSpPr>
        <p:spPr>
          <a:xfrm>
            <a:off x="214313" y="1357313"/>
            <a:ext cx="7929562" cy="511651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*</a:t>
            </a:r>
            <a:endParaRPr lang="ru-RU" dirty="0"/>
          </a:p>
        </p:txBody>
      </p:sp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1071563" y="1357313"/>
          <a:ext cx="5327650" cy="792162"/>
        </p:xfrm>
        <a:graphic>
          <a:graphicData uri="http://schemas.openxmlformats.org/presentationml/2006/ole">
            <p:oleObj spid="_x0000_s1026" name="Формула" r:id="rId4" imgW="1473120" imgH="228600" progId="Equation.3">
              <p:embed/>
            </p:oleObj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1214438" y="2143125"/>
          <a:ext cx="4968875" cy="935038"/>
        </p:xfrm>
        <a:graphic>
          <a:graphicData uri="http://schemas.openxmlformats.org/presentationml/2006/ole">
            <p:oleObj spid="_x0000_s1027" name="Формула" r:id="rId5" imgW="1511280" imgH="304560" progId="Equation.3">
              <p:embed/>
            </p:oleObj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214313" y="3000375"/>
          <a:ext cx="2663825" cy="1223963"/>
        </p:xfrm>
        <a:graphic>
          <a:graphicData uri="http://schemas.openxmlformats.org/presentationml/2006/ole">
            <p:oleObj spid="_x0000_s1028" name="Формула" r:id="rId6" imgW="939600" imgH="431640" progId="Equation.3">
              <p:embed/>
            </p:oleObj>
          </a:graphicData>
        </a:graphic>
      </p:graphicFrame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3924300" y="3429000"/>
          <a:ext cx="4105275" cy="1079500"/>
        </p:xfrm>
        <a:graphic>
          <a:graphicData uri="http://schemas.openxmlformats.org/presentationml/2006/ole">
            <p:oleObj spid="_x0000_s1029" name="Формула" r:id="rId7" imgW="1295280" imgH="355320" progId="Equation.3">
              <p:embed/>
            </p:oleObj>
          </a:graphicData>
        </a:graphic>
      </p:graphicFrame>
      <p:graphicFrame>
        <p:nvGraphicFramePr>
          <p:cNvPr id="9233" name="Object 17"/>
          <p:cNvGraphicFramePr>
            <a:graphicFrameLocks noChangeAspect="1"/>
          </p:cNvGraphicFramePr>
          <p:nvPr/>
        </p:nvGraphicFramePr>
        <p:xfrm>
          <a:off x="285750" y="4357688"/>
          <a:ext cx="2808288" cy="1296987"/>
        </p:xfrm>
        <a:graphic>
          <a:graphicData uri="http://schemas.openxmlformats.org/presentationml/2006/ole">
            <p:oleObj spid="_x0000_s1030" name="Формула" r:id="rId8" imgW="939600" imgH="431640" progId="Equation.3">
              <p:embed/>
            </p:oleObj>
          </a:graphicData>
        </a:graphic>
      </p:graphicFrame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4427538" y="4724400"/>
          <a:ext cx="3313112" cy="719138"/>
        </p:xfrm>
        <a:graphic>
          <a:graphicData uri="http://schemas.openxmlformats.org/presentationml/2006/ole">
            <p:oleObj spid="_x0000_s1031" name="Формула" r:id="rId9" imgW="1041120" imgH="228600" progId="Equation.3">
              <p:embed/>
            </p:oleObj>
          </a:graphicData>
        </a:graphic>
      </p:graphicFrame>
      <p:graphicFrame>
        <p:nvGraphicFramePr>
          <p:cNvPr id="9237" name="Object 21"/>
          <p:cNvGraphicFramePr>
            <a:graphicFrameLocks noChangeAspect="1"/>
          </p:cNvGraphicFramePr>
          <p:nvPr/>
        </p:nvGraphicFramePr>
        <p:xfrm>
          <a:off x="2428875" y="5857875"/>
          <a:ext cx="5614988" cy="720725"/>
        </p:xfrm>
        <a:graphic>
          <a:graphicData uri="http://schemas.openxmlformats.org/presentationml/2006/ole">
            <p:oleObj spid="_x0000_s1032" name="Формула" r:id="rId10" imgW="1815840" imgH="228600" progId="Equation.3">
              <p:embed/>
            </p:oleObj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3929063" y="3429000"/>
          <a:ext cx="4105275" cy="1079500"/>
        </p:xfrm>
        <a:graphic>
          <a:graphicData uri="http://schemas.openxmlformats.org/presentationml/2006/ole">
            <p:oleObj spid="_x0000_s1033" name="Формула" r:id="rId11" imgW="1295280" imgH="35532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168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467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Графики каких функций изображены на рисунке?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Определите основные свойства этих функций.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7" name="Рисунок 6" descr="log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000250"/>
            <a:ext cx="6072188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8" descr="NEPER-P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2357438"/>
            <a:ext cx="3505200" cy="395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Назовите ученых и расскажите об их вкладе в теорию логарифмов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4580" name="Содержимое 3"/>
          <p:cNvSpPr>
            <a:spLocks noGrp="1"/>
          </p:cNvSpPr>
          <p:nvPr>
            <p:ph sz="quarter" idx="1"/>
          </p:nvPr>
        </p:nvSpPr>
        <p:spPr>
          <a:xfrm>
            <a:off x="5786438" y="2143125"/>
            <a:ext cx="3181350" cy="31432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*</a:t>
            </a:r>
            <a:endParaRPr lang="ru-RU" smtClean="0"/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214313" y="3714750"/>
            <a:ext cx="2643187" cy="2890838"/>
            <a:chOff x="214282" y="3714752"/>
            <a:chExt cx="2643206" cy="2890557"/>
          </a:xfrm>
        </p:grpSpPr>
        <p:pic>
          <p:nvPicPr>
            <p:cNvPr id="6" name="Рисунок 5" descr="m_-20110920130636_639133208175879259513213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5720" y="3714752"/>
              <a:ext cx="2547942" cy="2547942"/>
            </a:xfrm>
            <a:prstGeom prst="roundRect">
              <a:avLst>
                <a:gd name="adj" fmla="val 11111"/>
              </a:avLst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01600" dist="50800" dir="7200000" algn="tl" rotWithShape="0">
                <a:srgbClr val="000000">
                  <a:alpha val="45000"/>
                </a:srgbClr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FFFFFF"/>
              </a:extrusionClr>
            </a:sp3d>
          </p:spPr>
        </p:pic>
        <p:sp>
          <p:nvSpPr>
            <p:cNvPr id="24584" name="TextBox 6"/>
            <p:cNvSpPr txBox="1">
              <a:spLocks noChangeArrowheads="1"/>
            </p:cNvSpPr>
            <p:nvPr/>
          </p:nvSpPr>
          <p:spPr bwMode="auto">
            <a:xfrm>
              <a:off x="214282" y="6143644"/>
              <a:ext cx="264320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ru-RU" sz="24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pic>
        <p:nvPicPr>
          <p:cNvPr id="8" name="i-main-pic" descr="Картинка 7 из 19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63" y="2286000"/>
            <a:ext cx="217328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Дайте сравнительную характеристику логарифмических кривых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25603" name="Picture 8" descr="ris_01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4375" y="1714500"/>
            <a:ext cx="7500938" cy="4572000"/>
          </a:xfr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8|1.5|1.1|1.1|1|1.1|0.9|1.1|1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3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4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5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237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Открытая</vt:lpstr>
      <vt:lpstr>Эркер</vt:lpstr>
      <vt:lpstr>Формула</vt:lpstr>
      <vt:lpstr>Слайд 1</vt:lpstr>
      <vt:lpstr>Собери определение</vt:lpstr>
      <vt:lpstr>Сформулируйте основные свойства логарифмов:</vt:lpstr>
      <vt:lpstr>Как обозначаются логарифмы, которые определены?</vt:lpstr>
      <vt:lpstr>Графики каких функций изображены на рисунке? Определите основные свойства этих функций.</vt:lpstr>
      <vt:lpstr>Докажите логарифмические тождества:</vt:lpstr>
      <vt:lpstr>Графики каких функций изображены на рисунке? Определите основные свойства этих функций.</vt:lpstr>
      <vt:lpstr>Назовите ученых и расскажите об их вкладе в теорию логарифмов</vt:lpstr>
      <vt:lpstr>Дайте сравнительную характеристику логарифмических кривых</vt:lpstr>
      <vt:lpstr>Примеры:</vt:lpstr>
      <vt:lpstr>Что вам известно о вычислительных инструментах для нахождения логарифмов?</vt:lpstr>
      <vt:lpstr>Это интересно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Sammy</dc:creator>
  <cp:lastModifiedBy>CHrn</cp:lastModifiedBy>
  <cp:revision>32</cp:revision>
  <dcterms:created xsi:type="dcterms:W3CDTF">2011-11-20T06:57:20Z</dcterms:created>
  <dcterms:modified xsi:type="dcterms:W3CDTF">2011-12-03T19:05:18Z</dcterms:modified>
</cp:coreProperties>
</file>