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9" r:id="rId1"/>
  </p:sldMasterIdLst>
  <p:sldIdLst>
    <p:sldId id="256" r:id="rId2"/>
    <p:sldId id="275" r:id="rId3"/>
    <p:sldId id="258" r:id="rId4"/>
    <p:sldId id="271" r:id="rId5"/>
    <p:sldId id="272" r:id="rId6"/>
    <p:sldId id="259" r:id="rId7"/>
    <p:sldId id="260" r:id="rId8"/>
    <p:sldId id="264" r:id="rId9"/>
    <p:sldId id="265" r:id="rId10"/>
    <p:sldId id="263" r:id="rId11"/>
    <p:sldId id="266" r:id="rId12"/>
    <p:sldId id="267" r:id="rId13"/>
    <p:sldId id="268" r:id="rId14"/>
    <p:sldId id="269" r:id="rId15"/>
    <p:sldId id="270" r:id="rId16"/>
    <p:sldId id="261" r:id="rId17"/>
    <p:sldId id="262" r:id="rId18"/>
    <p:sldId id="273" r:id="rId19"/>
    <p:sldId id="274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Да</c:v>
                </c:pt>
              </c:strCache>
            </c:strRef>
          </c:tx>
          <c:spPr>
            <a:blipFill>
              <a:blip xmlns:r="http://schemas.openxmlformats.org/officeDocument/2006/relationships" r:embed="rId3">
                <a:duotone>
                  <a:schemeClr val="accent1">
                    <a:shade val="74000"/>
                    <a:satMod val="130000"/>
                    <a:lumMod val="90000"/>
                  </a:schemeClr>
                  <a:schemeClr val="accent1">
                    <a:tint val="94000"/>
                    <a:satMod val="120000"/>
                    <a:lumMod val="104000"/>
                  </a:schemeClr>
                </a:duotone>
              </a:blip>
              <a:tile tx="0" ty="0" sx="100000" sy="100000" flip="none" algn="tl"/>
            </a:blipFill>
            <a:ln>
              <a:noFill/>
            </a:ln>
            <a:effectLst>
              <a:innerShdw blurRad="25400" dist="12700" dir="13500000">
                <a:srgbClr val="000000">
                  <a:alpha val="45000"/>
                </a:srgbClr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Вопрос 1</c:v>
                </c:pt>
                <c:pt idx="1">
                  <c:v>Вопрос 2</c:v>
                </c:pt>
                <c:pt idx="2">
                  <c:v>Вопрос 3</c:v>
                </c:pt>
                <c:pt idx="3">
                  <c:v>Вопрос 5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12</c:v>
                </c:pt>
                <c:pt idx="1">
                  <c:v>12</c:v>
                </c:pt>
                <c:pt idx="2">
                  <c:v>14</c:v>
                </c:pt>
                <c:pt idx="3">
                  <c:v>13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Нет</c:v>
                </c:pt>
              </c:strCache>
            </c:strRef>
          </c:tx>
          <c:spPr>
            <a:blipFill>
              <a:blip xmlns:r="http://schemas.openxmlformats.org/officeDocument/2006/relationships" r:embed="rId3">
                <a:duotone>
                  <a:schemeClr val="accent2">
                    <a:shade val="74000"/>
                    <a:satMod val="130000"/>
                    <a:lumMod val="90000"/>
                  </a:schemeClr>
                  <a:schemeClr val="accent2">
                    <a:tint val="94000"/>
                    <a:satMod val="120000"/>
                    <a:lumMod val="104000"/>
                  </a:schemeClr>
                </a:duotone>
              </a:blip>
              <a:tile tx="0" ty="0" sx="100000" sy="100000" flip="none" algn="tl"/>
            </a:blipFill>
            <a:ln>
              <a:noFill/>
            </a:ln>
            <a:effectLst>
              <a:innerShdw blurRad="25400" dist="12700" dir="13500000">
                <a:srgbClr val="000000">
                  <a:alpha val="45000"/>
                </a:srgbClr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Вопрос 1</c:v>
                </c:pt>
                <c:pt idx="1">
                  <c:v>Вопрос 2</c:v>
                </c:pt>
                <c:pt idx="2">
                  <c:v>Вопрос 3</c:v>
                </c:pt>
                <c:pt idx="3">
                  <c:v>Вопрос 5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8</c:v>
                </c:pt>
                <c:pt idx="1">
                  <c:v>8</c:v>
                </c:pt>
                <c:pt idx="2">
                  <c:v>6</c:v>
                </c:pt>
                <c:pt idx="3">
                  <c:v>7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302757320"/>
        <c:axId val="303057272"/>
      </c:barChart>
      <c:catAx>
        <c:axId val="30275732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dirty="0" smtClean="0"/>
                  <a:t>Задаваемые</a:t>
                </a:r>
                <a:r>
                  <a:rPr lang="ru-RU" baseline="0" dirty="0" smtClean="0"/>
                  <a:t> вопросы</a:t>
                </a:r>
                <a:endParaRPr lang="ru-RU" dirty="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97" b="1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3057272"/>
        <c:crosses val="autoZero"/>
        <c:auto val="1"/>
        <c:lblAlgn val="ctr"/>
        <c:lblOffset val="100"/>
        <c:noMultiLvlLbl val="0"/>
      </c:catAx>
      <c:valAx>
        <c:axId val="3030572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dirty="0" smtClean="0"/>
                  <a:t>Полученные</a:t>
                </a:r>
                <a:r>
                  <a:rPr lang="ru-RU" baseline="0" dirty="0" smtClean="0"/>
                  <a:t> ответы</a:t>
                </a:r>
                <a:endParaRPr lang="ru-RU" dirty="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97" b="1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27573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Вопрос 4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blipFill>
                <a:blip xmlns:r="http://schemas.openxmlformats.org/officeDocument/2006/relationships" r:embed="rId3">
                  <a:duotone>
                    <a:schemeClr val="accent1">
                      <a:shade val="74000"/>
                      <a:satMod val="130000"/>
                      <a:lumMod val="90000"/>
                    </a:schemeClr>
                    <a:schemeClr val="accent1">
                      <a:tint val="94000"/>
                      <a:satMod val="120000"/>
                      <a:lumMod val="104000"/>
                    </a:schemeClr>
                  </a:duotone>
                </a:blip>
                <a:tile tx="0" ty="0" sx="100000" sy="100000" flip="none" algn="tl"/>
              </a:blipFill>
              <a:ln>
                <a:noFill/>
              </a:ln>
              <a:effectLst>
                <a:innerShdw blurRad="25400" dist="12700" dir="13500000">
                  <a:srgbClr val="000000">
                    <a:alpha val="45000"/>
                  </a:srgbClr>
                </a:innerShdw>
              </a:effectLst>
            </c:spPr>
          </c:dPt>
          <c:dPt>
            <c:idx val="1"/>
            <c:bubble3D val="0"/>
            <c:spPr>
              <a:blipFill>
                <a:blip xmlns:r="http://schemas.openxmlformats.org/officeDocument/2006/relationships" r:embed="rId3">
                  <a:duotone>
                    <a:schemeClr val="accent2">
                      <a:shade val="74000"/>
                      <a:satMod val="130000"/>
                      <a:lumMod val="90000"/>
                    </a:schemeClr>
                    <a:schemeClr val="accent2">
                      <a:tint val="94000"/>
                      <a:satMod val="120000"/>
                      <a:lumMod val="104000"/>
                    </a:schemeClr>
                  </a:duotone>
                </a:blip>
                <a:tile tx="0" ty="0" sx="100000" sy="100000" flip="none" algn="tl"/>
              </a:blipFill>
              <a:ln>
                <a:noFill/>
              </a:ln>
              <a:effectLst>
                <a:innerShdw blurRad="25400" dist="12700" dir="13500000">
                  <a:srgbClr val="000000">
                    <a:alpha val="45000"/>
                  </a:srgbClr>
                </a:innerShdw>
              </a:effectLst>
            </c:spPr>
          </c:dPt>
          <c:dPt>
            <c:idx val="2"/>
            <c:bubble3D val="0"/>
            <c:spPr>
              <a:blipFill>
                <a:blip xmlns:r="http://schemas.openxmlformats.org/officeDocument/2006/relationships" r:embed="rId3">
                  <a:duotone>
                    <a:schemeClr val="accent3">
                      <a:shade val="74000"/>
                      <a:satMod val="130000"/>
                      <a:lumMod val="90000"/>
                    </a:schemeClr>
                    <a:schemeClr val="accent3">
                      <a:tint val="94000"/>
                      <a:satMod val="120000"/>
                      <a:lumMod val="104000"/>
                    </a:schemeClr>
                  </a:duotone>
                </a:blip>
                <a:tile tx="0" ty="0" sx="100000" sy="100000" flip="none" algn="tl"/>
              </a:blipFill>
              <a:ln>
                <a:noFill/>
              </a:ln>
              <a:effectLst>
                <a:innerShdw blurRad="25400" dist="12700" dir="13500000">
                  <a:srgbClr val="000000">
                    <a:alpha val="45000"/>
                  </a:srgbClr>
                </a:innerShdw>
              </a:effectLst>
            </c:spPr>
          </c:dPt>
          <c:dPt>
            <c:idx val="3"/>
            <c:bubble3D val="0"/>
            <c:spPr>
              <a:blipFill>
                <a:blip xmlns:r="http://schemas.openxmlformats.org/officeDocument/2006/relationships" r:embed="rId3">
                  <a:duotone>
                    <a:schemeClr val="accent4">
                      <a:shade val="74000"/>
                      <a:satMod val="130000"/>
                      <a:lumMod val="90000"/>
                    </a:schemeClr>
                    <a:schemeClr val="accent4">
                      <a:tint val="94000"/>
                      <a:satMod val="120000"/>
                      <a:lumMod val="104000"/>
                    </a:schemeClr>
                  </a:duotone>
                </a:blip>
                <a:tile tx="0" ty="0" sx="100000" sy="100000" flip="none" algn="tl"/>
              </a:blipFill>
              <a:ln>
                <a:noFill/>
              </a:ln>
              <a:effectLst>
                <a:innerShdw blurRad="25400" dist="12700" dir="13500000">
                  <a:srgbClr val="000000">
                    <a:alpha val="45000"/>
                  </a:srgbClr>
                </a:innerShdw>
              </a:effectLst>
            </c:spPr>
          </c:dPt>
          <c:dPt>
            <c:idx val="4"/>
            <c:bubble3D val="0"/>
            <c:spPr>
              <a:blipFill>
                <a:blip xmlns:r="http://schemas.openxmlformats.org/officeDocument/2006/relationships" r:embed="rId3">
                  <a:duotone>
                    <a:schemeClr val="accent5">
                      <a:shade val="74000"/>
                      <a:satMod val="130000"/>
                      <a:lumMod val="90000"/>
                    </a:schemeClr>
                    <a:schemeClr val="accent5">
                      <a:tint val="94000"/>
                      <a:satMod val="120000"/>
                      <a:lumMod val="104000"/>
                    </a:schemeClr>
                  </a:duotone>
                </a:blip>
                <a:tile tx="0" ty="0" sx="100000" sy="100000" flip="none" algn="tl"/>
              </a:blipFill>
              <a:ln>
                <a:noFill/>
              </a:ln>
              <a:effectLst>
                <a:innerShdw blurRad="25400" dist="12700" dir="13500000">
                  <a:srgbClr val="000000">
                    <a:alpha val="45000"/>
                  </a:srgbClr>
                </a:innerShdw>
              </a:effectLst>
            </c:spPr>
          </c:dPt>
          <c:cat>
            <c:strRef>
              <c:f>Лист1!$A$2:$A$6</c:f>
              <c:strCache>
                <c:ptCount val="5"/>
                <c:pt idx="0">
                  <c:v>Клетка</c:v>
                </c:pt>
                <c:pt idx="1">
                  <c:v>Горошек</c:v>
                </c:pt>
                <c:pt idx="2">
                  <c:v>Ромб</c:v>
                </c:pt>
                <c:pt idx="3">
                  <c:v>Полоска</c:v>
                </c:pt>
                <c:pt idx="4">
                  <c:v>Однотонный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</c:v>
                </c:pt>
                <c:pt idx="1">
                  <c:v>1</c:v>
                </c:pt>
                <c:pt idx="2">
                  <c:v>2</c:v>
                </c:pt>
                <c:pt idx="3">
                  <c:v>2</c:v>
                </c:pt>
                <c:pt idx="4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4/27/2021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53553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6584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58280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3631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20213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4673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81258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89603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6017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62735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9875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3703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4/27/2021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6486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4/27/2021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9649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4/27/2021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45018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28492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1606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4/27/2021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8163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  <p:sldLayoutId id="2147483713" r:id="rId14"/>
    <p:sldLayoutId id="2147483714" r:id="rId15"/>
    <p:sldLayoutId id="2147483715" r:id="rId16"/>
    <p:sldLayoutId id="2147483716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g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92398" y="2150533"/>
            <a:ext cx="6815669" cy="1236131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Исследовательская работа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профессии конструктора-модельера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07588" y="3588585"/>
            <a:ext cx="7185288" cy="1820177"/>
          </a:xfrm>
        </p:spPr>
        <p:txBody>
          <a:bodyPr>
            <a:normAutofit fontScale="70000" lnSpcReduction="20000"/>
          </a:bodyPr>
          <a:lstStyle/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Кайнова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Э. В.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Группа: 011-км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Мотарыкина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Н. Г., 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математики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41939" y="1504202"/>
            <a:ext cx="55381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ОГБПОУ «Смоленская академия профессионального образования»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8202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141410" y="548140"/>
            <a:ext cx="9906000" cy="95408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Темы математики, необходимые в профессии модельера: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8"/>
          <a:stretch/>
        </p:blipFill>
        <p:spPr>
          <a:xfrm>
            <a:off x="1415143" y="1791130"/>
            <a:ext cx="2683780" cy="4533469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429496729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68"/>
          <a:stretch/>
        </p:blipFill>
        <p:spPr>
          <a:xfrm>
            <a:off x="4596934" y="3691616"/>
            <a:ext cx="2774950" cy="2632983"/>
          </a:xfrm>
        </p:spPr>
      </p:pic>
      <p:sp>
        <p:nvSpPr>
          <p:cNvPr id="5" name="TextBox 4"/>
          <p:cNvSpPr txBox="1"/>
          <p:nvPr/>
        </p:nvSpPr>
        <p:spPr>
          <a:xfrm>
            <a:off x="1141410" y="1791130"/>
            <a:ext cx="990599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Подобие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Теорема Пифагора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Симметрия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Золотое сечение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Проценты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Пропорция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16"/>
          <a:stretch/>
        </p:blipFill>
        <p:spPr>
          <a:xfrm>
            <a:off x="7479736" y="2606135"/>
            <a:ext cx="3980324" cy="2550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980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569028" y="657906"/>
            <a:ext cx="6691313" cy="490537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Пропорции в моделировании одежды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1458685" y="1401762"/>
            <a:ext cx="5386388" cy="417988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Пропорции – размерные соотношения элементов формы.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Пропорциональные соотношения – это соразмерность элементов, единство частей и целого. В моделировании одежды пропорции являются самым главным фактором. 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Пропорции делятся на две группы: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Простые (основанные на рациональных числах)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Сложные (основанные на иррациональных числах, производных геометрических построений)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5472" y="1401762"/>
            <a:ext cx="4249737" cy="2233613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5472" y="3635375"/>
            <a:ext cx="4249737" cy="2254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66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2488" y="821604"/>
            <a:ext cx="3930995" cy="137160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Золотое сечение в конструировании одежды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896" y="2493034"/>
            <a:ext cx="4620181" cy="308012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746319" y="1418921"/>
            <a:ext cx="5554286" cy="3860446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Золотое сечение является основой построения гармоничных форм, так как является абсолютным законом формообразования в природе, частью которой мы являемся</a:t>
            </a:r>
            <a:r>
              <a:rPr lang="ru-RU" sz="2000" dirty="0">
                <a:solidFill>
                  <a:schemeClr val="tx1"/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Золотое сечение – это такое пропорциональное деление отрезка на неравные части, при котором весь отрезок так относится к большей части, как сама большая часть относится к меньшей.</a:t>
            </a:r>
          </a:p>
          <a:p>
            <a:endParaRPr lang="ru-RU" sz="1800" dirty="0">
              <a:solidFill>
                <a:schemeClr val="tx1"/>
              </a:solidFill>
              <a:effectLst>
                <a:glow rad="38100">
                  <a:schemeClr val="bg1">
                    <a:lumMod val="50000"/>
                    <a:lumOff val="50000"/>
                    <a:alpha val="2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5581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141412" y="410688"/>
            <a:ext cx="9906000" cy="63500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Теорема Пифагора в конструировании одежды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486" y="2651125"/>
            <a:ext cx="3179763" cy="3124200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1150" y="2651125"/>
            <a:ext cx="3016250" cy="3124200"/>
          </a:xfrm>
        </p:spPr>
      </p:pic>
      <p:sp>
        <p:nvSpPr>
          <p:cNvPr id="5" name="TextBox 4"/>
          <p:cNvSpPr txBox="1"/>
          <p:nvPr/>
        </p:nvSpPr>
        <p:spPr>
          <a:xfrm>
            <a:off x="1141412" y="1139687"/>
            <a:ext cx="99059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Знание теоремы позволяет нам находить высоту предмета и расстояния до недопустимых объектов.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настоящее время теорема Пифагора используется для решения многих задач, в том числе и конструирования одежды.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106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141412" y="428970"/>
            <a:ext cx="9906000" cy="75565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Симметрия в проектировании одежды</a:t>
            </a:r>
            <a:endParaRPr lang="ru-RU" dirty="0">
              <a:solidFill>
                <a:schemeClr val="tx1"/>
              </a:solidFill>
              <a:effectLst>
                <a:glow rad="38100">
                  <a:schemeClr val="bg1">
                    <a:lumMod val="65000"/>
                    <a:lumOff val="3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1474" y="1340316"/>
            <a:ext cx="3876675" cy="2914650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4960" y="3369378"/>
            <a:ext cx="3848100" cy="2962275"/>
          </a:xfrm>
        </p:spPr>
      </p:pic>
      <p:sp>
        <p:nvSpPr>
          <p:cNvPr id="5" name="TextBox 4"/>
          <p:cNvSpPr txBox="1"/>
          <p:nvPr/>
        </p:nvSpPr>
        <p:spPr>
          <a:xfrm>
            <a:off x="6170610" y="1235764"/>
            <a:ext cx="48768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Симметрия – это закономерное расположение одинаковых, равных частей  относительно друг друга.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Симметрия является одним из самых ярких композиционных средств, с помощью которого форма организуется, приводится к порядку, устойчивости и стабильности.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1412" y="4461808"/>
            <a:ext cx="4876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костюме симметрия может наблюдаться в различных проявлениях: в силуэте, в конструкции, размещении деталей (карманов, клапанов, погончиков и т.д.), расположении декоративной отделки, цветовых пятен.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75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605643" y="642483"/>
            <a:ext cx="4173538" cy="1350963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Костюмы любой эпохи можно «вписать» в одну из простых геометрических фигур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1262743" y="2245178"/>
            <a:ext cx="4859338" cy="44973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dirty="0" smtClean="0">
                <a:solidFill>
                  <a:schemeClr val="tx1"/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Костюмы </a:t>
            </a:r>
            <a:r>
              <a:rPr lang="ru-RU" sz="1800" dirty="0">
                <a:solidFill>
                  <a:schemeClr val="tx1"/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разных </a:t>
            </a:r>
            <a:r>
              <a:rPr lang="ru-RU" sz="1800" dirty="0" smtClean="0">
                <a:solidFill>
                  <a:schemeClr val="tx1"/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эпох можно </a:t>
            </a:r>
            <a:r>
              <a:rPr lang="ru-RU" sz="1800" dirty="0">
                <a:solidFill>
                  <a:schemeClr val="tx1"/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вписать в геометрические фигуры: прямоугольник, треугольник, трапеция, овал. </a:t>
            </a:r>
            <a:endParaRPr lang="ru-RU" sz="1800" dirty="0" smtClean="0">
              <a:solidFill>
                <a:schemeClr val="tx1"/>
              </a:solidFill>
              <a:effectLst>
                <a:glow rad="38100">
                  <a:schemeClr val="bg1">
                    <a:lumMod val="50000"/>
                    <a:lumOff val="50000"/>
                    <a:alpha val="2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1800" dirty="0" smtClean="0">
                <a:solidFill>
                  <a:schemeClr val="tx1"/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Мода </a:t>
            </a:r>
            <a:r>
              <a:rPr lang="ru-RU" sz="1800" dirty="0">
                <a:solidFill>
                  <a:schemeClr val="tx1"/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барометр изменения в культуре. Когда мы видим нечто красивое или, наоборот, уродливое, в том числе и одежду, наше отношение тотчас же отражается на нашем лице. Тот тип фигуры, который был так популярен в средние века, и который боготворили и воспевали в своих произведениях художники и поэты, сегодня просто не приемлем.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064" y="544285"/>
            <a:ext cx="4540250" cy="5605463"/>
          </a:xfrm>
        </p:spPr>
      </p:pic>
    </p:spTree>
    <p:extLst>
      <p:ext uri="{BB962C8B-B14F-4D97-AF65-F5344CB8AC3E}">
        <p14:creationId xmlns:p14="http://schemas.microsoft.com/office/powerpoint/2010/main" val="165122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06286" y="557212"/>
            <a:ext cx="9620250" cy="890587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Геометрические </a:t>
            </a:r>
            <a:r>
              <a:rPr lang="ru-RU" sz="3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принты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одежде</a:t>
            </a: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1629002" y="1560739"/>
            <a:ext cx="8832170" cy="389300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Вот уже много лет одежда с геометрическими фигурами и просто линиями не выходит из моды.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Геометрические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узоры были частью национальных костюмов уже давно, и не удивительно, что они плавно перешли и в мир современно моды. 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узоров и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принтов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ткани: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Полоска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Клетка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Ромбы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Горошек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023" y="3015343"/>
            <a:ext cx="4580449" cy="3121025"/>
          </a:xfrm>
        </p:spPr>
      </p:pic>
    </p:spTree>
    <p:extLst>
      <p:ext uri="{BB962C8B-B14F-4D97-AF65-F5344CB8AC3E}">
        <p14:creationId xmlns:p14="http://schemas.microsoft.com/office/powerpoint/2010/main" val="3872249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141406" y="585537"/>
            <a:ext cx="9906000" cy="6096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Техника «Пицца» и «смальта» в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пэчворке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1141408" y="2286464"/>
            <a:ext cx="4876800" cy="2016125"/>
          </a:xfrm>
        </p:spPr>
        <p:txBody>
          <a:bodyPr/>
          <a:lstStyle/>
          <a:p>
            <a:pPr marL="0" indent="0"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ткань-основу художественно разбрасываем разноцветные обрезки, накрываем прозрачной тканью, как сыром в пицце прикалываем булавками или приметываем все, чтобы ничего не развалилось. Дальше простегиваем и наша лоскутная пицца готова.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900" y="3777550"/>
            <a:ext cx="2454275" cy="2222500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4294967295"/>
          </p:nvPr>
        </p:nvSpPr>
        <p:spPr>
          <a:xfrm>
            <a:off x="6604000" y="2245260"/>
            <a:ext cx="4876800" cy="2024063"/>
          </a:xfrm>
        </p:spPr>
        <p:txBody>
          <a:bodyPr/>
          <a:lstStyle/>
          <a:p>
            <a:pPr marL="0" indent="0"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выполнения смальты: нарезаются ровные и одинаковые или используются маленькие лоскутки в произвольной форме и согласно рисунка накладываются на клеевой </a:t>
            </a:r>
            <a:r>
              <a:rPr lang="ru-RU" sz="1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флизелин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затем свободной стежкой вся эта красота закрепляется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3650" y="3778343"/>
            <a:ext cx="2482850" cy="2220913"/>
          </a:xfrm>
        </p:spPr>
      </p:pic>
      <p:sp>
        <p:nvSpPr>
          <p:cNvPr id="7" name="TextBox 6"/>
          <p:cNvSpPr txBox="1"/>
          <p:nvPr/>
        </p:nvSpPr>
        <p:spPr>
          <a:xfrm>
            <a:off x="1141408" y="1195137"/>
            <a:ext cx="99059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правило, в этих техниках используются небольшие кусочки ткани и даже очень крохотные, которые и пришить-то сложно. Лоскутки бывают разной формы. Накладываются на основу эти маленькие лоскутики ткани, накрываются прозрачной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органзой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или мелкой сеткой и сверху все это простегивается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1408" y="6014949"/>
            <a:ext cx="99060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у пиццы более беспорядочен, а в смальте выкладывается рисунок.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8268" y="4237937"/>
            <a:ext cx="2369348" cy="177701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351" y="4269323"/>
            <a:ext cx="2909375" cy="174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091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199072" y="600974"/>
            <a:ext cx="9906000" cy="95408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endParaRPr lang="ru-RU" dirty="0">
              <a:solidFill>
                <a:schemeClr val="tx1"/>
              </a:solidFill>
              <a:effectLst>
                <a:glow rad="38100">
                  <a:schemeClr val="bg1">
                    <a:lumMod val="65000"/>
                    <a:lumOff val="3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1199072" y="1796003"/>
            <a:ext cx="9906000" cy="40814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Геометрия проникла и надежно закрепилась в стиле самовыражения обычного человека с той же уверенностью, как и в моде. Геометрические узоры снова актуальны. Остается только выбирать и правильно подбирать. Изучение геометрии помогает нам не только быть разносторонне развитыми, но и не отстать от моды.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Таким образом, математическое образование важнейшая составляющая в системе фундаментальной подготовки современного дизайнера. Недооценивать роль математики в дизайне — значит, не быть настоящим дизайнером. Дизайну просто не обойтись без математики. </a:t>
            </a:r>
          </a:p>
        </p:txBody>
      </p:sp>
    </p:spTree>
    <p:extLst>
      <p:ext uri="{BB962C8B-B14F-4D97-AF65-F5344CB8AC3E}">
        <p14:creationId xmlns:p14="http://schemas.microsoft.com/office/powerpoint/2010/main" val="2561922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024618" y="511628"/>
            <a:ext cx="9906000" cy="96678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  <a:endParaRPr lang="ru-RU" dirty="0">
              <a:solidFill>
                <a:schemeClr val="tx1"/>
              </a:solidFill>
              <a:effectLst>
                <a:glow rad="38100">
                  <a:schemeClr val="bg1">
                    <a:lumMod val="65000"/>
                    <a:lumOff val="3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7743" y="1478416"/>
            <a:ext cx="5619750" cy="4214812"/>
          </a:xfrm>
        </p:spPr>
      </p:pic>
    </p:spTree>
    <p:extLst>
      <p:ext uri="{BB962C8B-B14F-4D97-AF65-F5344CB8AC3E}">
        <p14:creationId xmlns:p14="http://schemas.microsoft.com/office/powerpoint/2010/main" val="2719631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80558" y="1285335"/>
            <a:ext cx="9040483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работы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обоснование необходимости математики 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конструктора-модельера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работы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57200" indent="-457200">
              <a:buFont typeface="+mj-lt"/>
              <a:buAutoNum type="arabicParenR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становить недостаточность сведений по данной теме среди опрошенных подростков;</a:t>
            </a:r>
          </a:p>
          <a:p>
            <a:pPr marL="457200" indent="-457200">
              <a:buFont typeface="+mj-lt"/>
              <a:buAutoNum type="arabicParenR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ознакомить с особенностями профессии модельера;</a:t>
            </a:r>
          </a:p>
          <a:p>
            <a:pPr marL="457200" indent="-457200">
              <a:buFont typeface="+mj-lt"/>
              <a:buAutoNum type="arabicParenR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оказать какие темы математики используют в своей работе дизайнеры одежды;</a:t>
            </a:r>
          </a:p>
          <a:p>
            <a:pPr marL="457200" indent="-457200">
              <a:buFont typeface="+mj-lt"/>
              <a:buAutoNum type="arabicParenR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ассказать о геометрических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принтах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одежде, техниках «Пицца» и «Смальта».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4327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74775" y="693738"/>
            <a:ext cx="3549650" cy="1177925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 в дизайне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1374775" y="1970314"/>
            <a:ext cx="3549650" cy="414745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люди делятся на две категории – творческих личностей и людей, сильных в точных науках. И, кажется, что ничего общего у этих людей нет. Но это не так. Есть очень точная дисциплина, которая объединяет (и подчиняет) себе обе эти категории. Это математика.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7715" y="1871663"/>
            <a:ext cx="5892800" cy="3314700"/>
          </a:xfrm>
        </p:spPr>
      </p:pic>
    </p:spTree>
    <p:extLst>
      <p:ext uri="{BB962C8B-B14F-4D97-AF65-F5344CB8AC3E}">
        <p14:creationId xmlns:p14="http://schemas.microsoft.com/office/powerpoint/2010/main" val="3587266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155940" y="718928"/>
            <a:ext cx="9906000" cy="862013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</a:t>
            </a:r>
            <a:endParaRPr lang="ru-RU" dirty="0">
              <a:solidFill>
                <a:schemeClr val="tx1"/>
              </a:solidFill>
              <a:effectLst>
                <a:glow rad="38100">
                  <a:schemeClr val="bg1">
                    <a:lumMod val="65000"/>
                    <a:lumOff val="3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1203625" y="2025441"/>
            <a:ext cx="9906000" cy="42275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Задаваемые вопросы: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	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Считаете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 Вы, что математика необходима в профессии модельера?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	Знаете ли Вы, что существуют различные типы фигур?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	Встречаются ли в Вашем гардеробе вещи с геометрическим рисунком?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	Вещам, с каким геометрическим рисунком Вы отдаете предпочтение?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	Считаете ли Вы, что геометрия – это тренд сезона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5726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58032" y="1509765"/>
            <a:ext cx="3549650" cy="1063925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анкетирования</a:t>
            </a: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520647037"/>
              </p:ext>
            </p:extLst>
          </p:nvPr>
        </p:nvGraphicFramePr>
        <p:xfrm>
          <a:off x="5602228" y="702019"/>
          <a:ext cx="5157787" cy="2778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2502642118"/>
              </p:ext>
            </p:extLst>
          </p:nvPr>
        </p:nvGraphicFramePr>
        <p:xfrm>
          <a:off x="5977072" y="3374778"/>
          <a:ext cx="4408098" cy="26273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358032" y="3036499"/>
            <a:ext cx="42441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результатам полученных ответов можно сделать вывод: большинство подростков знают о необходимости математики в творческих отраслях. Также большая часть опрашиваемых предпочитает одежду с геометрическим рисунком, в особенности клетка, и считают, что геометрия – тренд сезона.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0529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279434" y="664029"/>
            <a:ext cx="9906000" cy="1006475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профессии</a:t>
            </a: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434" y="1438755"/>
            <a:ext cx="3284538" cy="2184400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921" y="3684046"/>
            <a:ext cx="3592513" cy="2398713"/>
          </a:xfrm>
        </p:spPr>
      </p:pic>
      <p:sp>
        <p:nvSpPr>
          <p:cNvPr id="6" name="TextBox 5"/>
          <p:cNvSpPr txBox="1"/>
          <p:nvPr/>
        </p:nvSpPr>
        <p:spPr>
          <a:xfrm>
            <a:off x="4887686" y="1435340"/>
            <a:ext cx="629774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Когда-то модельер был специалистом, совмещающим в себе сразу несколько профессиональных направлений – он считался и художником, и закройщиком, и портным. Со временем произошло так называемое расслоение, и задачи модельера сузились.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025" y="3066556"/>
            <a:ext cx="4525409" cy="3016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53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034256" y="717777"/>
            <a:ext cx="4043363" cy="595312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Математическая модель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1034255" y="1511473"/>
            <a:ext cx="4125574" cy="4267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 smtClean="0">
                <a:solidFill>
                  <a:schemeClr val="tx1"/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Математическая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- это записанная в математических символах абстракция реального явления, причем так конструируемая, чтобы ее анализ давал возможность проникнуть в сущность явления.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Геометрия - это раздел математики, занимающийся изучением свойств различных фигур (точек, линий, углов, двумерных и трехмерных объектов), их размеров и взаимного расположения. 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566" y="923698"/>
            <a:ext cx="5470525" cy="3092450"/>
          </a:xfrm>
        </p:spPr>
      </p:pic>
      <p:sp>
        <p:nvSpPr>
          <p:cNvPr id="8" name="TextBox 7"/>
          <p:cNvSpPr txBox="1"/>
          <p:nvPr/>
        </p:nvSpPr>
        <p:spPr>
          <a:xfrm>
            <a:off x="5472566" y="4147457"/>
            <a:ext cx="547052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Мода – временное преобладание тех или иных вкусов.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Вкус – это прежде всего чувство меры во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всем (что, как надеть, как относится к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своей внешности и т.д.).</a:t>
            </a:r>
          </a:p>
        </p:txBody>
      </p:sp>
    </p:spTree>
    <p:extLst>
      <p:ext uri="{BB962C8B-B14F-4D97-AF65-F5344CB8AC3E}">
        <p14:creationId xmlns:p14="http://schemas.microsoft.com/office/powerpoint/2010/main" val="124283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1140723" y="587828"/>
            <a:ext cx="10118725" cy="493713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Обязанности конструктора-модельера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4294967295"/>
          </p:nvPr>
        </p:nvSpPr>
        <p:spPr>
          <a:xfrm>
            <a:off x="1140723" y="1081541"/>
            <a:ext cx="3894138" cy="5472112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Разбираться в направлении моды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Подходить к выбору модели для заказчика с учетом строения его фигуры и возраста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Уметь определять, какими конструктивными способами и приемами решены силуэт, форма, покрой и декоративно-конструктивные элементы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Иметь навыки измерения фигуры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Знать методику конструирования одежды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помощью расчетных формул и графических приемов создать конструкцию достаточной точности, умело применять полученные знания и навыки на практике</a:t>
            </a:r>
            <a:endParaRPr lang="ru-RU" sz="17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1786" y="1211717"/>
            <a:ext cx="4262437" cy="28448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3005" y="3361850"/>
            <a:ext cx="3936443" cy="2623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015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132115" y="265113"/>
            <a:ext cx="9906000" cy="954087"/>
          </a:xfrm>
        </p:spPr>
        <p:txBody>
          <a:bodyPr>
            <a:normAutofit/>
          </a:bodyPr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«Дизайнер» и «математика»… Что общего между этими словами? Насколько много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знаний необходимо дизайнеру из разных разделов математики?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743" y="3831435"/>
            <a:ext cx="3500697" cy="2429808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250" y="3599262"/>
            <a:ext cx="3580493" cy="2386511"/>
          </a:xfrm>
        </p:spPr>
      </p:pic>
      <p:sp>
        <p:nvSpPr>
          <p:cNvPr id="5" name="TextBox 4"/>
          <p:cNvSpPr txBox="1"/>
          <p:nvPr/>
        </p:nvSpPr>
        <p:spPr>
          <a:xfrm>
            <a:off x="438501" y="1054241"/>
            <a:ext cx="1164866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«дизайнер» – это специалист, занимающийся художественно-технической деятельностью в рамках какой-либо из отраслей дизайна.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Кроме общего художественного образования, дизайнеру, в зависимости от направления деятельности, необходимо получать специализированные знания в области технологии производства тех или иных продуктов, освоить специализированные компьютерные программы, иметь знания в области экономики, технологии производства дизайна продуктов в определенной сфере деятельности, рекламы и многое другое.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какие знания нужны из математики?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Законы чисел, правила построения чертежей, которые веками доказывали многие ученые, легли в основу учебных книг для модельеров и дизайнеров. Ведь не случайно многие великие архитекторы и художники очень много занимались математикой и даже доказательствами математических фактов.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0217" y="3874315"/>
            <a:ext cx="3311255" cy="2209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359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AB946B"/>
      </a:accent1>
      <a:accent2>
        <a:srgbClr val="C04F32"/>
      </a:accent2>
      <a:accent3>
        <a:srgbClr val="DD8C3C"/>
      </a:accent3>
      <a:accent4>
        <a:srgbClr val="8E684C"/>
      </a:accent4>
      <a:accent5>
        <a:srgbClr val="CBAF62"/>
      </a:accent5>
      <a:accent6>
        <a:srgbClr val="803348"/>
      </a:accent6>
      <a:hlink>
        <a:srgbClr val="86724D"/>
      </a:hlink>
      <a:folHlink>
        <a:srgbClr val="B99E84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A2BEDC8B-F191-493B-BA33-0F4F800A89D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817</TotalTime>
  <Words>1128</Words>
  <Application>Microsoft Office PowerPoint</Application>
  <PresentationFormat>Широкоэкранный</PresentationFormat>
  <Paragraphs>91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Garamond</vt:lpstr>
      <vt:lpstr>Times New Roman</vt:lpstr>
      <vt:lpstr>Натуральные материалы</vt:lpstr>
      <vt:lpstr>   Исследовательская работа Математика в профессии конструктора-модельера</vt:lpstr>
      <vt:lpstr>Презентация PowerPoint</vt:lpstr>
      <vt:lpstr>Математика в дизайне</vt:lpstr>
      <vt:lpstr>Анкетирование</vt:lpstr>
      <vt:lpstr>Результаты анкетирования</vt:lpstr>
      <vt:lpstr>Особенности профессии</vt:lpstr>
      <vt:lpstr>Математическая модель</vt:lpstr>
      <vt:lpstr>Обязанности конструктора-модельера</vt:lpstr>
      <vt:lpstr>«Дизайнер» и «математика»… Что общего между этими словами? Насколько много знаний необходимо дизайнеру из разных разделов математики?</vt:lpstr>
      <vt:lpstr>Темы математики, необходимые в профессии модельера:</vt:lpstr>
      <vt:lpstr>Пропорции в моделировании одежды</vt:lpstr>
      <vt:lpstr>Золотое сечение в конструировании одежды</vt:lpstr>
      <vt:lpstr>Теорема Пифагора в конструировании одежды</vt:lpstr>
      <vt:lpstr>Симметрия в проектировании одежды</vt:lpstr>
      <vt:lpstr>Костюмы любой эпохи можно «вписать» в одну из простых геометрических фигур</vt:lpstr>
      <vt:lpstr>Геометрические принты в одежде</vt:lpstr>
      <vt:lpstr>Техника «Пицца» и «смальта» в пэчворке</vt:lpstr>
      <vt:lpstr>Заключение</vt:lpstr>
      <vt:lpstr>Спасибо за внимание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 в профессии конструктора-модельера</dc:title>
  <dc:creator>ЭЛЕОНОРА</dc:creator>
  <cp:lastModifiedBy>ЭЛЕОНОРА</cp:lastModifiedBy>
  <cp:revision>47</cp:revision>
  <dcterms:created xsi:type="dcterms:W3CDTF">2021-04-22T18:22:13Z</dcterms:created>
  <dcterms:modified xsi:type="dcterms:W3CDTF">2021-04-27T19:48:06Z</dcterms:modified>
</cp:coreProperties>
</file>