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sldIdLst>
    <p:sldId id="260" r:id="rId3"/>
    <p:sldId id="331" r:id="rId4"/>
    <p:sldId id="256" r:id="rId5"/>
    <p:sldId id="261" r:id="rId6"/>
    <p:sldId id="332" r:id="rId7"/>
    <p:sldId id="263" r:id="rId8"/>
    <p:sldId id="265" r:id="rId9"/>
    <p:sldId id="306" r:id="rId10"/>
    <p:sldId id="262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357" r:id="rId22"/>
    <p:sldId id="278" r:id="rId23"/>
    <p:sldId id="279" r:id="rId24"/>
    <p:sldId id="280" r:id="rId25"/>
    <p:sldId id="281" r:id="rId26"/>
    <p:sldId id="282" r:id="rId27"/>
    <p:sldId id="259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54" r:id="rId47"/>
    <p:sldId id="359" r:id="rId48"/>
    <p:sldId id="304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29" r:id="rId59"/>
    <p:sldId id="317" r:id="rId60"/>
    <p:sldId id="318" r:id="rId61"/>
    <p:sldId id="319" r:id="rId62"/>
    <p:sldId id="320" r:id="rId63"/>
    <p:sldId id="33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33" r:id="rId73"/>
    <p:sldId id="334" r:id="rId74"/>
    <p:sldId id="335" r:id="rId75"/>
    <p:sldId id="336" r:id="rId76"/>
    <p:sldId id="337" r:id="rId77"/>
    <p:sldId id="338" r:id="rId78"/>
    <p:sldId id="339" r:id="rId79"/>
    <p:sldId id="340" r:id="rId80"/>
    <p:sldId id="341" r:id="rId81"/>
    <p:sldId id="342" r:id="rId82"/>
    <p:sldId id="356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5" r:id="rId93"/>
    <p:sldId id="352" r:id="rId94"/>
    <p:sldId id="353" r:id="rId9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D0B1618-24AF-43C1-9067-8D7157726A91}">
          <p14:sldIdLst/>
        </p14:section>
        <p14:section name="Раздел без заголовка" id="{8B936579-9B95-402E-9714-5BAAB4348E8F}">
          <p14:sldIdLst>
            <p14:sldId id="260"/>
          </p14:sldIdLst>
        </p14:section>
        <p14:section name="Раунд III" id="{14AF1CA0-BB89-458F-B73D-CF8EFE06EE75}">
          <p14:sldIdLst>
            <p14:sldId id="331"/>
            <p14:sldId id="256"/>
            <p14:sldId id="261"/>
            <p14:sldId id="332"/>
            <p14:sldId id="263"/>
            <p14:sldId id="265"/>
            <p14:sldId id="306"/>
            <p14:sldId id="262"/>
            <p14:sldId id="266"/>
          </p14:sldIdLst>
        </p14:section>
        <p14:section name="Геометрия." id="{4E9579A2-D0E8-4820-8461-7CFC70E58A5E}">
          <p14:sldIdLst>
            <p14:sldId id="267"/>
            <p14:sldId id="268"/>
            <p14:sldId id="269"/>
            <p14:sldId id="270"/>
            <p14:sldId id="271"/>
          </p14:sldIdLst>
        </p14:section>
        <p14:section name="Алгебра." id="{30BF8281-345A-46C6-A460-155AE1A7ED3E}">
          <p14:sldIdLst>
            <p14:sldId id="272"/>
            <p14:sldId id="273"/>
            <p14:sldId id="274"/>
            <p14:sldId id="277"/>
            <p14:sldId id="357"/>
          </p14:sldIdLst>
        </p14:section>
        <p14:section name="Путешествуем по планете." id="{39317DFC-F39A-491C-8211-AE4BA07C0423}">
          <p14:sldIdLst>
            <p14:sldId id="278"/>
            <p14:sldId id="279"/>
            <p14:sldId id="280"/>
            <p14:sldId id="281"/>
            <p14:sldId id="282"/>
          </p14:sldIdLst>
        </p14:section>
        <p14:section name="РАУНД 2" id="{360F39AC-3F1A-4AA6-A2F6-922049FA9445}">
          <p14:sldIdLst>
            <p14:sldId id="259"/>
          </p14:sldIdLst>
        </p14:section>
        <p14:section name="Задачи" id="{7F4FE0AE-4F0F-48FD-932C-9C2D39863662}">
          <p14:sldIdLst>
            <p14:sldId id="283"/>
            <p14:sldId id="284"/>
            <p14:sldId id="285"/>
            <p14:sldId id="286"/>
            <p14:sldId id="287"/>
          </p14:sldIdLst>
        </p14:section>
        <p14:section name="&quot;Семёрка&quot;" id="{D41AE012-984B-4833-9305-A7E13131CE83}">
          <p14:sldIdLst>
            <p14:sldId id="288"/>
            <p14:sldId id="289"/>
            <p14:sldId id="290"/>
            <p14:sldId id="291"/>
            <p14:sldId id="292"/>
          </p14:sldIdLst>
        </p14:section>
        <p14:section name="Числа." id="{228A194C-9EC6-4090-91BC-E73667D89D18}">
          <p14:sldIdLst>
            <p14:sldId id="293"/>
            <p14:sldId id="294"/>
            <p14:sldId id="295"/>
            <p14:sldId id="296"/>
            <p14:sldId id="297"/>
          </p14:sldIdLst>
        </p14:section>
        <p14:section name="Знаешь ли ты?" id="{71A958D6-093E-426C-9F91-A2829D770BDF}">
          <p14:sldIdLst>
            <p14:sldId id="298"/>
            <p14:sldId id="299"/>
            <p14:sldId id="300"/>
            <p14:sldId id="354"/>
            <p14:sldId id="359"/>
            <p14:sldId id="304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29"/>
            <p14:sldId id="317"/>
            <p14:sldId id="318"/>
            <p14:sldId id="319"/>
            <p14:sldId id="320"/>
            <p14:sldId id="33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56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5"/>
            <p14:sldId id="352"/>
            <p14:sldId id="35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FF66"/>
    <a:srgbClr val="CCFF3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5" autoAdjust="0"/>
    <p:restoredTop sz="86323" autoAdjust="0"/>
  </p:normalViewPr>
  <p:slideViewPr>
    <p:cSldViewPr>
      <p:cViewPr>
        <p:scale>
          <a:sx n="66" d="100"/>
          <a:sy n="66" d="100"/>
        </p:scale>
        <p:origin x="-13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3510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683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340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32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11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0057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383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93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721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5934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4861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177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C3E6B60-6D8F-46CC-B0F7-C4E032E216BA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1208649-53B3-4E06-B556-61E1791BCF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C3E6B60-6D8F-46CC-B0F7-C4E032E216BA}" type="datetimeFigureOut">
              <a:rPr lang="ru-RU" smtClean="0">
                <a:solidFill>
                  <a:srgbClr val="465E9C"/>
                </a:solidFill>
              </a:rPr>
              <a:pPr/>
              <a:t>09.11.2021</a:t>
            </a:fld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 dirty="0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1208649-53B3-4E06-B556-61E1791BCF5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 dirty="0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230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slide" Target="slide38.xml"/><Relationship Id="rId18" Type="http://schemas.openxmlformats.org/officeDocument/2006/relationships/slide" Target="slide44.xml"/><Relationship Id="rId3" Type="http://schemas.openxmlformats.org/officeDocument/2006/relationships/slide" Target="slide28.xml"/><Relationship Id="rId21" Type="http://schemas.openxmlformats.org/officeDocument/2006/relationships/slide" Target="slide43.xml"/><Relationship Id="rId7" Type="http://schemas.openxmlformats.org/officeDocument/2006/relationships/slide" Target="slide32.xml"/><Relationship Id="rId12" Type="http://schemas.openxmlformats.org/officeDocument/2006/relationships/slide" Target="slide37.xml"/><Relationship Id="rId17" Type="http://schemas.openxmlformats.org/officeDocument/2006/relationships/slide" Target="slide42.xml"/><Relationship Id="rId2" Type="http://schemas.openxmlformats.org/officeDocument/2006/relationships/slide" Target="slide27.xml"/><Relationship Id="rId16" Type="http://schemas.openxmlformats.org/officeDocument/2006/relationships/slide" Target="slide41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11" Type="http://schemas.openxmlformats.org/officeDocument/2006/relationships/slide" Target="slide36.xml"/><Relationship Id="rId5" Type="http://schemas.openxmlformats.org/officeDocument/2006/relationships/slide" Target="slide30.xml"/><Relationship Id="rId15" Type="http://schemas.openxmlformats.org/officeDocument/2006/relationships/slide" Target="slide40.xml"/><Relationship Id="rId10" Type="http://schemas.openxmlformats.org/officeDocument/2006/relationships/slide" Target="slide35.xml"/><Relationship Id="rId19" Type="http://schemas.openxmlformats.org/officeDocument/2006/relationships/slide" Target="slide45.xml"/><Relationship Id="rId4" Type="http://schemas.openxmlformats.org/officeDocument/2006/relationships/slide" Target="slide29.xml"/><Relationship Id="rId9" Type="http://schemas.openxmlformats.org/officeDocument/2006/relationships/slide" Target="slide34.xml"/><Relationship Id="rId14" Type="http://schemas.openxmlformats.org/officeDocument/2006/relationships/slide" Target="slide39.xml"/><Relationship Id="rId22" Type="http://schemas.openxmlformats.org/officeDocument/2006/relationships/slide" Target="slide4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3" Type="http://schemas.openxmlformats.org/officeDocument/2006/relationships/slide" Target="slide4.xml"/><Relationship Id="rId21" Type="http://schemas.openxmlformats.org/officeDocument/2006/relationships/slide" Target="slide25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" Type="http://schemas.openxmlformats.org/officeDocument/2006/relationships/slide" Target="slide26.xml"/><Relationship Id="rId16" Type="http://schemas.openxmlformats.org/officeDocument/2006/relationships/slide" Target="slide19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7.xml"/><Relationship Id="rId15" Type="http://schemas.openxmlformats.org/officeDocument/2006/relationships/slide" Target="slide18.xml"/><Relationship Id="rId10" Type="http://schemas.openxmlformats.org/officeDocument/2006/relationships/slide" Target="slide13.xml"/><Relationship Id="rId19" Type="http://schemas.openxmlformats.org/officeDocument/2006/relationships/slide" Target="slide23.xml"/><Relationship Id="rId4" Type="http://schemas.openxmlformats.org/officeDocument/2006/relationships/slide" Target="slide5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0%BB%D0%B5%D0%BA%D1%81%D0%B0%D0%BD%D0%B4%D1%80%D0%B8%D0%B9%D1%81%D0%BA%D0%B8%D0%B9_%D0%BC%D0%B0%D1%8F%D0%BA" TargetMode="External"/><Relationship Id="rId3" Type="http://schemas.openxmlformats.org/officeDocument/2006/relationships/hyperlink" Target="http://ru.wikipedia.org/wiki/%D0%92%D0%B8%D1%81%D1%8F%D1%87%D0%B8%D0%B5_%D1%81%D0%B0%D0%B4%D1%8B_%D0%A1%D0%B5%D0%BC%D0%B8%D1%80%D0%B0%D0%BC%D0%B8%D0%B4%D1%8B" TargetMode="External"/><Relationship Id="rId7" Type="http://schemas.openxmlformats.org/officeDocument/2006/relationships/hyperlink" Target="http://ru.wikipedia.org/wiki/%D0%9A%D0%BE%D0%BB%D0%BE%D1%81%D1%81_%D0%A0%D0%BE%D0%B4%D0%BE%D1%81%D1%81%D0%BA%D0%B8%D0%B9" TargetMode="External"/><Relationship Id="rId2" Type="http://schemas.openxmlformats.org/officeDocument/2006/relationships/hyperlink" Target="http://ru.wikipedia.org/wiki/%D0%9F%D0%B8%D1%80%D0%B0%D0%BC%D0%B8%D0%B4%D0%B0_%D0%A5%D0%B5%D0%BE%D0%BF%D1%81%D0%B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9C%D0%B0%D0%B2%D0%B7%D0%BE%D0%BB%D0%B5%D0%B9_%D0%B2_%D0%93%D0%B0%D0%BB%D0%B8%D0%BA%D0%B0%D1%80%D0%BD%D0%B0%D1%81%D0%B5" TargetMode="External"/><Relationship Id="rId5" Type="http://schemas.openxmlformats.org/officeDocument/2006/relationships/hyperlink" Target="http://ru.wikipedia.org/wiki/%D0%A1%D1%82%D0%B0%D1%82%D1%83%D1%8F_%D0%97%D0%B5%D0%B2%D1%81%D0%B0_%D0%B2_%D0%9E%D0%BB%D0%B8%D0%BC%D0%BF%D0%B8%D0%B8" TargetMode="External"/><Relationship Id="rId4" Type="http://schemas.openxmlformats.org/officeDocument/2006/relationships/hyperlink" Target="http://ru.wikipedia.org/wiki/%D0%A5%D1%80%D0%B0%D0%BC_%D0%90%D1%80%D1%82%D0%B5%D0%BC%D0%B8%D0%B4%D1%8B_%D0%B2_%D0%AD%D1%84%D0%B5%D1%81%D0%B5" TargetMode="External"/><Relationship Id="rId9" Type="http://schemas.openxmlformats.org/officeDocument/2006/relationships/slide" Target="slide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13" Type="http://schemas.openxmlformats.org/officeDocument/2006/relationships/slide" Target="slide60.xml"/><Relationship Id="rId18" Type="http://schemas.openxmlformats.org/officeDocument/2006/relationships/slide" Target="slide21.xml"/><Relationship Id="rId3" Type="http://schemas.openxmlformats.org/officeDocument/2006/relationships/slide" Target="slide49.xml"/><Relationship Id="rId21" Type="http://schemas.openxmlformats.org/officeDocument/2006/relationships/slide" Target="slide69.xml"/><Relationship Id="rId7" Type="http://schemas.openxmlformats.org/officeDocument/2006/relationships/slide" Target="slide53.xml"/><Relationship Id="rId12" Type="http://schemas.openxmlformats.org/officeDocument/2006/relationships/slide" Target="slide59.xml"/><Relationship Id="rId17" Type="http://schemas.openxmlformats.org/officeDocument/2006/relationships/slide" Target="slide65.xml"/><Relationship Id="rId2" Type="http://schemas.openxmlformats.org/officeDocument/2006/relationships/slide" Target="slide71.xml"/><Relationship Id="rId16" Type="http://schemas.openxmlformats.org/officeDocument/2006/relationships/slide" Target="slide64.xml"/><Relationship Id="rId20" Type="http://schemas.openxmlformats.org/officeDocument/2006/relationships/slide" Target="slide6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2.xml"/><Relationship Id="rId11" Type="http://schemas.openxmlformats.org/officeDocument/2006/relationships/slide" Target="slide57.xml"/><Relationship Id="rId5" Type="http://schemas.openxmlformats.org/officeDocument/2006/relationships/slide" Target="slide51.xml"/><Relationship Id="rId15" Type="http://schemas.openxmlformats.org/officeDocument/2006/relationships/slide" Target="slide62.xml"/><Relationship Id="rId23" Type="http://schemas.openxmlformats.org/officeDocument/2006/relationships/slide" Target="slide67.xml"/><Relationship Id="rId10" Type="http://schemas.openxmlformats.org/officeDocument/2006/relationships/slide" Target="slide56.xml"/><Relationship Id="rId19" Type="http://schemas.openxmlformats.org/officeDocument/2006/relationships/slide" Target="slide66.xml"/><Relationship Id="rId4" Type="http://schemas.openxmlformats.org/officeDocument/2006/relationships/slide" Target="slide50.xml"/><Relationship Id="rId9" Type="http://schemas.openxmlformats.org/officeDocument/2006/relationships/slide" Target="slide55.xml"/><Relationship Id="rId14" Type="http://schemas.openxmlformats.org/officeDocument/2006/relationships/slide" Target="slide61.xml"/><Relationship Id="rId22" Type="http://schemas.openxmlformats.org/officeDocument/2006/relationships/slide" Target="slide7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48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77.xml"/><Relationship Id="rId13" Type="http://schemas.openxmlformats.org/officeDocument/2006/relationships/slide" Target="slide83.xml"/><Relationship Id="rId18" Type="http://schemas.openxmlformats.org/officeDocument/2006/relationships/slide" Target="slide88.xml"/><Relationship Id="rId3" Type="http://schemas.openxmlformats.org/officeDocument/2006/relationships/slide" Target="slide5.xml"/><Relationship Id="rId21" Type="http://schemas.openxmlformats.org/officeDocument/2006/relationships/slide" Target="slide93.xml"/><Relationship Id="rId7" Type="http://schemas.openxmlformats.org/officeDocument/2006/relationships/slide" Target="slide76.xml"/><Relationship Id="rId12" Type="http://schemas.openxmlformats.org/officeDocument/2006/relationships/slide" Target="slide81.xml"/><Relationship Id="rId17" Type="http://schemas.openxmlformats.org/officeDocument/2006/relationships/slide" Target="slide87.xml"/><Relationship Id="rId2" Type="http://schemas.openxmlformats.org/officeDocument/2006/relationships/slide" Target="slide72.xml"/><Relationship Id="rId16" Type="http://schemas.openxmlformats.org/officeDocument/2006/relationships/slide" Target="slide86.xml"/><Relationship Id="rId20" Type="http://schemas.openxmlformats.org/officeDocument/2006/relationships/slide" Target="slide9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5.xml"/><Relationship Id="rId11" Type="http://schemas.openxmlformats.org/officeDocument/2006/relationships/slide" Target="slide80.xml"/><Relationship Id="rId5" Type="http://schemas.openxmlformats.org/officeDocument/2006/relationships/slide" Target="slide74.xml"/><Relationship Id="rId15" Type="http://schemas.openxmlformats.org/officeDocument/2006/relationships/slide" Target="slide85.xml"/><Relationship Id="rId10" Type="http://schemas.openxmlformats.org/officeDocument/2006/relationships/slide" Target="slide79.xml"/><Relationship Id="rId19" Type="http://schemas.openxmlformats.org/officeDocument/2006/relationships/slide" Target="slide90.xml"/><Relationship Id="rId4" Type="http://schemas.openxmlformats.org/officeDocument/2006/relationships/slide" Target="slide73.xml"/><Relationship Id="rId9" Type="http://schemas.openxmlformats.org/officeDocument/2006/relationships/slide" Target="slide78.xml"/><Relationship Id="rId14" Type="http://schemas.openxmlformats.org/officeDocument/2006/relationships/slide" Target="slide84.xml"/><Relationship Id="rId22" Type="http://schemas.openxmlformats.org/officeDocument/2006/relationships/slide" Target="slide8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slide" Target="slide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B%D0%B5%D0%B9%D0%B1%D0%BD%D0%B8%D1%86&amp;stype=image" TargetMode="External"/><Relationship Id="rId2" Type="http://schemas.openxmlformats.org/officeDocument/2006/relationships/slide" Target="slide7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412776"/>
            <a:ext cx="8208912" cy="390876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Своя игра: </a:t>
            </a:r>
          </a:p>
          <a:p>
            <a:pPr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«Математическое сражение»</a:t>
            </a:r>
          </a:p>
          <a:p>
            <a:pPr algn="ctr"/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для обучающихся 1 </a:t>
            </a:r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курса</a:t>
            </a:r>
          </a:p>
          <a:p>
            <a:pPr algn="r"/>
            <a:endParaRPr lang="ru-RU" sz="2000" b="1" i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r"/>
            <a:endParaRPr lang="ru-RU" sz="2000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r"/>
            <a:r>
              <a:rPr lang="ru-RU" sz="2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подготовил преподаватель</a:t>
            </a:r>
          </a:p>
          <a:p>
            <a:pPr algn="r"/>
            <a:r>
              <a:rPr lang="ru-RU" sz="2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Математики</a:t>
            </a:r>
          </a:p>
          <a:p>
            <a:pPr algn="r"/>
            <a:r>
              <a:rPr lang="ru-RU" sz="2000" b="1" i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Мотарыкина</a:t>
            </a:r>
            <a:r>
              <a:rPr lang="ru-RU" sz="2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Н.Г.</a:t>
            </a:r>
            <a:endParaRPr lang="ru-RU" sz="2000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5661248"/>
            <a:ext cx="7272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 Black" pitchFamily="34" charset="0"/>
              </a:rPr>
              <a:t>ОГБПОУ СмолАПО</a:t>
            </a:r>
          </a:p>
        </p:txBody>
      </p:sp>
    </p:spTree>
    <p:extLst>
      <p:ext uri="{BB962C8B-B14F-4D97-AF65-F5344CB8AC3E}">
        <p14:creationId xmlns:p14="http://schemas.microsoft.com/office/powerpoint/2010/main" val="314194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9" y="260648"/>
            <a:ext cx="7939224" cy="280831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4000" smtClean="0">
                <a:solidFill>
                  <a:srgbClr val="0070C0"/>
                </a:solidFill>
              </a:rPr>
              <a:t>50.Кто написал строки: «Числа правят миром»?</a:t>
            </a:r>
            <a:br>
              <a:rPr lang="ru-RU" sz="4000" smtClean="0">
                <a:solidFill>
                  <a:srgbClr val="0070C0"/>
                </a:solidFill>
              </a:rPr>
            </a:b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4606150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Пифагор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779912" y="400506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15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65245" cy="259228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10.Часть </a:t>
            </a:r>
            <a:r>
              <a:rPr lang="ru-RU" dirty="0">
                <a:solidFill>
                  <a:srgbClr val="0070C0"/>
                </a:solidFill>
              </a:rPr>
              <a:t>прямой ограниченная двумя точками.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12028" y="4394721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Отрезок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791912" y="3671446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47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8283" y="548680"/>
            <a:ext cx="6965245" cy="208823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20.Утверждение, которое </a:t>
            </a:r>
            <a:r>
              <a:rPr lang="ru-RU" dirty="0">
                <a:solidFill>
                  <a:srgbClr val="0070C0"/>
                </a:solidFill>
              </a:rPr>
              <a:t>не требует доказательства.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36031" y="4399421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Аксиома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00287" y="591589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3203848" y="3802687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53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1867" y="692696"/>
            <a:ext cx="6965245" cy="2016224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30.Сколько </a:t>
            </a:r>
            <a:r>
              <a:rPr lang="ru-RU" dirty="0">
                <a:solidFill>
                  <a:srgbClr val="0070C0"/>
                </a:solidFill>
              </a:rPr>
              <a:t>вершин имеет куб?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37244" y="4516078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8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87825" y="378904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7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5023" y="548680"/>
            <a:ext cx="6965245" cy="259228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40.Раздел </a:t>
            </a:r>
            <a:r>
              <a:rPr lang="ru-RU" dirty="0">
                <a:solidFill>
                  <a:srgbClr val="0070C0"/>
                </a:solidFill>
              </a:rPr>
              <a:t>геометрии, изучающий фигуры на плоскости.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88000" y="4437112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Планиметрия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19256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99872" y="3717033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404664"/>
            <a:ext cx="6965245" cy="2160240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50.Прибор</a:t>
            </a:r>
            <a:r>
              <a:rPr lang="ru-RU" dirty="0">
                <a:solidFill>
                  <a:srgbClr val="0070C0"/>
                </a:solidFill>
              </a:rPr>
              <a:t>, который измеряет углы на местности.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4293096"/>
            <a:ext cx="4248000" cy="13464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Угломер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15816" y="364502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17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1052736"/>
            <a:ext cx="6965245" cy="115212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10.Результат </a:t>
            </a:r>
            <a:r>
              <a:rPr lang="ru-RU" dirty="0">
                <a:solidFill>
                  <a:srgbClr val="0070C0"/>
                </a:solidFill>
              </a:rPr>
              <a:t>умножения.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4089113"/>
            <a:ext cx="4608512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Произведение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316416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63888" y="342900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07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908720"/>
            <a:ext cx="6965245" cy="208823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0070C0"/>
                </a:solidFill>
              </a:rPr>
              <a:t>20</a:t>
            </a:r>
            <a:r>
              <a:rPr lang="ru-RU" sz="4000" dirty="0" smtClean="0">
                <a:solidFill>
                  <a:srgbClr val="0070C0"/>
                </a:solidFill>
              </a:rPr>
              <a:t>. Как называют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независимую </a:t>
            </a:r>
            <a:r>
              <a:rPr lang="ru-RU" dirty="0" smtClean="0">
                <a:solidFill>
                  <a:srgbClr val="0070C0"/>
                </a:solidFill>
              </a:rPr>
              <a:t>переменную в уравнении функции?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4435121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Аргумент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29777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63888" y="3789039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91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908720"/>
            <a:ext cx="6965245" cy="208823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30.Как называется </a:t>
            </a:r>
            <a:r>
              <a:rPr lang="ru-RU" dirty="0" smtClean="0">
                <a:solidFill>
                  <a:srgbClr val="0070C0"/>
                </a:solidFill>
              </a:rPr>
              <a:t>функция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y=kx+b</a:t>
            </a:r>
            <a:r>
              <a:rPr lang="ru-RU" dirty="0">
                <a:solidFill>
                  <a:srgbClr val="0070C0"/>
                </a:solidFill>
              </a:rPr>
              <a:t>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4318814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Линейная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75856" y="364502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2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87624" y="980729"/>
            <a:ext cx="6965245" cy="2160240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070C0"/>
                </a:solidFill>
              </a:rPr>
              <a:t>40.Сравните: </a:t>
            </a:r>
            <a:r>
              <a:rPr lang="ru-RU" sz="4000" dirty="0" smtClean="0">
                <a:solidFill>
                  <a:srgbClr val="0070C0"/>
                </a:solidFill>
              </a:rPr>
              <a:t> (-</a:t>
            </a:r>
            <a:r>
              <a:rPr lang="ru-RU" sz="4000" dirty="0">
                <a:solidFill>
                  <a:srgbClr val="0070C0"/>
                </a:solidFill>
              </a:rPr>
              <a:t>6)  </a:t>
            </a:r>
            <a:r>
              <a:rPr lang="ru-RU" sz="4000" dirty="0" smtClean="0">
                <a:solidFill>
                  <a:srgbClr val="0070C0"/>
                </a:solidFill>
              </a:rPr>
              <a:t>и  (-</a:t>
            </a:r>
            <a:r>
              <a:rPr lang="ru-RU" sz="4000" dirty="0">
                <a:solidFill>
                  <a:srgbClr val="0070C0"/>
                </a:solidFill>
              </a:rPr>
              <a:t>2</a:t>
            </a:r>
            <a:r>
              <a:rPr lang="ru-RU" sz="4000" dirty="0" smtClean="0">
                <a:solidFill>
                  <a:srgbClr val="0070C0"/>
                </a:solidFill>
              </a:rPr>
              <a:t>)</a:t>
            </a:r>
            <a:br>
              <a:rPr lang="ru-RU" sz="4000" dirty="0" smtClean="0">
                <a:solidFill>
                  <a:srgbClr val="0070C0"/>
                </a:solidFill>
              </a:rPr>
            </a:b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14247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3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42615" y="14247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4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4601019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(-6)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&lt;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(-2)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76783" y="479741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5770" y="48405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4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491880" y="4077072"/>
            <a:ext cx="2761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04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29600" y="59436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 descr="0002-002-Matematika-samaja-drevnjaja-iz-nauk-ona-byla-i-ostajotsja-neobkhodimo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87624" y="980729"/>
            <a:ext cx="6965245" cy="2160240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50.Это слово переводится с греческого как </a:t>
            </a:r>
            <a:r>
              <a:rPr lang="ru-RU" sz="4000" i="1" dirty="0" smtClean="0">
                <a:solidFill>
                  <a:srgbClr val="0070C0"/>
                </a:solidFill>
              </a:rPr>
              <a:t>отношение чисел</a:t>
            </a:r>
            <a:endParaRPr lang="ru-RU" sz="4000" i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1424763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4601019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Пропорция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491880" y="4077072"/>
            <a:ext cx="2761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04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980728"/>
            <a:ext cx="6965245" cy="2520280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10.Сколько </a:t>
            </a:r>
            <a:r>
              <a:rPr lang="ru-RU" dirty="0">
                <a:solidFill>
                  <a:srgbClr val="0070C0"/>
                </a:solidFill>
              </a:rPr>
              <a:t>всего материков существует на Земле?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92016" y="4591761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3816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75856" y="400506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38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980728"/>
            <a:ext cx="6965245" cy="208823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20.Назовите самую высокую точки Земли.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4634377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Эверест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316416" y="597681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47864" y="39330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45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980728"/>
            <a:ext cx="6965245" cy="208823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30.Назовите самую низкую точку Земли.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4373876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Марианская впадина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44408" y="5935425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84768" y="366266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4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908720"/>
            <a:ext cx="6965245" cy="187220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40.Сколько </a:t>
            </a:r>
            <a:r>
              <a:rPr lang="ru-RU" dirty="0">
                <a:solidFill>
                  <a:srgbClr val="0070C0"/>
                </a:solidFill>
              </a:rPr>
              <a:t>звёзд на флаге США?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4523078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50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38339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131840" y="386104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52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836712"/>
            <a:ext cx="6965245" cy="1800199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50.Какое </a:t>
            </a:r>
            <a:r>
              <a:rPr lang="ru-RU" dirty="0">
                <a:solidFill>
                  <a:srgbClr val="0070C0"/>
                </a:solidFill>
              </a:rPr>
              <a:t>число морей омывают Россию?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4437112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12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8248275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03848" y="386104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66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12022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20</a:t>
            </a:r>
            <a:endParaRPr lang="ru-RU" sz="2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01772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30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18448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sldjump"/>
              </a:rPr>
              <a:t>40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15461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50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919377" y="129046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6" action="ppaction://hlinksldjump"/>
              </a:rPr>
              <a:t>60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12022" y="2278728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7" action="ppaction://hlinksldjump"/>
              </a:rPr>
              <a:t>20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01772" y="226558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8" action="ppaction://hlinksldjump"/>
              </a:rPr>
              <a:t>30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02146" y="226558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9" action="ppaction://hlinksldjump"/>
              </a:rPr>
              <a:t>40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15461" y="2278728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0" action="ppaction://hlinksldjump"/>
              </a:rPr>
              <a:t>50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>
            <a:hlinkClick r:id="rId11" action="ppaction://hlinksldjump"/>
          </p:cNvPr>
          <p:cNvSpPr/>
          <p:nvPr/>
        </p:nvSpPr>
        <p:spPr>
          <a:xfrm>
            <a:off x="7919377" y="2297273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1" action="ppaction://hlinksldjump"/>
              </a:rPr>
              <a:t>60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25877" y="326872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2" action="ppaction://hlinksldjump"/>
              </a:rPr>
              <a:t>20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935484" y="326104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3" action="ppaction://hlinksldjump"/>
              </a:rPr>
              <a:t>30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21005" y="3302856"/>
            <a:ext cx="914400" cy="914400"/>
          </a:xfrm>
          <a:prstGeom prst="round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4" action="ppaction://hlinksldjump"/>
              </a:rPr>
              <a:t>40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915461" y="3296629"/>
            <a:ext cx="914400" cy="914400"/>
          </a:xfrm>
          <a:prstGeom prst="round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5" action="ppaction://hlinksldjump"/>
              </a:rPr>
              <a:t>50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956725" y="3302856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6" action="ppaction://hlinksldjump"/>
              </a:rPr>
              <a:t>60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1268760"/>
            <a:ext cx="3456384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</a:t>
            </a:r>
            <a:endParaRPr lang="ru-RU" sz="28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2270732"/>
            <a:ext cx="3456383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«СЕМЁРКА»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1" y="3280593"/>
            <a:ext cx="3456383" cy="8752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ЧИСЛА</a:t>
            </a:r>
            <a:endParaRPr lang="ru-RU" sz="28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1521" y="4246786"/>
            <a:ext cx="3456384" cy="9376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ЗНАЕШЬ ЛИ ТЫ?</a:t>
            </a:r>
            <a:endParaRPr lang="ru-RU" sz="2800" b="1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954548" y="428443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7" action="ppaction://hlinksldjump"/>
              </a:rPr>
              <a:t>20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918448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8" action="ppaction://hlinksldjump"/>
              </a:rPr>
              <a:t>40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915461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9" action="ppaction://hlinksldjump"/>
              </a:rPr>
              <a:t>50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56725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0" action="ppaction://hlinksldjump"/>
              </a:rPr>
              <a:t>60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35484" y="428443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1" action="ppaction://hlinksldjump"/>
              </a:rPr>
              <a:t>30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51624" y="6150114"/>
            <a:ext cx="4044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+mj-lt"/>
                <a:hlinkClick r:id="rId22" action="ppaction://hlinksldjump"/>
              </a:rPr>
              <a:t>Раунд 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+mj-lt"/>
                <a:hlinkClick r:id="rId22" action="ppaction://hlinksldjump"/>
              </a:rPr>
              <a:t>II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708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76863" cy="3096344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2</a:t>
            </a:r>
            <a:r>
              <a:rPr lang="ru-RU" dirty="0" smtClean="0">
                <a:solidFill>
                  <a:srgbClr val="0070C0"/>
                </a:solidFill>
              </a:rPr>
              <a:t>0.Тройка </a:t>
            </a:r>
            <a:r>
              <a:rPr lang="ru-RU" dirty="0">
                <a:solidFill>
                  <a:srgbClr val="0070C0"/>
                </a:solidFill>
              </a:rPr>
              <a:t>лошадей пробежала 40 км.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Сколько километров пробежала каждая лошадь? 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16057" y="4572970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40 км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192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87824" y="3645024"/>
            <a:ext cx="3384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43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61385" y="260648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3</a:t>
            </a:r>
            <a:r>
              <a:rPr lang="ru-RU" dirty="0" smtClean="0">
                <a:solidFill>
                  <a:srgbClr val="0070C0"/>
                </a:solidFill>
              </a:rPr>
              <a:t>0.Дровосеки </a:t>
            </a:r>
            <a:r>
              <a:rPr lang="ru-RU" dirty="0">
                <a:solidFill>
                  <a:srgbClr val="0070C0"/>
                </a:solidFill>
              </a:rPr>
              <a:t>распилили дерево, сделав 12 распилов.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Сколько получилось брёвнышек?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4466729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13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60820" y="5921393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59832" y="3743454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74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965245" cy="244827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4</a:t>
            </a:r>
            <a:r>
              <a:rPr lang="ru-RU" dirty="0" smtClean="0">
                <a:solidFill>
                  <a:srgbClr val="0070C0"/>
                </a:solidFill>
              </a:rPr>
              <a:t>0.Если </a:t>
            </a:r>
            <a:r>
              <a:rPr lang="ru-RU" dirty="0">
                <a:solidFill>
                  <a:srgbClr val="0070C0"/>
                </a:solidFill>
              </a:rPr>
              <a:t>сейчас 6 часов вечера, то какая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часть суток позади?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80752" y="4437112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3/4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8388424" y="594928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987824" y="364502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93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ru-RU" sz="4000" dirty="0" smtClean="0">
                <a:hlinkClick r:id="rId2" action="ppaction://hlinksldjump"/>
              </a:rPr>
              <a:t>Раунд </a:t>
            </a:r>
            <a:r>
              <a:rPr lang="en-US" sz="4000" dirty="0" smtClean="0">
                <a:hlinkClick r:id="rId2" action="ppaction://hlinksldjump"/>
              </a:rPr>
              <a:t>I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12022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3" action="ppaction://hlinksldjump"/>
              </a:rPr>
              <a:t>10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4901772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4" action="ppaction://hlinksldjump"/>
              </a:rPr>
              <a:t>20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18448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5" action="ppaction://hlinksldjump"/>
              </a:rPr>
              <a:t>30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15461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6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919377" y="129046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7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12022" y="2278728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8" action="ppaction://hlinksldjump"/>
              </a:rPr>
              <a:t>10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01772" y="226558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9" action="ppaction://hlinksldjump"/>
              </a:rPr>
              <a:t>20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02146" y="226558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0" action="ppaction://hlinksldjump"/>
              </a:rPr>
              <a:t>30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15461" y="2278728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1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919377" y="2297273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2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25877" y="326872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3" action="ppaction://hlinksldjump"/>
              </a:rPr>
              <a:t>10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935484" y="326104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4" action="ppaction://hlinksldjump"/>
              </a:rPr>
              <a:t>20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21005" y="3302856"/>
            <a:ext cx="914400" cy="914400"/>
          </a:xfrm>
          <a:prstGeom prst="round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5" action="ppaction://hlinksldjump"/>
              </a:rPr>
              <a:t>30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915461" y="3296629"/>
            <a:ext cx="914400" cy="914400"/>
          </a:xfrm>
          <a:prstGeom prst="round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6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956725" y="3302856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7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1268760"/>
            <a:ext cx="3456384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ИМЕНА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2270732"/>
            <a:ext cx="3456383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ГЕОМЕТРИЯ</a:t>
            </a:r>
            <a:endParaRPr lang="ru-RU" sz="2800" b="1" spc="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1" y="3280593"/>
            <a:ext cx="3456383" cy="8752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28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ЛГЕБРА</a:t>
            </a:r>
            <a:endParaRPr lang="ru-RU" sz="28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1521" y="4246786"/>
            <a:ext cx="3456384" cy="9376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ПУТЕШЕСТВУЕМ</a:t>
            </a:r>
          </a:p>
          <a:p>
            <a:pPr algn="ctr"/>
            <a:r>
              <a:rPr lang="ru-RU" sz="28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 ПЛАНЕТЕ</a:t>
            </a:r>
            <a:endParaRPr lang="ru-RU" sz="2800" b="1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>
            <a:hlinkClick r:id="rId18" action="ppaction://hlinksldjump"/>
          </p:cNvPr>
          <p:cNvSpPr/>
          <p:nvPr/>
        </p:nvSpPr>
        <p:spPr>
          <a:xfrm>
            <a:off x="3954548" y="428443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8" action="ppaction://hlinksldjump"/>
              </a:rPr>
              <a:t>10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918448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9" action="ppaction://hlinksldjump"/>
              </a:rPr>
              <a:t>30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915461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0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>
            <a:hlinkClick r:id="rId21" action="ppaction://hlinksldjump"/>
          </p:cNvPr>
          <p:cNvSpPr/>
          <p:nvPr/>
        </p:nvSpPr>
        <p:spPr>
          <a:xfrm>
            <a:off x="7956725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1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35484" y="428443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2" action="ppaction://hlinksldjump"/>
              </a:rPr>
              <a:t>20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685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53137" y="404664"/>
            <a:ext cx="6965245" cy="2736304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0.Какую </a:t>
            </a:r>
            <a:r>
              <a:rPr lang="ru-RU" dirty="0">
                <a:solidFill>
                  <a:srgbClr val="0070C0"/>
                </a:solidFill>
              </a:rPr>
              <a:t>цифру надо добавить в число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35_6</a:t>
            </a:r>
            <a:r>
              <a:rPr lang="ru-RU" dirty="0" smtClean="0">
                <a:solidFill>
                  <a:srgbClr val="0070C0"/>
                </a:solidFill>
              </a:rPr>
              <a:t>, </a:t>
            </a:r>
            <a:r>
              <a:rPr lang="ru-RU" dirty="0">
                <a:solidFill>
                  <a:srgbClr val="0070C0"/>
                </a:solidFill>
              </a:rPr>
              <a:t>чтобы оно делилось на </a:t>
            </a:r>
            <a:r>
              <a:rPr lang="ru-RU" dirty="0">
                <a:solidFill>
                  <a:srgbClr val="0070C0"/>
                </a:solidFill>
                <a:latin typeface="+mn-lt"/>
              </a:rPr>
              <a:t>6</a:t>
            </a:r>
            <a:r>
              <a:rPr lang="ru-RU" dirty="0">
                <a:solidFill>
                  <a:srgbClr val="0070C0"/>
                </a:solidFill>
              </a:rPr>
              <a:t>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95972" y="4283928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1; 4; 7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44408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43808" y="3501008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13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404664"/>
            <a:ext cx="8136903" cy="3600400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0.Велосипедист </a:t>
            </a:r>
            <a:r>
              <a:rPr lang="ru-RU" dirty="0">
                <a:solidFill>
                  <a:srgbClr val="0070C0"/>
                </a:solidFill>
              </a:rPr>
              <a:t>ехал в деревню. Навстречу ему ехал автомобиль, и потом встретилась грузовая машина.  Сколько машин ехало в ту же деревню?</a:t>
            </a: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79812" y="4941168"/>
            <a:ext cx="3960440" cy="9144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Ни одной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60399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47864" y="422108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29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7" y="476672"/>
            <a:ext cx="7992888" cy="2160240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2</a:t>
            </a:r>
            <a:r>
              <a:rPr lang="ru-RU" dirty="0" smtClean="0">
                <a:solidFill>
                  <a:srgbClr val="0070C0"/>
                </a:solidFill>
              </a:rPr>
              <a:t>0.Сказка </a:t>
            </a:r>
            <a:r>
              <a:rPr lang="ru-RU" dirty="0">
                <a:solidFill>
                  <a:srgbClr val="0070C0"/>
                </a:solidFill>
              </a:rPr>
              <a:t>А.С. Пушкина, в названии которой есть число 7.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3878025"/>
            <a:ext cx="6408712" cy="18722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«Сказка о мёртвой царевне и о семи богатырях»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91264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267744" y="3140968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41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48680"/>
            <a:ext cx="7488831" cy="367240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3</a:t>
            </a:r>
            <a:r>
              <a:rPr lang="ru-RU" dirty="0" smtClean="0">
                <a:solidFill>
                  <a:srgbClr val="0070C0"/>
                </a:solidFill>
              </a:rPr>
              <a:t>0.Назовите русскую пословицу, </a:t>
            </a:r>
            <a:r>
              <a:rPr lang="ru-RU" dirty="0">
                <a:solidFill>
                  <a:srgbClr val="0070C0"/>
                </a:solidFill>
              </a:rPr>
              <a:t>в </a:t>
            </a:r>
            <a:r>
              <a:rPr lang="ru-RU" dirty="0" smtClean="0">
                <a:solidFill>
                  <a:srgbClr val="0070C0"/>
                </a:solidFill>
              </a:rPr>
              <a:t>которой </a:t>
            </a:r>
            <a:r>
              <a:rPr lang="ru-RU" dirty="0">
                <a:solidFill>
                  <a:srgbClr val="0070C0"/>
                </a:solidFill>
              </a:rPr>
              <a:t>встречается цифра 7?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Например, </a:t>
            </a:r>
            <a:r>
              <a:rPr lang="ru-RU" u="sng" dirty="0">
                <a:solidFill>
                  <a:srgbClr val="0070C0"/>
                </a:solidFill>
              </a:rPr>
              <a:t>чеснок и лук от семи недуг.</a:t>
            </a:r>
            <a:br>
              <a:rPr lang="ru-RU" u="sng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316416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50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95023" y="908720"/>
            <a:ext cx="6965245" cy="1656184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070C0"/>
                </a:solidFill>
              </a:rPr>
              <a:t>4</a:t>
            </a:r>
            <a:r>
              <a:rPr lang="ru-RU" sz="4000" dirty="0" smtClean="0">
                <a:solidFill>
                  <a:srgbClr val="0070C0"/>
                </a:solidFill>
              </a:rPr>
              <a:t>0.Сравните</a:t>
            </a:r>
            <a:r>
              <a:rPr lang="ru-RU" sz="4000" dirty="0">
                <a:solidFill>
                  <a:srgbClr val="0070C0"/>
                </a:solidFill>
              </a:rPr>
              <a:t>: 49 </a:t>
            </a:r>
            <a:r>
              <a:rPr lang="ru-RU" sz="4000" dirty="0" smtClean="0">
                <a:solidFill>
                  <a:srgbClr val="0070C0"/>
                </a:solidFill>
              </a:rPr>
              <a:t> и  7 .</a:t>
            </a:r>
            <a:r>
              <a:rPr lang="ru-RU" sz="4000" dirty="0">
                <a:solidFill>
                  <a:srgbClr val="0070C0"/>
                </a:solidFill>
              </a:rPr>
              <a:t/>
            </a:r>
            <a:br>
              <a:rPr lang="ru-RU" sz="4000" dirty="0">
                <a:solidFill>
                  <a:srgbClr val="0070C0"/>
                </a:solidFill>
              </a:rPr>
            </a:b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39682" y="1165394"/>
            <a:ext cx="26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3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4312" y="116803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6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4293096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49 =7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23323" y="450335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3215" y="448915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000025" y="3573016"/>
            <a:ext cx="3300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69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476672"/>
            <a:ext cx="6965245" cy="1656184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0. Назовите 7 морей.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3401826"/>
            <a:ext cx="6552728" cy="25734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Мертвое, Красное, Белое, Черное, Балтийское, Средиземное, Баренцево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30375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411760" y="266333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00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1538" y="714356"/>
            <a:ext cx="6965245" cy="115212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0.Назовите семь чудес света. 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3029312"/>
            <a:ext cx="6480720" cy="30428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2" tooltip="Пирамида Хеопса"/>
              </a:rPr>
              <a:t>Пирамида Хеопса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hlinkClick r:id="rId3" tooltip="Висячие сады Семирамиды"/>
              </a:rPr>
              <a:t>Висячие сады Семирамиды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hlinkClick r:id="rId4" tooltip="Храм Артемиды в Эфесе"/>
              </a:rPr>
              <a:t>Храм Артемиды в Эфесе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hlinkClick r:id="rId5" tooltip="Статуя Зевса в Олимпии"/>
              </a:rPr>
              <a:t>Статуя Зевса в Олимпии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hlinkClick r:id="rId6" tooltip="Мавзолей в Галикарнасе"/>
              </a:rPr>
              <a:t>Мавзолей в </a:t>
            </a:r>
            <a:r>
              <a:rPr lang="ru-RU" sz="2800" dirty="0" err="1" smtClean="0">
                <a:hlinkClick r:id="rId6" tooltip="Мавзолей в Галикарнасе"/>
              </a:rPr>
              <a:t>Галикарнасе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hlinkClick r:id="rId7" tooltip="Колосс Родосский"/>
              </a:rPr>
              <a:t>Колосс Родосский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hlinkClick r:id="rId8" tooltip="Александрийский маяк"/>
              </a:rPr>
              <a:t>Александрийский маяк</a:t>
            </a:r>
            <a:endParaRPr lang="ru-RU" sz="28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9" action="ppaction://hlinksldjump"/>
          </p:cNvPr>
          <p:cNvSpPr/>
          <p:nvPr/>
        </p:nvSpPr>
        <p:spPr>
          <a:xfrm>
            <a:off x="8238759" y="593269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51720" y="2204864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0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25451" y="332656"/>
            <a:ext cx="6965245" cy="208823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2</a:t>
            </a:r>
            <a:r>
              <a:rPr lang="ru-RU" dirty="0" smtClean="0">
                <a:solidFill>
                  <a:srgbClr val="0070C0"/>
                </a:solidFill>
              </a:rPr>
              <a:t>0.Какие </a:t>
            </a:r>
            <a:r>
              <a:rPr lang="ru-RU" dirty="0">
                <a:solidFill>
                  <a:srgbClr val="0070C0"/>
                </a:solidFill>
              </a:rPr>
              <a:t>числа называются натуральными?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3717032"/>
            <a:ext cx="6696744" cy="20882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Числа, употребляемые при счёте предметов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35846" y="5932512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07804" y="2951366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60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620688"/>
            <a:ext cx="6965245" cy="208823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3</a:t>
            </a:r>
            <a:r>
              <a:rPr lang="ru-RU" dirty="0" smtClean="0">
                <a:solidFill>
                  <a:srgbClr val="0070C0"/>
                </a:solidFill>
              </a:rPr>
              <a:t>0.Какое </a:t>
            </a:r>
            <a:r>
              <a:rPr lang="ru-RU" dirty="0">
                <a:solidFill>
                  <a:srgbClr val="0070C0"/>
                </a:solidFill>
              </a:rPr>
              <a:t>число делится на все числа без остатка.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4321193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0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47864" y="350100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5616" y="332656"/>
            <a:ext cx="6965245" cy="2880320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4</a:t>
            </a:r>
            <a:r>
              <a:rPr lang="ru-RU" dirty="0" smtClean="0">
                <a:solidFill>
                  <a:srgbClr val="0070C0"/>
                </a:solidFill>
              </a:rPr>
              <a:t>0.Во </a:t>
            </a:r>
            <a:r>
              <a:rPr lang="ru-RU" dirty="0">
                <a:solidFill>
                  <a:srgbClr val="0070C0"/>
                </a:solidFill>
              </a:rPr>
              <a:t>сколько раз увеличится двузначное число. Если справа к нему </a:t>
            </a:r>
            <a:r>
              <a:rPr lang="ru-RU" dirty="0" smtClean="0">
                <a:solidFill>
                  <a:srgbClr val="0070C0"/>
                </a:solidFill>
              </a:rPr>
              <a:t>приписать </a:t>
            </a:r>
            <a:r>
              <a:rPr lang="ru-RU" dirty="0">
                <a:solidFill>
                  <a:srgbClr val="0070C0"/>
                </a:solidFill>
              </a:rPr>
              <a:t>такое же число?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5" y="4394721"/>
            <a:ext cx="4248000" cy="13464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В 101 раз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43453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19872" y="367144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03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10.Известный </a:t>
            </a:r>
            <a:r>
              <a:rPr lang="ru-RU" dirty="0">
                <a:solidFill>
                  <a:srgbClr val="0070C0"/>
                </a:solidFill>
              </a:rPr>
              <a:t>древнегреческий учёный,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написавший «Начала».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Евклид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404664"/>
            <a:ext cx="6965245" cy="295232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50.У </a:t>
            </a:r>
            <a:r>
              <a:rPr lang="ru-RU" dirty="0">
                <a:solidFill>
                  <a:srgbClr val="0070C0"/>
                </a:solidFill>
              </a:rPr>
              <a:t>народа какой страны арабы позаимствовали современные </a:t>
            </a:r>
            <a:r>
              <a:rPr lang="ru-RU" dirty="0" smtClean="0">
                <a:solidFill>
                  <a:srgbClr val="0070C0"/>
                </a:solidFill>
              </a:rPr>
              <a:t>цифры             </a:t>
            </a:r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1, 2, 3,…,9, 0?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4653136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Индия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0774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19440" y="381546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58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404664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0.Назовите </a:t>
            </a:r>
            <a:r>
              <a:rPr lang="ru-RU" dirty="0">
                <a:solidFill>
                  <a:srgbClr val="0070C0"/>
                </a:solidFill>
              </a:rPr>
              <a:t>число, в котором столько же цифр, сколько букв в его названии?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4725144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100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347864" y="392428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48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488831" cy="259228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solidFill>
                  <a:srgbClr val="0070C0"/>
                </a:solidFill>
              </a:rPr>
              <a:t>20.Назовите шуточную песню, в которой воспевался ряд натуральных чисел.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4005064"/>
            <a:ext cx="6480720" cy="19442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Раз, два, три, четыре, пять – я иду тебя искать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8229600" y="5929955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2267744" y="329637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2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8"/>
            <a:ext cx="6965245" cy="1656184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30.Какая нота в гамме шестая по счёту?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4365104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Ля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627784" y="3717032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29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548680"/>
            <a:ext cx="6965245" cy="208823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40.В честь какого композитора называется фильм про собаку?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4293096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Бетховен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59832" y="3573016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02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29600" y="59436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85786" y="714356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КОТ В МЕШКЕ</a:t>
            </a:r>
            <a:endParaRPr lang="ru-RU" sz="4800" b="1" dirty="0"/>
          </a:p>
        </p:txBody>
      </p:sp>
      <p:pic>
        <p:nvPicPr>
          <p:cNvPr id="3078" name="Picture 6" descr="http://dlyakota.ru/uploads/posts/2011-12/dlyakota.ru_fotopodborki_132347222518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571612"/>
            <a:ext cx="5238760" cy="39290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53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65245" cy="194421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070C0"/>
                </a:solidFill>
              </a:rPr>
              <a:t>50.В какой стране была составлена таблица умножения?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01957" y="4756368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dirty="0">
                <a:solidFill>
                  <a:srgbClr val="FDA023">
                    <a:lumMod val="50000"/>
                  </a:srgbClr>
                </a:solidFill>
              </a:rPr>
              <a:t>В Греции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8229600" y="5949102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4077072"/>
            <a:ext cx="2664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DA023">
                    <a:lumMod val="50000"/>
                  </a:srgbClr>
                </a:solidFill>
              </a:rPr>
              <a:t>Ответ:</a:t>
            </a:r>
            <a:endParaRPr lang="ru-RU" sz="2800" dirty="0">
              <a:solidFill>
                <a:srgbClr val="FDA023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90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65245" cy="194421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60.Фамилия какого композитора переводится с немецкого – «ручей».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01957" y="4756368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И.С. Бах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8229600" y="5949102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491880" y="4077072"/>
            <a:ext cx="2664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09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ru-RU" sz="4000" dirty="0" smtClean="0">
                <a:hlinkClick r:id="rId2" action="ppaction://hlinksldjump"/>
              </a:rPr>
              <a:t>Раунд </a:t>
            </a:r>
            <a:r>
              <a:rPr lang="el-GR" sz="4000" dirty="0" smtClean="0">
                <a:hlinkClick r:id="rId2" action="ppaction://hlinksldjump"/>
              </a:rPr>
              <a:t>ΙΙ</a:t>
            </a:r>
            <a:r>
              <a:rPr lang="en-US" sz="4000" dirty="0" smtClean="0">
                <a:hlinkClick r:id="rId2" action="ppaction://hlinksldjump"/>
              </a:rPr>
              <a:t>I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12022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3" action="ppaction://hlinksldjump"/>
              </a:rPr>
              <a:t>30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4901772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4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18448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5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6915461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6" action="ppaction://hlinksldjump"/>
              </a:rPr>
              <a:t>60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7919377" y="129046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7" action="ppaction://hlinksldjump"/>
              </a:rPr>
              <a:t>70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12022" y="2278728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8" action="ppaction://hlinksldjump"/>
              </a:rPr>
              <a:t>30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01772" y="226558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9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02146" y="226558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0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>
            <a:hlinkClick r:id="rId11" action="ppaction://hlinksldjump"/>
          </p:cNvPr>
          <p:cNvSpPr/>
          <p:nvPr/>
        </p:nvSpPr>
        <p:spPr>
          <a:xfrm>
            <a:off x="6915461" y="2278728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1" action="ppaction://hlinksldjump"/>
              </a:rPr>
              <a:t>60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919377" y="2297273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2" action="ppaction://hlinksldjump"/>
              </a:rPr>
              <a:t>70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25877" y="326872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3" action="ppaction://hlinksldjump"/>
              </a:rPr>
              <a:t>30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935484" y="326104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4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21005" y="3302856"/>
            <a:ext cx="914400" cy="914400"/>
          </a:xfrm>
          <a:prstGeom prst="round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5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>
            <a:hlinkClick r:id="rId16" action="ppaction://hlinksldjump"/>
          </p:cNvPr>
          <p:cNvSpPr/>
          <p:nvPr/>
        </p:nvSpPr>
        <p:spPr>
          <a:xfrm>
            <a:off x="6915461" y="3296629"/>
            <a:ext cx="914400" cy="914400"/>
          </a:xfrm>
          <a:prstGeom prst="round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6" action="ppaction://hlinksldjump"/>
              </a:rPr>
              <a:t>60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956725" y="3302856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7" action="ppaction://hlinksldjump"/>
              </a:rPr>
              <a:t>70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1268760"/>
            <a:ext cx="3456384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ОСНОВЫ МАТЕМАТИКИ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2270732"/>
            <a:ext cx="3456383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ФОРМУЛЫ И ОПРЕДЕЛЕНИЯ</a:t>
            </a:r>
            <a:endParaRPr lang="ru-RU" sz="2800" b="1" spc="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1" y="3280593"/>
            <a:ext cx="3456383" cy="8752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 МАТЕМАТИКИ</a:t>
            </a:r>
            <a:endParaRPr lang="ru-RU" sz="28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1521" y="4246786"/>
            <a:ext cx="3456384" cy="9376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РЕБУСЫ</a:t>
            </a:r>
            <a:endParaRPr lang="ru-RU" sz="2800" b="1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>
            <a:hlinkClick r:id="rId18" action="ppaction://hlinksldjump"/>
          </p:cNvPr>
          <p:cNvSpPr/>
          <p:nvPr/>
        </p:nvSpPr>
        <p:spPr>
          <a:xfrm>
            <a:off x="3954548" y="428443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9" action="ppaction://hlinksldjump"/>
              </a:rPr>
              <a:t>30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918448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0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915461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1" action="ppaction://hlinksldjump"/>
              </a:rPr>
              <a:t>60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>
            <a:hlinkClick r:id="rId22" action="ppaction://hlinksldjump"/>
          </p:cNvPr>
          <p:cNvSpPr/>
          <p:nvPr/>
        </p:nvSpPr>
        <p:spPr>
          <a:xfrm>
            <a:off x="7956725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2" action="ppaction://hlinksldjump"/>
              </a:rPr>
              <a:t>70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35484" y="428443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3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685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3</a:t>
            </a:r>
            <a:r>
              <a:rPr lang="ru-RU" dirty="0" smtClean="0">
                <a:solidFill>
                  <a:srgbClr val="0070C0"/>
                </a:solidFill>
              </a:rPr>
              <a:t>0.В школе её знают как крысу, которая бегает по углам и делит угол пополам.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Биссектриса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29600" y="59436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571604" y="714357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КОТ В МЕШКЕ</a:t>
            </a:r>
            <a:endParaRPr lang="ru-RU" sz="4800" b="1" dirty="0"/>
          </a:p>
        </p:txBody>
      </p:sp>
      <p:pic>
        <p:nvPicPr>
          <p:cNvPr id="83970" name="Picture 2" descr="http://u.jimdo.com/www10/o/s2be39f60e82a7c49/img/i4db0a38715af2d5a/1313760568/std/imag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000240"/>
            <a:ext cx="5593011" cy="3143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53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4</a:t>
            </a:r>
            <a:r>
              <a:rPr lang="ru-RU" dirty="0" smtClean="0">
                <a:solidFill>
                  <a:srgbClr val="0070C0"/>
                </a:solidFill>
              </a:rPr>
              <a:t>0.Как определить, делится ли число на 9?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Если сумма цифр числа делится на 9, то и число делится на 9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0. Приведите пример применение декартовой системы  координат на практике?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Нумерация рядов и кресел в театре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0.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66FF"/>
                </a:solidFill>
              </a:rPr>
              <a:t>И пчелы из сказки про </a:t>
            </a:r>
            <a:r>
              <a:rPr lang="ru-RU" dirty="0" err="1" smtClean="0">
                <a:solidFill>
                  <a:srgbClr val="0066FF"/>
                </a:solidFill>
              </a:rPr>
              <a:t>Винни-Пуха</a:t>
            </a:r>
            <a:r>
              <a:rPr lang="ru-RU" dirty="0" smtClean="0">
                <a:solidFill>
                  <a:srgbClr val="0066FF"/>
                </a:solidFill>
              </a:rPr>
              <a:t>, и дробь 8/3 могут быть охарактеризованы ЭТИМ прилагательным.</a:t>
            </a:r>
            <a:br>
              <a:rPr lang="ru-RU" dirty="0" smtClean="0">
                <a:solidFill>
                  <a:srgbClr val="0066FF"/>
                </a:solidFill>
              </a:rPr>
            </a:br>
            <a:endParaRPr lang="ru-RU" dirty="0">
              <a:solidFill>
                <a:srgbClr val="0066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НЕПРАВИЛЬНЫЕ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7</a:t>
            </a:r>
            <a:r>
              <a:rPr lang="ru-RU" dirty="0" smtClean="0">
                <a:solidFill>
                  <a:srgbClr val="0070C0"/>
                </a:solidFill>
              </a:rPr>
              <a:t>0.В какой системе счисления мы выполняем арифметические действия?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В ДЕСЯТИЧНОЙ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3</a:t>
            </a:r>
            <a:r>
              <a:rPr lang="ru-RU" dirty="0" smtClean="0">
                <a:solidFill>
                  <a:srgbClr val="0070C0"/>
                </a:solidFill>
              </a:rPr>
              <a:t>0.Как называются координаты точки?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АБСЦИССА И ОРДИНАТА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4</a:t>
            </a:r>
            <a:r>
              <a:rPr lang="ru-RU" dirty="0" smtClean="0">
                <a:solidFill>
                  <a:srgbClr val="0070C0"/>
                </a:solidFill>
              </a:rPr>
              <a:t>0. Форму какого геометрического тела имеет консервная банка?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ЦИЛИНДР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0. Как называется график функции у = </a:t>
            </a:r>
            <a:r>
              <a:rPr lang="en-US" dirty="0" smtClean="0">
                <a:solidFill>
                  <a:srgbClr val="0070C0"/>
                </a:solidFill>
              </a:rPr>
              <a:t>a</a:t>
            </a:r>
            <a:r>
              <a:rPr lang="ru-RU" dirty="0" smtClean="0">
                <a:solidFill>
                  <a:srgbClr val="0070C0"/>
                </a:solidFill>
              </a:rPr>
              <a:t>х</a:t>
            </a:r>
            <a:r>
              <a:rPr lang="ru-RU" baseline="30000" dirty="0" smtClean="0">
                <a:solidFill>
                  <a:srgbClr val="0070C0"/>
                </a:solidFill>
              </a:rPr>
              <a:t>2</a:t>
            </a:r>
            <a:r>
              <a:rPr lang="ru-RU" dirty="0" smtClean="0">
                <a:solidFill>
                  <a:srgbClr val="0070C0"/>
                </a:solidFill>
              </a:rPr>
              <a:t> + </a:t>
            </a:r>
            <a:r>
              <a:rPr lang="en-US" dirty="0" err="1" smtClean="0">
                <a:solidFill>
                  <a:srgbClr val="0070C0"/>
                </a:solidFill>
              </a:rPr>
              <a:t>b</a:t>
            </a:r>
            <a:r>
              <a:rPr lang="ru-RU" dirty="0" err="1" smtClean="0">
                <a:solidFill>
                  <a:srgbClr val="0070C0"/>
                </a:solidFill>
              </a:rPr>
              <a:t>х</a:t>
            </a:r>
            <a:r>
              <a:rPr lang="ru-RU" dirty="0" smtClean="0">
                <a:solidFill>
                  <a:srgbClr val="0070C0"/>
                </a:solidFill>
              </a:rPr>
              <a:t> +с ?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ПАРАБОЛА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29600" y="59436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Picture 4" descr="http://mir-animashki.ru/_ph/111/50761420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6429404" cy="447676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571604" y="714357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КОТ В МЕШКЕ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2953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428604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6</a:t>
            </a:r>
            <a:r>
              <a:rPr lang="ru-RU" sz="3600" dirty="0" smtClean="0">
                <a:solidFill>
                  <a:srgbClr val="0070C0"/>
                </a:solidFill>
              </a:rPr>
              <a:t>0.Чему равно число </a:t>
            </a:r>
            <a:r>
              <a:rPr lang="ru-RU" sz="4800" dirty="0" smtClean="0">
                <a:solidFill>
                  <a:srgbClr val="0070C0"/>
                </a:solidFill>
              </a:rPr>
              <a:t>е </a:t>
            </a:r>
            <a:r>
              <a:rPr lang="ru-RU" sz="3600" dirty="0" smtClean="0">
                <a:solidFill>
                  <a:srgbClr val="0070C0"/>
                </a:solidFill>
              </a:rPr>
              <a:t>?</a:t>
            </a:r>
            <a:r>
              <a:rPr lang="ru-RU" sz="4800" dirty="0" smtClean="0">
                <a:solidFill>
                  <a:srgbClr val="0070C0"/>
                </a:solidFill>
              </a:rPr>
              <a:t/>
            </a:r>
            <a:br>
              <a:rPr lang="ru-RU" sz="4800" dirty="0" smtClean="0">
                <a:solidFill>
                  <a:srgbClr val="0070C0"/>
                </a:solidFill>
              </a:rPr>
            </a:b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2,7</a:t>
            </a:r>
            <a:endParaRPr lang="ru-RU" sz="66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7</a:t>
            </a:r>
            <a:r>
              <a:rPr lang="ru-RU" sz="3600" dirty="0" smtClean="0">
                <a:solidFill>
                  <a:srgbClr val="0070C0"/>
                </a:solidFill>
              </a:rPr>
              <a:t>0.Множество точек координатной плоскости, абсциссы которых равны значению аргумента, а ординаты - значениям функции?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График функции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20.Какой учёный-математик изучал географию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(он написал трактат «Об измерении Земли»?)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4653136"/>
            <a:ext cx="432048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Эратосфен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3</a:t>
            </a:r>
            <a:r>
              <a:rPr lang="ru-RU" dirty="0" smtClean="0">
                <a:solidFill>
                  <a:srgbClr val="0070C0"/>
                </a:solidFill>
              </a:rPr>
              <a:t>0.Наука, в переводе означающая «землемерие»?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Геометрия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4</a:t>
            </a:r>
            <a:r>
              <a:rPr lang="ru-RU" dirty="0" smtClean="0">
                <a:solidFill>
                  <a:srgbClr val="0070C0"/>
                </a:solidFill>
              </a:rPr>
              <a:t>0.Почему древние греки называли геометрию пыльной наукой?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Потому что чертежи чертились на пыли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29600" y="59436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571604" y="714357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КОТ В МЕШКЕ</a:t>
            </a:r>
            <a:endParaRPr lang="ru-RU" sz="4800" b="1" dirty="0"/>
          </a:p>
        </p:txBody>
      </p:sp>
      <p:pic>
        <p:nvPicPr>
          <p:cNvPr id="81922" name="Picture 2" descr="http://attachments-blog.tut.by/758/files/2011/04/cat_hugs_bea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571612"/>
            <a:ext cx="4286280" cy="4572768"/>
          </a:xfrm>
          <a:prstGeom prst="rect">
            <a:avLst/>
          </a:prstGeom>
          <a:noFill/>
        </p:spPr>
      </p:pic>
      <p:pic>
        <p:nvPicPr>
          <p:cNvPr id="6" name="Picture 4" descr="http://mir-animashki.ru/_ph/111/5076142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00174"/>
            <a:ext cx="6429404" cy="44767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53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452394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5</a:t>
            </a:r>
            <a:r>
              <a:rPr lang="ru-RU" sz="3600" dirty="0" smtClean="0">
                <a:solidFill>
                  <a:srgbClr val="0070C0"/>
                </a:solidFill>
              </a:rPr>
              <a:t>0.Этот знак произошел , как предполагают благодаря опечатке. В рукописях слово «</a:t>
            </a:r>
            <a:r>
              <a:rPr lang="en-US" sz="3600" dirty="0" smtClean="0">
                <a:solidFill>
                  <a:srgbClr val="0070C0"/>
                </a:solidFill>
              </a:rPr>
              <a:t>cento</a:t>
            </a:r>
            <a:r>
              <a:rPr lang="ru-RU" sz="3600" dirty="0" smtClean="0">
                <a:solidFill>
                  <a:srgbClr val="0070C0"/>
                </a:solidFill>
              </a:rPr>
              <a:t>»(сто) писали сокращенно – </a:t>
            </a:r>
            <a:r>
              <a:rPr lang="en-US" sz="3600" dirty="0" err="1" smtClean="0">
                <a:solidFill>
                  <a:srgbClr val="0070C0"/>
                </a:solidFill>
              </a:rPr>
              <a:t>cto</a:t>
            </a:r>
            <a:r>
              <a:rPr lang="en-US" sz="3600" dirty="0" smtClean="0">
                <a:solidFill>
                  <a:srgbClr val="0070C0"/>
                </a:solidFill>
              </a:rPr>
              <a:t>. </a:t>
            </a:r>
            <a:r>
              <a:rPr lang="ru-RU" sz="3600" dirty="0" smtClean="0">
                <a:solidFill>
                  <a:srgbClr val="0070C0"/>
                </a:solidFill>
              </a:rPr>
              <a:t>В 1685 году в Париже была напечатана книга, где по ошибке наборщик вместо </a:t>
            </a:r>
            <a:r>
              <a:rPr lang="en-US" sz="3600" dirty="0" err="1" smtClean="0">
                <a:solidFill>
                  <a:srgbClr val="0070C0"/>
                </a:solidFill>
              </a:rPr>
              <a:t>cto</a:t>
            </a:r>
            <a:r>
              <a:rPr lang="ru-RU" sz="3600" dirty="0" smtClean="0">
                <a:solidFill>
                  <a:srgbClr val="0070C0"/>
                </a:solidFill>
              </a:rPr>
              <a:t> набрал этот знак.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714884"/>
            <a:ext cx="6429420" cy="12846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Знак процента %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86116" y="414338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357166"/>
            <a:ext cx="6965245" cy="407196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6</a:t>
            </a:r>
            <a:r>
              <a:rPr lang="ru-RU" sz="3200" dirty="0" smtClean="0">
                <a:solidFill>
                  <a:srgbClr val="0070C0"/>
                </a:solidFill>
              </a:rPr>
              <a:t>0.Знаменитый мудрец не был её первооткрывателем, так как о ней знали и ранее его соотечественники, египтяне, </a:t>
            </a:r>
            <a:r>
              <a:rPr lang="ru-RU" sz="3200" dirty="0" err="1" smtClean="0">
                <a:solidFill>
                  <a:srgbClr val="0070C0"/>
                </a:solidFill>
              </a:rPr>
              <a:t>вавилоняни</a:t>
            </a:r>
            <a:r>
              <a:rPr lang="ru-RU" sz="3200" dirty="0" smtClean="0">
                <a:solidFill>
                  <a:srgbClr val="0070C0"/>
                </a:solidFill>
              </a:rPr>
              <a:t> и китайцы. И, конечно, она не имеет никакого отношения к определенному виду одежды, потому что в то время в стране этого ученого такого не носили. Назовите её.</a:t>
            </a:r>
            <a:br>
              <a:rPr lang="ru-RU" sz="3200" dirty="0" smtClean="0">
                <a:solidFill>
                  <a:srgbClr val="0070C0"/>
                </a:solidFill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929198"/>
            <a:ext cx="6429420" cy="10703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Теорема Пифагора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14678" y="4429132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36743" y="476672"/>
            <a:ext cx="6965245" cy="366670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7</a:t>
            </a:r>
            <a:r>
              <a:rPr lang="ru-RU" sz="4000" dirty="0" smtClean="0">
                <a:solidFill>
                  <a:srgbClr val="0070C0"/>
                </a:solidFill>
              </a:rPr>
              <a:t>0. В Древнем Египте и в Древней Греции задолго до нашей эры использовали это устройство для вычислений. Это была доска с полосками, по которым передвигались камешки. Что это?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714884"/>
            <a:ext cx="6429420" cy="12846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АБАК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86116" y="4214818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428604"/>
            <a:ext cx="6965245" cy="302433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3</a:t>
            </a:r>
            <a:r>
              <a:rPr lang="ru-RU" dirty="0" smtClean="0">
                <a:solidFill>
                  <a:srgbClr val="0070C0"/>
                </a:solidFill>
              </a:rPr>
              <a:t>0.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4357694"/>
            <a:ext cx="6429420" cy="16418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Вершина</a:t>
            </a:r>
            <a:endParaRPr lang="ru-RU" sz="32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21571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89380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1" descr="Верш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571480"/>
            <a:ext cx="535781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22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96860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4</a:t>
            </a:r>
            <a:r>
              <a:rPr lang="ru-RU" dirty="0" smtClean="0">
                <a:solidFill>
                  <a:srgbClr val="0070C0"/>
                </a:solidFill>
              </a:rPr>
              <a:t>0.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Степень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1" descr="Степен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928670"/>
            <a:ext cx="512196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318292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0.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Дробь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1" descr="Дроб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857232"/>
            <a:ext cx="611508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318292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0.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Числитель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1" descr="Числите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928670"/>
            <a:ext cx="5643602" cy="300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95023" y="692696"/>
            <a:ext cx="6965245" cy="338437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30.На </a:t>
            </a:r>
            <a:r>
              <a:rPr lang="ru-RU" dirty="0">
                <a:solidFill>
                  <a:srgbClr val="0070C0"/>
                </a:solidFill>
              </a:rPr>
              <a:t>какой карточке изображён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Н. И. Лобачевский?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01584" y="5793199"/>
            <a:ext cx="1042416" cy="1042416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3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3182922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7</a:t>
            </a:r>
            <a:r>
              <a:rPr lang="ru-RU" dirty="0" smtClean="0">
                <a:solidFill>
                  <a:srgbClr val="0070C0"/>
                </a:solidFill>
              </a:rPr>
              <a:t>0.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Диагональ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2" descr="snap05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857232"/>
            <a:ext cx="607218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ru-RU" sz="4000" dirty="0" smtClean="0">
                <a:hlinkClick r:id="" action="ppaction://hlinkshowjump?jump=lastslide"/>
              </a:rPr>
              <a:t>ФИНАЛ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12022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4901772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4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5918448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5" action="ppaction://hlinksldjump"/>
              </a:rPr>
              <a:t>60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6915461" y="126876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6" action="ppaction://hlinksldjump"/>
              </a:rPr>
              <a:t>70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919377" y="129046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7" action="ppaction://hlinksldjump"/>
              </a:rPr>
              <a:t>80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12022" y="2278728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8" action="ppaction://hlinksldjump"/>
              </a:rPr>
              <a:t>40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01772" y="226558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9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02146" y="226558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0" action="ppaction://hlinksldjump"/>
              </a:rPr>
              <a:t>60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15461" y="2278728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1" action="ppaction://hlinksldjump"/>
              </a:rPr>
              <a:t>70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>
            <a:hlinkClick r:id="rId12" action="ppaction://hlinksldjump"/>
          </p:cNvPr>
          <p:cNvSpPr/>
          <p:nvPr/>
        </p:nvSpPr>
        <p:spPr>
          <a:xfrm>
            <a:off x="7919377" y="2297273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2" action="ppaction://hlinksldjump"/>
              </a:rPr>
              <a:t>80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25877" y="3268727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3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935484" y="326104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4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21005" y="3302856"/>
            <a:ext cx="914400" cy="914400"/>
          </a:xfrm>
          <a:prstGeom prst="round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5" action="ppaction://hlinksldjump"/>
              </a:rPr>
              <a:t>60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915461" y="3296629"/>
            <a:ext cx="914400" cy="914400"/>
          </a:xfrm>
          <a:prstGeom prst="round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6" action="ppaction://hlinksldjump"/>
              </a:rPr>
              <a:t>70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>
            <a:hlinkClick r:id="rId17" action="ppaction://hlinksldjump"/>
          </p:cNvPr>
          <p:cNvSpPr/>
          <p:nvPr/>
        </p:nvSpPr>
        <p:spPr>
          <a:xfrm>
            <a:off x="7956725" y="3302856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7" action="ppaction://hlinksldjump"/>
              </a:rPr>
              <a:t>80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1520" y="1268760"/>
            <a:ext cx="3456384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УСТНЫЙ СЧЕТ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2270732"/>
            <a:ext cx="3456383" cy="914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ЕДИНИЦЫ ИЗМЕРЕНИЯ</a:t>
            </a:r>
            <a:endParaRPr lang="ru-RU" sz="2800" b="1" spc="50" dirty="0">
              <a:ln w="11430"/>
              <a:solidFill>
                <a:schemeClr val="accent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1" y="3280593"/>
            <a:ext cx="3456383" cy="8752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ПРОЦЕНТЫ</a:t>
            </a:r>
            <a:endParaRPr lang="ru-RU" sz="28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1521" y="4246786"/>
            <a:ext cx="3456384" cy="9376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УЧЕНЫЕ</a:t>
            </a:r>
          </a:p>
          <a:p>
            <a:pPr algn="ctr"/>
            <a:r>
              <a:rPr lang="ru-RU" sz="2800" b="1" spc="50" dirty="0" smtClean="0">
                <a:ln w="11430"/>
                <a:solidFill>
                  <a:schemeClr val="accent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МАТЕМАТИКИ</a:t>
            </a:r>
            <a:endParaRPr lang="ru-RU" sz="2800" b="1" spc="50" dirty="0">
              <a:ln w="11430"/>
              <a:solidFill>
                <a:schemeClr val="accent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>
            <a:hlinkClick r:id="rId18" action="ppaction://hlinksldjump"/>
          </p:cNvPr>
          <p:cNvSpPr/>
          <p:nvPr/>
        </p:nvSpPr>
        <p:spPr>
          <a:xfrm>
            <a:off x="3954548" y="428443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8" action="ppaction://hlinksldjump"/>
              </a:rPr>
              <a:t>40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918448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19" action="ppaction://hlinksldjump"/>
              </a:rPr>
              <a:t>60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915461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0" action="ppaction://hlinksldjump"/>
              </a:rPr>
              <a:t>70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>
            <a:hlinkClick r:id="rId21" action="ppaction://hlinksldjump"/>
          </p:cNvPr>
          <p:cNvSpPr/>
          <p:nvPr/>
        </p:nvSpPr>
        <p:spPr>
          <a:xfrm>
            <a:off x="7956725" y="4310632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1" action="ppaction://hlinksldjump"/>
              </a:rPr>
              <a:t>80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935484" y="4284430"/>
            <a:ext cx="914400" cy="9144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hlinkClick r:id="rId22" action="ppaction://hlinksldjump"/>
              </a:rPr>
              <a:t>50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685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4</a:t>
            </a:r>
            <a:r>
              <a:rPr lang="ru-RU" dirty="0" smtClean="0">
                <a:solidFill>
                  <a:srgbClr val="0070C0"/>
                </a:solidFill>
              </a:rPr>
              <a:t>0.Вычислите устно: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4∙8∙25∙125 = 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100000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0.Сколько будет, если полсотни разделить на ½ 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100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0.Найдите градусную меру смежных углов, если они относятся как </a:t>
            </a:r>
            <a:r>
              <a:rPr lang="ru-RU" sz="6700" dirty="0" smtClean="0">
                <a:solidFill>
                  <a:srgbClr val="0070C0"/>
                </a:solidFill>
              </a:rPr>
              <a:t>1:2 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43174" y="442913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60 и 120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7</a:t>
            </a:r>
            <a:r>
              <a:rPr lang="ru-RU" dirty="0" smtClean="0">
                <a:solidFill>
                  <a:srgbClr val="0070C0"/>
                </a:solidFill>
              </a:rPr>
              <a:t>0.Вычислите: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  <a:latin typeface="+mn-lt"/>
              </a:rPr>
              <a:t>-3,5 + 6,1 –(4 - 8,2)</a:t>
            </a:r>
            <a:r>
              <a:rPr lang="ru-RU" dirty="0">
                <a:solidFill>
                  <a:srgbClr val="0070C0"/>
                </a:solidFill>
                <a:latin typeface="+mn-lt"/>
              </a:rPr>
              <a:t/>
            </a:r>
            <a:br>
              <a:rPr lang="ru-RU" dirty="0">
                <a:solidFill>
                  <a:srgbClr val="0070C0"/>
                </a:solidFill>
                <a:latin typeface="+mn-lt"/>
              </a:rPr>
            </a:br>
            <a:endParaRPr lang="ru-RU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6,8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8</a:t>
            </a:r>
            <a:r>
              <a:rPr lang="ru-RU" dirty="0" smtClean="0">
                <a:solidFill>
                  <a:srgbClr val="0070C0"/>
                </a:solidFill>
              </a:rPr>
              <a:t>0.Вычислите: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sz="6000" dirty="0" smtClean="0">
                <a:solidFill>
                  <a:srgbClr val="0070C0"/>
                </a:solidFill>
                <a:latin typeface="+mn-lt"/>
              </a:rPr>
              <a:t>2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 7/9 – </a:t>
            </a:r>
            <a:r>
              <a:rPr lang="ru-RU" sz="6000" dirty="0" smtClean="0">
                <a:solidFill>
                  <a:srgbClr val="0070C0"/>
                </a:solidFill>
                <a:latin typeface="+mn-lt"/>
              </a:rPr>
              <a:t>1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2/3  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1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 1/9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4</a:t>
            </a:r>
            <a:r>
              <a:rPr lang="ru-RU" dirty="0" smtClean="0">
                <a:solidFill>
                  <a:srgbClr val="0070C0"/>
                </a:solidFill>
              </a:rPr>
              <a:t>0.Сколько квадратных метров содержится в квадратном километре?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1000000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0.В этих единицах измеряют массу алмазов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В каратах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968608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0.Так называют площадь квадрата со стороной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10</a:t>
            </a:r>
            <a:r>
              <a:rPr lang="ru-RU" dirty="0" smtClean="0">
                <a:solidFill>
                  <a:srgbClr val="0070C0"/>
                </a:solidFill>
              </a:rPr>
              <a:t> метров. В этих единицах измеряют площади небольших участков.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Ар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059" y="476672"/>
            <a:ext cx="1776605" cy="2487247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30" y="551047"/>
            <a:ext cx="1844598" cy="246367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058" y="551047"/>
            <a:ext cx="2074012" cy="246367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194" y="3345159"/>
            <a:ext cx="1945470" cy="248724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915" y="3363048"/>
            <a:ext cx="2253297" cy="2487247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564" y="551047"/>
            <a:ext cx="1887593" cy="246367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56354"/>
            <a:ext cx="1987624" cy="2487246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>
            <a:hlinkClick r:id="rId9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36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7</a:t>
            </a:r>
            <a:r>
              <a:rPr lang="ru-RU" dirty="0" smtClean="0">
                <a:solidFill>
                  <a:srgbClr val="0070C0"/>
                </a:solidFill>
              </a:rPr>
              <a:t>0.Как ещё называют кубический дециметр?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Литр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29600" y="59436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571604" y="714357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КОТ В МЕШКЕ</a:t>
            </a:r>
            <a:endParaRPr lang="ru-RU" sz="4800" b="1" dirty="0"/>
          </a:p>
        </p:txBody>
      </p:sp>
      <p:pic>
        <p:nvPicPr>
          <p:cNvPr id="1028" name="Picture 4" descr="http://img-fotki.yandex.ru/get/5302/8957597.a/0_83bf5_f8e82a3e_ori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28736"/>
            <a:ext cx="4786346" cy="4786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53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70C0"/>
                </a:solidFill>
              </a:rPr>
              <a:t/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80.В </a:t>
            </a:r>
            <a:r>
              <a:rPr lang="ru-RU" sz="3100" b="1" dirty="0">
                <a:solidFill>
                  <a:srgbClr val="0070C0"/>
                </a:solidFill>
              </a:rPr>
              <a:t>17 веке в русской арифметике употреблялось следующие </a:t>
            </a:r>
            <a:r>
              <a:rPr lang="ru-RU" sz="3100" b="1" dirty="0" smtClean="0">
                <a:solidFill>
                  <a:srgbClr val="0070C0"/>
                </a:solidFill>
              </a:rPr>
              <a:t>названия чисел</a:t>
            </a:r>
            <a:r>
              <a:rPr lang="ru-RU" sz="3100" b="1" dirty="0">
                <a:solidFill>
                  <a:srgbClr val="0070C0"/>
                </a:solidFill>
              </a:rPr>
              <a:t>: </a:t>
            </a:r>
            <a:r>
              <a:rPr lang="ru-RU" sz="3100" b="1" dirty="0" smtClean="0">
                <a:solidFill>
                  <a:srgbClr val="0070C0"/>
                </a:solidFill>
              </a:rPr>
              <a:t> </a:t>
            </a:r>
            <a:r>
              <a:rPr lang="ru-RU" sz="3100" b="1" dirty="0" err="1">
                <a:solidFill>
                  <a:srgbClr val="0070C0"/>
                </a:solidFill>
              </a:rPr>
              <a:t>леодр</a:t>
            </a:r>
            <a:r>
              <a:rPr lang="ru-RU" sz="3100" b="1" dirty="0">
                <a:solidFill>
                  <a:srgbClr val="0070C0"/>
                </a:solidFill>
              </a:rPr>
              <a:t>, легион, тьма. Какое из этих названий соответствует 10 тыс</a:t>
            </a:r>
            <a:r>
              <a:rPr lang="ru-RU" sz="3100" b="1" dirty="0" smtClean="0">
                <a:solidFill>
                  <a:srgbClr val="0070C0"/>
                </a:solidFill>
              </a:rPr>
              <a:t>., 100 </a:t>
            </a:r>
            <a:r>
              <a:rPr lang="ru-RU" sz="3100" b="1" dirty="0">
                <a:solidFill>
                  <a:srgbClr val="0070C0"/>
                </a:solidFill>
              </a:rPr>
              <a:t>тыс</a:t>
            </a:r>
            <a:r>
              <a:rPr lang="ru-RU" sz="3100" b="1" dirty="0" smtClean="0">
                <a:solidFill>
                  <a:srgbClr val="0070C0"/>
                </a:solidFill>
              </a:rPr>
              <a:t>.,  </a:t>
            </a:r>
            <a:r>
              <a:rPr lang="ru-RU" sz="3100" b="1" dirty="0">
                <a:solidFill>
                  <a:srgbClr val="0070C0"/>
                </a:solidFill>
              </a:rPr>
              <a:t>1 млн.?</a:t>
            </a:r>
            <a:r>
              <a:rPr lang="ru-RU" sz="2700" b="1" dirty="0">
                <a:solidFill>
                  <a:srgbClr val="0070C0"/>
                </a:solidFill>
              </a:rPr>
              <a:t/>
            </a:r>
            <a:br>
              <a:rPr lang="ru-RU" sz="2700" b="1" dirty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Constantia"/>
                <a:ea typeface="+mj-ea"/>
                <a:cs typeface="+mj-cs"/>
              </a:rPr>
              <a:t>Тьма </a:t>
            </a:r>
            <a:r>
              <a:rPr lang="ru-RU" sz="2800" b="1" dirty="0">
                <a:solidFill>
                  <a:srgbClr val="0070C0"/>
                </a:solidFill>
                <a:latin typeface="Constantia"/>
                <a:ea typeface="+mj-ea"/>
                <a:cs typeface="+mj-cs"/>
              </a:rPr>
              <a:t>- 10 тыс., легион - 100 тыс., </a:t>
            </a:r>
            <a:r>
              <a:rPr lang="ru-RU" sz="2800" b="1" dirty="0" err="1">
                <a:solidFill>
                  <a:srgbClr val="0070C0"/>
                </a:solidFill>
                <a:latin typeface="Constantia"/>
                <a:ea typeface="+mj-ea"/>
                <a:cs typeface="+mj-cs"/>
              </a:rPr>
              <a:t>леодр</a:t>
            </a:r>
            <a:r>
              <a:rPr lang="ru-RU" sz="2800" b="1" dirty="0">
                <a:solidFill>
                  <a:srgbClr val="0070C0"/>
                </a:solidFill>
                <a:latin typeface="Constantia"/>
                <a:ea typeface="+mj-ea"/>
                <a:cs typeface="+mj-cs"/>
              </a:rPr>
              <a:t> - 1 млн</a:t>
            </a:r>
            <a:r>
              <a:rPr lang="ru-RU" sz="4400" b="1" dirty="0">
                <a:solidFill>
                  <a:srgbClr val="0070C0"/>
                </a:solidFill>
                <a:latin typeface="Constantia"/>
                <a:ea typeface="+mj-ea"/>
                <a:cs typeface="+mj-cs"/>
              </a:rPr>
              <a:t>.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71538" y="85723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  <a:latin typeface="Constantia" pitchFamily="18" charset="0"/>
              </a:rPr>
              <a:t>4</a:t>
            </a:r>
            <a:r>
              <a:rPr lang="ru-RU" dirty="0" smtClean="0">
                <a:solidFill>
                  <a:srgbClr val="0070C0"/>
                </a:solidFill>
                <a:latin typeface="Constantia" pitchFamily="18" charset="0"/>
              </a:rPr>
              <a:t>0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. 25% от числа 364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91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0.Платье стоит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3500</a:t>
            </a:r>
            <a:r>
              <a:rPr lang="ru-RU" dirty="0" smtClean="0">
                <a:solidFill>
                  <a:srgbClr val="0070C0"/>
                </a:solidFill>
              </a:rPr>
              <a:t> рублей. Сколько оно будет стоить со скидкой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10%</a:t>
            </a:r>
            <a:r>
              <a:rPr lang="ru-RU" dirty="0" smtClean="0">
                <a:solidFill>
                  <a:srgbClr val="0070C0"/>
                </a:solidFill>
              </a:rPr>
              <a:t>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4500570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3150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0.Сколько процентов составляет число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700</a:t>
            </a:r>
            <a:r>
              <a:rPr lang="ru-RU" dirty="0" smtClean="0">
                <a:solidFill>
                  <a:srgbClr val="0070C0"/>
                </a:solidFill>
              </a:rPr>
              <a:t> от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5000</a:t>
            </a:r>
            <a:r>
              <a:rPr lang="ru-RU" dirty="0" smtClean="0">
                <a:solidFill>
                  <a:srgbClr val="0070C0"/>
                </a:solidFill>
              </a:rPr>
              <a:t>?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14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7</a:t>
            </a:r>
            <a:r>
              <a:rPr lang="ru-RU" dirty="0" smtClean="0">
                <a:solidFill>
                  <a:srgbClr val="0070C0"/>
                </a:solidFill>
              </a:rPr>
              <a:t>0.После наценки на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25%</a:t>
            </a:r>
            <a:r>
              <a:rPr lang="ru-RU" dirty="0" smtClean="0">
                <a:solidFill>
                  <a:srgbClr val="0070C0"/>
                </a:solidFill>
              </a:rPr>
              <a:t> яблоки стали стоить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75 </a:t>
            </a:r>
            <a:r>
              <a:rPr lang="ru-RU" dirty="0" smtClean="0">
                <a:solidFill>
                  <a:srgbClr val="0070C0"/>
                </a:solidFill>
              </a:rPr>
              <a:t>рублей. Сколько была начальная цена яблок?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6о рублей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304004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8</a:t>
            </a:r>
            <a:r>
              <a:rPr lang="ru-RU" dirty="0" smtClean="0">
                <a:solidFill>
                  <a:srgbClr val="0070C0"/>
                </a:solidFill>
              </a:rPr>
              <a:t>0.После вычета подоходного налога Юрий Иванович получил </a:t>
            </a:r>
            <a:r>
              <a:rPr lang="ru-RU" dirty="0" smtClean="0">
                <a:solidFill>
                  <a:srgbClr val="0070C0"/>
                </a:solidFill>
                <a:latin typeface="+mn-lt"/>
              </a:rPr>
              <a:t>4524</a:t>
            </a:r>
            <a:r>
              <a:rPr lang="ru-RU" dirty="0" smtClean="0">
                <a:solidFill>
                  <a:srgbClr val="0070C0"/>
                </a:solidFill>
              </a:rPr>
              <a:t> рубля. Сколько ему было начислено 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5200 рублей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4</a:t>
            </a:r>
            <a:r>
              <a:rPr lang="ru-RU" dirty="0" smtClean="0">
                <a:solidFill>
                  <a:srgbClr val="0070C0"/>
                </a:solidFill>
              </a:rPr>
              <a:t>0.Первая русская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женщина-математик.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Софья Ковалевская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8" descr="i?id=21513323&amp;tov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928670"/>
            <a:ext cx="143510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5</a:t>
            </a:r>
            <a:r>
              <a:rPr lang="ru-RU" dirty="0" smtClean="0">
                <a:solidFill>
                  <a:srgbClr val="0070C0"/>
                </a:solidFill>
              </a:rPr>
              <a:t>0.Этот греческий ученый (</a:t>
            </a:r>
            <a:r>
              <a:rPr lang="en-US" dirty="0" smtClean="0">
                <a:solidFill>
                  <a:srgbClr val="0070C0"/>
                </a:solidFill>
              </a:rPr>
              <a:t>VI</a:t>
            </a:r>
            <a:r>
              <a:rPr lang="ru-RU" dirty="0" smtClean="0">
                <a:solidFill>
                  <a:srgbClr val="0070C0"/>
                </a:solidFill>
              </a:rPr>
              <a:t> век до н.э.) и его ученики изучали вопрос о делимости чисел.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Архимед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5" descr="Пифаг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214686"/>
            <a:ext cx="1770062" cy="2001838"/>
          </a:xfrm>
          <a:prstGeom prst="rect">
            <a:avLst/>
          </a:prstGeom>
          <a:noFill/>
          <a:ln w="28575" algn="ctr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330008" cy="338437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40.Учёный</a:t>
            </a:r>
            <a:r>
              <a:rPr lang="ru-RU" dirty="0">
                <a:solidFill>
                  <a:srgbClr val="0070C0"/>
                </a:solidFill>
              </a:rPr>
              <a:t>, который в свои 7 лет вывел формулу для вычисления суммы первых 100 натуральных чисел.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00028" y="4597200"/>
            <a:ext cx="4248000" cy="13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К. Гаусс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59832" y="3704648"/>
            <a:ext cx="35283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15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3111484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0.</a:t>
            </a:r>
            <a:r>
              <a:rPr lang="ru-RU" sz="4000" dirty="0" smtClean="0">
                <a:solidFill>
                  <a:srgbClr val="0070C0"/>
                </a:solidFill>
              </a:rPr>
              <a:t>Этому ученому-химику в нашей стране принадлежат большие заслуги во введении и распространении метрической системы мер.</a:t>
            </a:r>
            <a:r>
              <a:rPr lang="ru-RU" sz="4000" dirty="0">
                <a:solidFill>
                  <a:srgbClr val="0070C0"/>
                </a:solidFill>
              </a:rPr>
              <a:t/>
            </a:r>
            <a:br>
              <a:rPr lang="ru-RU" sz="4000" dirty="0">
                <a:solidFill>
                  <a:srgbClr val="0070C0"/>
                </a:solidFill>
              </a:rPr>
            </a:b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Д. И.Менделеев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8" descr="Менделее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000504"/>
            <a:ext cx="1838325" cy="18700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29600" y="5943600"/>
            <a:ext cx="9144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571604" y="714357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КОТ В МЕШКЕ</a:t>
            </a:r>
            <a:endParaRPr lang="ru-RU" sz="4800" b="1" dirty="0"/>
          </a:p>
        </p:txBody>
      </p:sp>
      <p:pic>
        <p:nvPicPr>
          <p:cNvPr id="2050" name="Picture 2" descr="http://gifzona.com/i/cats/0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5" y="1571612"/>
            <a:ext cx="6506881" cy="4500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53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00100" y="817582"/>
            <a:ext cx="7060169" cy="2897170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7</a:t>
            </a:r>
            <a:r>
              <a:rPr lang="ru-RU" dirty="0" smtClean="0">
                <a:solidFill>
                  <a:srgbClr val="0070C0"/>
                </a:solidFill>
              </a:rPr>
              <a:t>0.</a:t>
            </a:r>
            <a:r>
              <a:rPr lang="ru-RU" sz="4000" dirty="0" smtClean="0">
                <a:solidFill>
                  <a:srgbClr val="0070C0"/>
                </a:solidFill>
              </a:rPr>
              <a:t> </a:t>
            </a:r>
            <a:r>
              <a:rPr lang="ru-RU" sz="3100" dirty="0" smtClean="0">
                <a:solidFill>
                  <a:srgbClr val="0066FF"/>
                </a:solidFill>
              </a:rPr>
              <a:t>Какой российский математик  в 2010 году стал  лауреатом Премии тысячелетия </a:t>
            </a:r>
            <a:r>
              <a:rPr lang="en-US" sz="3100" dirty="0" smtClean="0">
                <a:solidFill>
                  <a:srgbClr val="0066FF"/>
                </a:solidFill>
              </a:rPr>
              <a:t>Millennium Prize</a:t>
            </a:r>
            <a:r>
              <a:rPr lang="ru-RU" sz="3100" dirty="0" smtClean="0">
                <a:solidFill>
                  <a:srgbClr val="0066FF"/>
                </a:solidFill>
              </a:rPr>
              <a:t> в </a:t>
            </a:r>
            <a:r>
              <a:rPr lang="ru-RU" sz="4000" dirty="0" smtClean="0">
                <a:solidFill>
                  <a:srgbClr val="0066FF"/>
                </a:solidFill>
              </a:rPr>
              <a:t>1 </a:t>
            </a:r>
            <a:r>
              <a:rPr lang="ru-RU" sz="3100" dirty="0" smtClean="0">
                <a:solidFill>
                  <a:srgbClr val="0066FF"/>
                </a:solidFill>
              </a:rPr>
              <a:t>миллион долларов за доказательство гипотезы Пуанкаре?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Григорий Перельман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323386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8</a:t>
            </a:r>
            <a:r>
              <a:rPr lang="ru-RU" dirty="0" smtClean="0">
                <a:solidFill>
                  <a:srgbClr val="0070C0"/>
                </a:solidFill>
              </a:rPr>
              <a:t>0. </a:t>
            </a:r>
            <a:r>
              <a:rPr lang="ru-RU" sz="3600" dirty="0" smtClean="0">
                <a:solidFill>
                  <a:srgbClr val="0070C0"/>
                </a:solidFill>
              </a:rPr>
              <a:t>Немецкий философ, математик, физик и языковед. Ввел многие понятия и символы, употребляемые в математике и сейчас.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4437112"/>
            <a:ext cx="4248472" cy="1346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Лейбниц</a:t>
            </a:r>
            <a:endParaRPr lang="ru-RU" sz="4000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8211050" y="5871298"/>
            <a:ext cx="914400" cy="9144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57832" y="3861048"/>
            <a:ext cx="2410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5" descr="i?id=32494465&amp;tov=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357562"/>
            <a:ext cx="1766887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960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1646</TotalTime>
  <Words>668</Words>
  <Application>Microsoft Office PowerPoint</Application>
  <PresentationFormat>Экран (4:3)</PresentationFormat>
  <Paragraphs>363</Paragraphs>
  <Slides>93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93</vt:i4>
      </vt:variant>
    </vt:vector>
  </HeadingPairs>
  <TitlesOfParts>
    <vt:vector size="95" baseType="lpstr">
      <vt:lpstr>Кнопка</vt:lpstr>
      <vt:lpstr>1_Кнопка</vt:lpstr>
      <vt:lpstr>Презентация PowerPoint</vt:lpstr>
      <vt:lpstr>Презентация PowerPoint</vt:lpstr>
      <vt:lpstr>Раунд I</vt:lpstr>
      <vt:lpstr> 10.Известный древнегреческий учёный,  написавший «Начала». </vt:lpstr>
      <vt:lpstr>Презентация PowerPoint</vt:lpstr>
      <vt:lpstr> 20.Какой учёный-математик изучал географию  (он написал трактат «Об измерении Земли»?) </vt:lpstr>
      <vt:lpstr> 30.На какой карточке изображён  Н. И. Лобачевский? </vt:lpstr>
      <vt:lpstr>Презентация PowerPoint</vt:lpstr>
      <vt:lpstr> 40.Учёный, который в свои 7 лет вывел формулу для вычисления суммы первых 100 натуральных чисел. </vt:lpstr>
      <vt:lpstr>50.Кто написал строки: «Числа правят миром»? </vt:lpstr>
      <vt:lpstr> 10.Часть прямой ограниченная двумя точками. </vt:lpstr>
      <vt:lpstr>20.Утверждение, которое не требует доказательства. </vt:lpstr>
      <vt:lpstr> 30.Сколько вершин имеет куб? </vt:lpstr>
      <vt:lpstr>  40.Раздел геометрии, изучающий фигуры на плоскости. </vt:lpstr>
      <vt:lpstr> 50.Прибор, который измеряет углы на местности. </vt:lpstr>
      <vt:lpstr> 10.Результат умножения. </vt:lpstr>
      <vt:lpstr>20. Как называют независимую переменную в уравнении функции?</vt:lpstr>
      <vt:lpstr>30.Как называется функция y=kx+b? </vt:lpstr>
      <vt:lpstr>40.Сравните:  (-6)  и  (-2) </vt:lpstr>
      <vt:lpstr>50.Это слово переводится с греческого как отношение чисел</vt:lpstr>
      <vt:lpstr> 10.Сколько всего материков существует на Земле? </vt:lpstr>
      <vt:lpstr>20.Назовите самую высокую точки Земли. </vt:lpstr>
      <vt:lpstr>30.Назовите самую низкую точку Земли. </vt:lpstr>
      <vt:lpstr> 40.Сколько звёзд на флаге США? </vt:lpstr>
      <vt:lpstr> 50.Какое число морей омывают Россию? </vt:lpstr>
      <vt:lpstr>Презентация PowerPoint</vt:lpstr>
      <vt:lpstr> 20.Тройка лошадей пробежала 40 км.  Сколько километров пробежала каждая лошадь?  </vt:lpstr>
      <vt:lpstr> 30.Дровосеки распилили дерево, сделав 12 распилов.  Сколько получилось брёвнышек? </vt:lpstr>
      <vt:lpstr>40.Если сейчас 6 часов вечера, то какая  часть суток позади? </vt:lpstr>
      <vt:lpstr>50.Какую цифру надо добавить в число 35_6, чтобы оно делилось на 6? </vt:lpstr>
      <vt:lpstr> 60.Велосипедист ехал в деревню. Навстречу ему ехал автомобиль, и потом встретилась грузовая машина.  Сколько машин ехало в ту же деревню? </vt:lpstr>
      <vt:lpstr>20.Сказка А.С. Пушкина, в названии которой есть число 7. </vt:lpstr>
      <vt:lpstr> 30.Назовите русскую пословицу, в которой встречается цифра 7?  Например, чеснок и лук от семи недуг. </vt:lpstr>
      <vt:lpstr>40.Сравните: 49  и  7 . </vt:lpstr>
      <vt:lpstr>50. Назовите 7 морей. </vt:lpstr>
      <vt:lpstr> 60.Назовите семь чудес света.  </vt:lpstr>
      <vt:lpstr> 20.Какие числа называются натуральными? </vt:lpstr>
      <vt:lpstr> 30.Какое число делится на все числа без остатка. </vt:lpstr>
      <vt:lpstr> 40.Во сколько раз увеличится двузначное число. Если справа к нему приписать такое же число? </vt:lpstr>
      <vt:lpstr> 50.У народа какой страны арабы позаимствовали современные цифры             1, 2, 3,…,9, 0? </vt:lpstr>
      <vt:lpstr> 60.Назовите число, в котором столько же цифр, сколько букв в его названии? </vt:lpstr>
      <vt:lpstr>20.Назовите шуточную песню, в которой воспевался ряд натуральных чисел.</vt:lpstr>
      <vt:lpstr>30.Какая нота в гамме шестая по счёту?</vt:lpstr>
      <vt:lpstr>40.В честь какого композитора называется фильм про собаку?</vt:lpstr>
      <vt:lpstr>Презентация PowerPoint</vt:lpstr>
      <vt:lpstr>50.В какой стране была составлена таблица умножения?</vt:lpstr>
      <vt:lpstr>60.Фамилия какого композитора переводится с немецкого – «ручей».</vt:lpstr>
      <vt:lpstr>Раунд ΙΙI</vt:lpstr>
      <vt:lpstr> 30.В школе её знают как крысу, которая бегает по углам и делит угол пополам. </vt:lpstr>
      <vt:lpstr> 40.Как определить, делится ли число на 9? </vt:lpstr>
      <vt:lpstr> 50. Приведите пример применение декартовой системы  координат на практике? </vt:lpstr>
      <vt:lpstr> 60. И пчелы из сказки про Винни-Пуха, и дробь 8/3 могут быть охарактеризованы ЭТИМ прилагательным. </vt:lpstr>
      <vt:lpstr> 70.В какой системе счисления мы выполняем арифметические действия? </vt:lpstr>
      <vt:lpstr> 30.Как называются координаты точки? </vt:lpstr>
      <vt:lpstr> 40. Форму какого геометрического тела имеет консервная банка?</vt:lpstr>
      <vt:lpstr> 50. Как называется график функции у = aх2 + bх +с ? </vt:lpstr>
      <vt:lpstr>Презентация PowerPoint</vt:lpstr>
      <vt:lpstr> 60.Чему равно число е ? </vt:lpstr>
      <vt:lpstr> 70.Множество точек координатной плоскости, абсциссы которых равны значению аргумента, а ординаты - значениям функции? </vt:lpstr>
      <vt:lpstr> 30.Наука, в переводе означающая «землемерие»? </vt:lpstr>
      <vt:lpstr> 40.Почему древние греки называли геометрию пыльной наукой? </vt:lpstr>
      <vt:lpstr>Презентация PowerPoint</vt:lpstr>
      <vt:lpstr> 50.Этот знак произошел , как предполагают благодаря опечатке. В рукописях слово «cento»(сто) писали сокращенно – cto. В 1685 году в Париже была напечатана книга, где по ошибке наборщик вместо cto набрал этот знак. </vt:lpstr>
      <vt:lpstr> 60.Знаменитый мудрец не был её первооткрывателем, так как о ней знали и ранее его соотечественники, египтяне, вавилоняни и китайцы. И, конечно, она не имеет никакого отношения к определенному виду одежды, потому что в то время в стране этого ученого такого не носили. Назовите её. </vt:lpstr>
      <vt:lpstr> 70. В Древнем Египте и в Древней Греции задолго до нашей эры использовали это устройство для вычислений. Это была доска с полосками, по которым передвигались камешки. Что это? </vt:lpstr>
      <vt:lpstr> 30. </vt:lpstr>
      <vt:lpstr> 40.</vt:lpstr>
      <vt:lpstr> 50.</vt:lpstr>
      <vt:lpstr> 60.</vt:lpstr>
      <vt:lpstr> 70.</vt:lpstr>
      <vt:lpstr>ФИНАЛ</vt:lpstr>
      <vt:lpstr> 40.Вычислите устно: 4∙8∙25∙125 = ? </vt:lpstr>
      <vt:lpstr> 50.Сколько будет, если полсотни разделить на ½ ? </vt:lpstr>
      <vt:lpstr> 60.Найдите градусную меру смежных углов, если они относятся как 1:2 ? </vt:lpstr>
      <vt:lpstr> 70.Вычислите:  -3,5 + 6,1 –(4 - 8,2) </vt:lpstr>
      <vt:lpstr> 80.Вычислите: 2 7/9 – 1 2/3  . </vt:lpstr>
      <vt:lpstr> 40.Сколько квадратных метров содержится в квадратном километре? </vt:lpstr>
      <vt:lpstr> 50.В этих единицах измеряют массу алмазов </vt:lpstr>
      <vt:lpstr> 60.Так называют площадь квадрата со стороной 10 метров. В этих единицах измеряют площади небольших участков. </vt:lpstr>
      <vt:lpstr> 70.Как ещё называют кубический дециметр? </vt:lpstr>
      <vt:lpstr>Презентация PowerPoint</vt:lpstr>
      <vt:lpstr> 80.В 17 веке в русской арифметике употреблялось следующие названия чисел:  леодр, легион, тьма. Какое из этих названий соответствует 10 тыс., 100 тыс.,  1 млн.? </vt:lpstr>
      <vt:lpstr> 40. 25% от числа 364 </vt:lpstr>
      <vt:lpstr> 50.Платье стоит 3500 рублей. Сколько оно будет стоить со скидкой 10%? </vt:lpstr>
      <vt:lpstr> 60.Сколько процентов составляет число 700 от 5000?</vt:lpstr>
      <vt:lpstr> 70.После наценки на 25% яблоки стали стоить 75 рублей. Сколько была начальная цена яблок? </vt:lpstr>
      <vt:lpstr> 80.После вычета подоходного налога Юрий Иванович получил 4524 рубля. Сколько ему было начислено . </vt:lpstr>
      <vt:lpstr> 40.Первая русская  женщина-математик. </vt:lpstr>
      <vt:lpstr> 50.Этот греческий ученый (VI век до н.э.) и его ученики изучали вопрос о делимости чисел. </vt:lpstr>
      <vt:lpstr> 60.Этому ученому-химику в нашей стране принадлежат большие заслуги во введении и распространении метрической системы мер. </vt:lpstr>
      <vt:lpstr>Презентация PowerPoint</vt:lpstr>
      <vt:lpstr> 70. Какой российский математик  в 2010 году стал  лауреатом Премии тысячелетия Millennium Prize в 1 миллион долларов за доказательство гипотезы Пуанкаре? </vt:lpstr>
      <vt:lpstr> 80. Немецкий философ, математик, физик и языковед. Ввел многие понятия и символы, употребляемые в математике и сейчас.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352</cp:revision>
  <dcterms:created xsi:type="dcterms:W3CDTF">2011-06-30T12:38:47Z</dcterms:created>
  <dcterms:modified xsi:type="dcterms:W3CDTF">2021-11-09T14:59:46Z</dcterms:modified>
</cp:coreProperties>
</file>