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16"/>
  </p:notesMasterIdLst>
  <p:sldIdLst>
    <p:sldId id="263" r:id="rId2"/>
    <p:sldId id="257" r:id="rId3"/>
    <p:sldId id="256" r:id="rId4"/>
    <p:sldId id="258" r:id="rId5"/>
    <p:sldId id="259" r:id="rId6"/>
    <p:sldId id="265" r:id="rId7"/>
    <p:sldId id="266" r:id="rId8"/>
    <p:sldId id="264" r:id="rId9"/>
    <p:sldId id="260" r:id="rId10"/>
    <p:sldId id="261" r:id="rId11"/>
    <p:sldId id="262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38C2A-98D5-4067-96F1-C0B4896FF14B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070E6-7C0C-4A61-9026-A164C508F6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9543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070E6-7C0C-4A61-9026-A164C508F66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57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391442"/>
            <a:ext cx="7408333" cy="3450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Инновационное обновление машиностроительной отрасли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Смоленская академия 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профессионального образования</a:t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192" y="5256640"/>
            <a:ext cx="25250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Руководитель проекта:</a:t>
            </a:r>
          </a:p>
          <a:p>
            <a:r>
              <a:rPr lang="ru-RU" dirty="0"/>
              <a:t>Терещенкова С. 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19046" y="5842138"/>
            <a:ext cx="3715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B0F0"/>
                </a:solidFill>
              </a:rPr>
              <a:t> </a:t>
            </a:r>
            <a:r>
              <a:rPr lang="ru-RU" dirty="0" smtClean="0">
                <a:solidFill>
                  <a:srgbClr val="00B0F0"/>
                </a:solidFill>
              </a:rPr>
              <a:t>          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подготовил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Астапенков Максим 412-Т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249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631001"/>
            <a:ext cx="84969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В настоящее время существует ряд проблем, тормозящих инновационный процесс в российском машиностроении.</a:t>
            </a:r>
          </a:p>
          <a:p>
            <a:r>
              <a:rPr lang="ru-RU" sz="2200" dirty="0"/>
              <a:t>Подавляющее большинство хозяйствующих субъектов ведут разработку и реализацию новых технико-технологических решений самостоятельно, не хватает должного взаимодействия с научными, проектными и другими организациями в решении инновационных задач.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4266909"/>
            <a:ext cx="871296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Одной из основных проблем является также и недостаток финансирования. Для разработки и внедрения инновационных проектов нужны серьёзные инвестиции. Довольно часто единственным источником финансирования инноваций являются сами машиностроительные предприятия, которые из своей скудной прибыли выкраивают средства на освоение новых изделий.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332656"/>
            <a:ext cx="638027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Проблемы </a:t>
            </a:r>
            <a:r>
              <a:rPr lang="ru-RU" sz="3200" dirty="0"/>
              <a:t>развития </a:t>
            </a:r>
            <a:endParaRPr lang="ru-RU" sz="3200" dirty="0" smtClean="0"/>
          </a:p>
          <a:p>
            <a:r>
              <a:rPr lang="ru-RU" sz="3200" dirty="0" smtClean="0"/>
              <a:t>инновационного машиностроения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72404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27584" y="764704"/>
            <a:ext cx="7408333" cy="3450696"/>
          </a:xfrm>
        </p:spPr>
        <p:txBody>
          <a:bodyPr>
            <a:noAutofit/>
          </a:bodyPr>
          <a:lstStyle/>
          <a:p>
            <a:r>
              <a:rPr lang="ru-RU" sz="2000" dirty="0"/>
              <a:t>Объёмы выпуска инновационной продукции не достигают 20% объёма производства ни в наукоёмких отраслях (приборостроение и химическое машиностроение), ни в отраслях, ассортимент продукции которых в значительной степени ориентирован на потребительский рынок (автомобилестроение и машиностроение для лёгкой, пищевой промышленности и промышленности бытовых приборов). Результатом низкой инновационной активности является снижение конкурентоспособности отечественной машинно-технической продукции 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31" y="4005064"/>
            <a:ext cx="8568952" cy="285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8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345069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Решение этих проблем возможно только в результате совместных усилий учёных, директоров предприятий машиностроения, собственников и руководителей потенциальных заказчиков оборудования. Особое значение имеют понимание и поддержка инновационного процесса властными структурами всех уровней.</a:t>
            </a:r>
          </a:p>
          <a:p>
            <a:r>
              <a:rPr lang="ru-RU" dirty="0"/>
              <a:t>Из выше сказанного следует, что инновационная деятельность ещё не стала главным фактором дальнейшего совершенствования как многих отдельных производств, так и в целом отраслей машиностроения и металлообработки.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588450"/>
            <a:ext cx="7128792" cy="326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3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3450696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Вывод очевиден – нужна продуманная промышленная политика, обновление устаревших фондов, освоение новых технологий, переход к инновационному интенсивному типу развития, связанному с повышением производительности труда и качества продукции.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6872"/>
            <a:ext cx="864096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68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50235" y="2967335"/>
            <a:ext cx="6843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848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из себя представляет машиностроение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направления инновационного обновления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деятельности в машиностроении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Образцы производства инновационного машиностроения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Проблемы развития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инновационного машиностроения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Содержание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6918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63"/>
            <a:ext cx="9144000" cy="695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595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3450696"/>
          </a:xfrm>
        </p:spPr>
        <p:txBody>
          <a:bodyPr>
            <a:normAutofit/>
          </a:bodyPr>
          <a:lstStyle/>
          <a:p>
            <a:r>
              <a:rPr lang="ru-RU" sz="2200" u="sng" dirty="0" smtClean="0">
                <a:latin typeface="Times New Roman" pitchFamily="18" charset="0"/>
                <a:cs typeface="Times New Roman" pitchFamily="18" charset="0"/>
              </a:rPr>
              <a:t>Машиностроение -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ведущая отрасль промышленности как по величине (около 40% всех занятых и 20% валовой продукции), так и по значению: технический уровень всех отраслей хозяйства, производительность труда в них зависит от того какими приборами и оборудованием пользуются их работники.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      Поэтому развитие машиностроения, постоянное обновление его продукции -  необходимое условие прогресса во всём хозяйстве страны.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машиностроение?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37112"/>
            <a:ext cx="2627784" cy="18973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37113"/>
            <a:ext cx="2304256" cy="189732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437112"/>
            <a:ext cx="2809875" cy="1897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14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597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Основной целью развития машиностроительной отрасли России в ближайшее время является обеспечение растущего спроса на её высококачественную продукцию на внутреннем и мировом рынках на основе ускоренного инновационного обновления отрасли, повышения её экономической эффективности, экологической безопасности, ресурсно- и энергосбережения, конкурентоспособности продукции.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35445"/>
            <a:ext cx="6552728" cy="373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08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1" y="260648"/>
            <a:ext cx="8640960" cy="586551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       Основными </a:t>
            </a:r>
            <a:r>
              <a:rPr lang="ru-RU" dirty="0"/>
              <a:t>направлениями инновационной деятельности в машиностроении являются:</a:t>
            </a:r>
          </a:p>
          <a:p>
            <a:r>
              <a:rPr lang="ru-RU" dirty="0" smtClean="0"/>
              <a:t> </a:t>
            </a:r>
            <a:r>
              <a:rPr lang="ru-RU" dirty="0"/>
              <a:t>производство конкурентоспособной по цене и качеству продукции, обеспечивающей, в первую очередь, реализацию ресурсно- и энергосберегающих технологий в отраслях реального сектора экономики;</a:t>
            </a:r>
          </a:p>
          <a:p>
            <a:r>
              <a:rPr lang="ru-RU" dirty="0" smtClean="0"/>
              <a:t>   </a:t>
            </a:r>
            <a:r>
              <a:rPr lang="ru-RU" dirty="0"/>
              <a:t>обеспечение технологического перевооружения и автоматизации машиностроительных производств;</a:t>
            </a:r>
          </a:p>
          <a:p>
            <a:r>
              <a:rPr lang="ru-RU" dirty="0" smtClean="0"/>
              <a:t>   </a:t>
            </a:r>
            <a:r>
              <a:rPr lang="ru-RU" dirty="0"/>
              <a:t>применение прогрессивных методов высокоточной обработки конструкционных материалов, высокопроизводительных инструментов, позволяющих эффективно использовать режущие свойства металлокерамики, а также других перспективных материалов;</a:t>
            </a:r>
          </a:p>
          <a:p>
            <a:r>
              <a:rPr lang="ru-RU" dirty="0" smtClean="0"/>
              <a:t>    </a:t>
            </a:r>
            <a:r>
              <a:rPr lang="ru-RU" dirty="0"/>
              <a:t>повышение качества поверхностей деталей и металлоконструкций;</a:t>
            </a:r>
          </a:p>
          <a:p>
            <a:r>
              <a:rPr lang="ru-RU" dirty="0" smtClean="0"/>
              <a:t>  </a:t>
            </a:r>
            <a:r>
              <a:rPr lang="ru-RU" dirty="0"/>
              <a:t>механизацию и автоматизацию сборочных процессов;</a:t>
            </a:r>
          </a:p>
          <a:p>
            <a:r>
              <a:rPr lang="ru-RU" dirty="0" smtClean="0"/>
              <a:t> развитие </a:t>
            </a:r>
            <a:r>
              <a:rPr lang="ru-RU" dirty="0"/>
              <a:t>современных методов контроля и диагностики деталей, узлов, агрегатов и машин в процессе изготовления, эксплуатации.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0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10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/>
              <a:t>По мере насыщения промышленности автоматизированным оборудованием для эффективной работы агрегатных станков, станков-автоматов и автоматических линий разрабатываются принципиально новые виды инструментов и инструментальная оснастка: режущий и вспомогательный инструмент с исполнительными механизмами для регулирования перемещений режущего инструмента по мере его износа; приспособления для предварительной настройки инструмента на размер; устройства для гарантированного формирования стружки, не мешающей </a:t>
            </a:r>
            <a:r>
              <a:rPr lang="ru-RU" sz="2200" dirty="0" smtClean="0"/>
              <a:t>циклу. </a:t>
            </a:r>
            <a:r>
              <a:rPr lang="ru-RU" sz="2200" dirty="0"/>
              <a:t>автоматической обработки.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5"/>
            <a:ext cx="9144000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40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Образцы </a:t>
            </a:r>
            <a:r>
              <a:rPr lang="ru-RU" dirty="0"/>
              <a:t>производства инновационного </a:t>
            </a:r>
            <a:r>
              <a:rPr lang="ru-RU" dirty="0" smtClean="0"/>
              <a:t>машиностроения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399861"/>
            <a:ext cx="4572000" cy="39860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5" y="2399861"/>
            <a:ext cx="4355976" cy="395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9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230</TotalTime>
  <Words>558</Words>
  <Application>Microsoft Office PowerPoint</Application>
  <PresentationFormat>Экран (4:3)</PresentationFormat>
  <Paragraphs>34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Смоленская академия  профессионального образования </vt:lpstr>
      <vt:lpstr>Содержание</vt:lpstr>
      <vt:lpstr>Презентация PowerPoint</vt:lpstr>
      <vt:lpstr>Что такое машиностроение?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Образцы производства инновационного машиностроения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Инновационное обновление машиностроительной отрасли</dc:title>
  <dc:creator>Mvideo</dc:creator>
  <cp:lastModifiedBy>Mvideo</cp:lastModifiedBy>
  <cp:revision>16</cp:revision>
  <dcterms:created xsi:type="dcterms:W3CDTF">2016-02-15T20:01:32Z</dcterms:created>
  <dcterms:modified xsi:type="dcterms:W3CDTF">2016-03-25T07:08:37Z</dcterms:modified>
</cp:coreProperties>
</file>