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 id="260" r:id="rId3"/>
    <p:sldId id="256" r:id="rId4"/>
    <p:sldId id="265" r:id="rId5"/>
    <p:sldId id="264" r:id="rId6"/>
    <p:sldId id="258" r:id="rId7"/>
    <p:sldId id="262" r:id="rId8"/>
    <p:sldId id="263" r:id="rId9"/>
    <p:sldId id="266" r:id="rId10"/>
    <p:sldId id="267"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9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fld id="{21A4803B-87F4-444D-A4F1-2967B69005BA}" type="datetimeFigureOut">
              <a:rPr lang="en-US"/>
              <a:pPr>
                <a:defRPr/>
              </a:pPr>
              <a:t>6/15/2011</a:t>
            </a:fld>
            <a:endParaRPr lang="en-US"/>
          </a:p>
        </p:txBody>
      </p:sp>
      <p:sp>
        <p:nvSpPr>
          <p:cNvPr id="6" name="Нижний колонтитул 1"/>
          <p:cNvSpPr>
            <a:spLocks noGrp="1"/>
          </p:cNvSpPr>
          <p:nvPr>
            <p:ph type="ftr" sz="quarter" idx="11"/>
          </p:nvPr>
        </p:nvSpPr>
        <p:spPr/>
        <p:txBody>
          <a:bodyPr/>
          <a:lstStyle>
            <a:lvl1pPr>
              <a:defRPr/>
            </a:lvl1pPr>
          </a:lstStyle>
          <a:p>
            <a:pPr>
              <a:defRPr/>
            </a:pPr>
            <a:endParaRPr lang="en-US"/>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4DB251F2-36E9-4E3F-9D29-D1B7056FFA8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fld id="{0BBE5212-8D28-45E3-BBEC-92A2F6BB6450}" type="datetimeFigureOut">
              <a:rPr lang="en-US"/>
              <a:pPr>
                <a:defRPr/>
              </a:pPr>
              <a:t>6/15/2011</a:t>
            </a:fld>
            <a:endParaRPr lang="en-US"/>
          </a:p>
        </p:txBody>
      </p:sp>
      <p:sp>
        <p:nvSpPr>
          <p:cNvPr id="5" name="Нижний колонтитул 27"/>
          <p:cNvSpPr>
            <a:spLocks noGrp="1"/>
          </p:cNvSpPr>
          <p:nvPr>
            <p:ph type="ftr" sz="quarter" idx="11"/>
          </p:nvPr>
        </p:nvSpPr>
        <p:spPr/>
        <p:txBody>
          <a:bodyPr/>
          <a:lstStyle>
            <a:lvl1pPr>
              <a:defRPr/>
            </a:lvl1pPr>
          </a:lstStyle>
          <a:p>
            <a:pPr>
              <a:defRPr/>
            </a:pPr>
            <a:endParaRPr lang="en-US"/>
          </a:p>
        </p:txBody>
      </p:sp>
      <p:sp>
        <p:nvSpPr>
          <p:cNvPr id="6" name="Номер слайда 4"/>
          <p:cNvSpPr>
            <a:spLocks noGrp="1"/>
          </p:cNvSpPr>
          <p:nvPr>
            <p:ph type="sldNum" sz="quarter" idx="12"/>
          </p:nvPr>
        </p:nvSpPr>
        <p:spPr/>
        <p:txBody>
          <a:bodyPr/>
          <a:lstStyle>
            <a:lvl1pPr>
              <a:defRPr/>
            </a:lvl1pPr>
          </a:lstStyle>
          <a:p>
            <a:pPr>
              <a:defRPr/>
            </a:pPr>
            <a:fld id="{A2E3A0A7-1B1E-4B61-BE66-6089C0FD798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30DB11C7-F81F-4661-9C69-8EE95A5B2CCB}" type="datetimeFigureOut">
              <a:rPr lang="en-US"/>
              <a:pPr>
                <a:defRPr/>
              </a:pPr>
              <a:t>6/15/2011</a:t>
            </a:fld>
            <a:endParaRPr lang="en-US"/>
          </a:p>
        </p:txBody>
      </p:sp>
      <p:sp>
        <p:nvSpPr>
          <p:cNvPr id="5" name="Нижний колонтитул 4"/>
          <p:cNvSpPr>
            <a:spLocks noGrp="1"/>
          </p:cNvSpPr>
          <p:nvPr>
            <p:ph type="ftr" sz="quarter" idx="11"/>
          </p:nvPr>
        </p:nvSpPr>
        <p:spPr/>
        <p:txBody>
          <a:bodyPr/>
          <a:lstStyle>
            <a:lvl1pPr>
              <a:defRPr/>
            </a:lvl1pPr>
          </a:lstStyle>
          <a:p>
            <a:pPr>
              <a:defRPr/>
            </a:pPr>
            <a:endParaRPr lang="en-US"/>
          </a:p>
        </p:txBody>
      </p:sp>
      <p:sp>
        <p:nvSpPr>
          <p:cNvPr id="6" name="Номер слайда 5"/>
          <p:cNvSpPr>
            <a:spLocks noGrp="1"/>
          </p:cNvSpPr>
          <p:nvPr>
            <p:ph type="sldNum" sz="quarter" idx="12"/>
          </p:nvPr>
        </p:nvSpPr>
        <p:spPr/>
        <p:txBody>
          <a:bodyPr/>
          <a:lstStyle>
            <a:lvl1pPr>
              <a:defRPr/>
            </a:lvl1pPr>
          </a:lstStyle>
          <a:p>
            <a:pPr>
              <a:defRPr/>
            </a:pPr>
            <a:fld id="{B3A5FECD-A28D-46A8-AE64-9CCABDE67F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Содержимое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9EDFE6A7-518C-4129-9DB5-35C64A95B67F}" type="datetimeFigureOut">
              <a:rPr lang="en-US"/>
              <a:pPr>
                <a:defRPr/>
              </a:pPr>
              <a:t>6/15/2011</a:t>
            </a:fld>
            <a:endParaRPr lang="en-US"/>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8736E9E8-2413-43F8-B1E3-8A9D4DBE060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fld id="{AD08C3A1-29A3-4C00-8E47-1ECB98598D00}" type="datetimeFigureOut">
              <a:rPr lang="en-US"/>
              <a:pPr>
                <a:defRPr/>
              </a:pPr>
              <a:t>6/15/2011</a:t>
            </a:fld>
            <a:endParaRPr lang="en-US"/>
          </a:p>
        </p:txBody>
      </p:sp>
      <p:sp>
        <p:nvSpPr>
          <p:cNvPr id="7" name="Нижний колонтитул 10"/>
          <p:cNvSpPr>
            <a:spLocks noGrp="1"/>
          </p:cNvSpPr>
          <p:nvPr>
            <p:ph type="ftr" sz="quarter" idx="11"/>
          </p:nvPr>
        </p:nvSpPr>
        <p:spPr/>
        <p:txBody>
          <a:bodyPr/>
          <a:lstStyle>
            <a:lvl1pPr>
              <a:defRPr/>
            </a:lvl1pPr>
          </a:lstStyle>
          <a:p>
            <a:pPr>
              <a:defRPr/>
            </a:pPr>
            <a:endParaRPr lang="en-US"/>
          </a:p>
        </p:txBody>
      </p:sp>
      <p:sp>
        <p:nvSpPr>
          <p:cNvPr id="9" name="Номер слайда 15"/>
          <p:cNvSpPr>
            <a:spLocks noGrp="1"/>
          </p:cNvSpPr>
          <p:nvPr>
            <p:ph type="sldNum" sz="quarter" idx="12"/>
          </p:nvPr>
        </p:nvSpPr>
        <p:spPr/>
        <p:txBody>
          <a:bodyPr/>
          <a:lstStyle>
            <a:lvl1pPr>
              <a:defRPr/>
            </a:lvl1pPr>
          </a:lstStyle>
          <a:p>
            <a:pPr>
              <a:defRPr/>
            </a:pPr>
            <a:fld id="{59EB2238-E7C5-4979-8259-C0D5156535A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fld id="{39C6B98F-5887-48FC-8C6B-410B229C9CA6}" type="datetimeFigureOut">
              <a:rPr lang="en-US"/>
              <a:pPr>
                <a:defRPr/>
              </a:pPr>
              <a:t>6/15/2011</a:t>
            </a:fld>
            <a:endParaRPr lang="en-US"/>
          </a:p>
        </p:txBody>
      </p:sp>
      <p:sp>
        <p:nvSpPr>
          <p:cNvPr id="6" name="Нижний колонтитул 27"/>
          <p:cNvSpPr>
            <a:spLocks noGrp="1"/>
          </p:cNvSpPr>
          <p:nvPr>
            <p:ph type="ftr" sz="quarter" idx="11"/>
          </p:nvPr>
        </p:nvSpPr>
        <p:spPr/>
        <p:txBody>
          <a:bodyPr/>
          <a:lstStyle>
            <a:lvl1pPr>
              <a:defRPr/>
            </a:lvl1pPr>
          </a:lstStyle>
          <a:p>
            <a:pPr>
              <a:defRPr/>
            </a:pPr>
            <a:endParaRPr lang="en-US"/>
          </a:p>
        </p:txBody>
      </p:sp>
      <p:sp>
        <p:nvSpPr>
          <p:cNvPr id="7" name="Номер слайда 4"/>
          <p:cNvSpPr>
            <a:spLocks noGrp="1"/>
          </p:cNvSpPr>
          <p:nvPr>
            <p:ph type="sldNum" sz="quarter" idx="12"/>
          </p:nvPr>
        </p:nvSpPr>
        <p:spPr/>
        <p:txBody>
          <a:bodyPr/>
          <a:lstStyle>
            <a:lvl1pPr>
              <a:defRPr/>
            </a:lvl1pPr>
          </a:lstStyle>
          <a:p>
            <a:pPr>
              <a:defRPr/>
            </a:pPr>
            <a:fld id="{5155660D-E3A0-4B93-8A87-5AE4E8CE43A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fld id="{3D8BE8E0-D05E-487A-A112-1D8229315991}" type="datetimeFigureOut">
              <a:rPr lang="en-US"/>
              <a:pPr>
                <a:defRPr/>
              </a:pPr>
              <a:t>6/15/2011</a:t>
            </a:fld>
            <a:endParaRPr lang="en-US"/>
          </a:p>
        </p:txBody>
      </p:sp>
      <p:sp>
        <p:nvSpPr>
          <p:cNvPr id="9" name="Нижний колонтитул 5"/>
          <p:cNvSpPr>
            <a:spLocks noGrp="1"/>
          </p:cNvSpPr>
          <p:nvPr>
            <p:ph type="ftr" sz="quarter" idx="11"/>
          </p:nvPr>
        </p:nvSpPr>
        <p:spPr/>
        <p:txBody>
          <a:bodyPr/>
          <a:lstStyle>
            <a:lvl1pPr>
              <a:defRPr/>
            </a:lvl1pPr>
          </a:lstStyle>
          <a:p>
            <a:pPr>
              <a:defRPr/>
            </a:pPr>
            <a:endParaRPr lang="en-US"/>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87FA7E35-499A-4524-B083-386C6E793FB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fld id="{0D46992A-F498-4D1A-9DBA-35CE842A44A0}" type="datetimeFigureOut">
              <a:rPr lang="en-US"/>
              <a:pPr>
                <a:defRPr/>
              </a:pPr>
              <a:t>6/15/2011</a:t>
            </a:fld>
            <a:endParaRPr lang="en-US"/>
          </a:p>
        </p:txBody>
      </p:sp>
      <p:sp>
        <p:nvSpPr>
          <p:cNvPr id="4" name="Нижний колонтитул 27"/>
          <p:cNvSpPr>
            <a:spLocks noGrp="1"/>
          </p:cNvSpPr>
          <p:nvPr>
            <p:ph type="ftr" sz="quarter" idx="11"/>
          </p:nvPr>
        </p:nvSpPr>
        <p:spPr/>
        <p:txBody>
          <a:bodyPr/>
          <a:lstStyle>
            <a:lvl1pPr>
              <a:defRPr/>
            </a:lvl1pPr>
          </a:lstStyle>
          <a:p>
            <a:pPr>
              <a:defRPr/>
            </a:pPr>
            <a:endParaRPr lang="en-US"/>
          </a:p>
        </p:txBody>
      </p:sp>
      <p:sp>
        <p:nvSpPr>
          <p:cNvPr id="5" name="Номер слайда 4"/>
          <p:cNvSpPr>
            <a:spLocks noGrp="1"/>
          </p:cNvSpPr>
          <p:nvPr>
            <p:ph type="sldNum" sz="quarter" idx="12"/>
          </p:nvPr>
        </p:nvSpPr>
        <p:spPr/>
        <p:txBody>
          <a:bodyPr/>
          <a:lstStyle>
            <a:lvl1pPr>
              <a:defRPr/>
            </a:lvl1pPr>
          </a:lstStyle>
          <a:p>
            <a:pPr>
              <a:defRPr/>
            </a:pPr>
            <a:fld id="{A1456EAD-2039-4E4D-B04C-4D18422A41B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fld id="{23BF98F0-87F5-4062-9F4B-0245A0F4E6E7}" type="datetimeFigureOut">
              <a:rPr lang="en-US"/>
              <a:pPr>
                <a:defRPr/>
              </a:pPr>
              <a:t>6/15/2011</a:t>
            </a:fld>
            <a:endParaRPr lang="en-US"/>
          </a:p>
        </p:txBody>
      </p:sp>
      <p:sp>
        <p:nvSpPr>
          <p:cNvPr id="3" name="Нижний колонтитул 23"/>
          <p:cNvSpPr>
            <a:spLocks noGrp="1"/>
          </p:cNvSpPr>
          <p:nvPr>
            <p:ph type="ftr" sz="quarter" idx="11"/>
          </p:nvPr>
        </p:nvSpPr>
        <p:spPr/>
        <p:txBody>
          <a:bodyPr/>
          <a:lstStyle>
            <a:lvl1pPr>
              <a:defRPr/>
            </a:lvl1pPr>
          </a:lstStyle>
          <a:p>
            <a:pPr>
              <a:defRPr/>
            </a:pPr>
            <a:endParaRPr lang="en-US"/>
          </a:p>
        </p:txBody>
      </p:sp>
      <p:sp>
        <p:nvSpPr>
          <p:cNvPr id="4" name="Номер слайда 6"/>
          <p:cNvSpPr>
            <a:spLocks noGrp="1"/>
          </p:cNvSpPr>
          <p:nvPr>
            <p:ph type="sldNum" sz="quarter" idx="12"/>
          </p:nvPr>
        </p:nvSpPr>
        <p:spPr/>
        <p:txBody>
          <a:bodyPr/>
          <a:lstStyle>
            <a:lvl1pPr>
              <a:defRPr/>
            </a:lvl1pPr>
          </a:lstStyle>
          <a:p>
            <a:pPr>
              <a:defRPr/>
            </a:pPr>
            <a:fld id="{DE81892C-CE67-4B9F-B7E2-E6A89609DF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fld id="{445A6D94-3532-4BA5-8465-7A11C76C9E46}" type="datetimeFigureOut">
              <a:rPr lang="en-US"/>
              <a:pPr>
                <a:defRPr/>
              </a:pPr>
              <a:t>6/15/2011</a:t>
            </a:fld>
            <a:endParaRPr lang="en-US"/>
          </a:p>
        </p:txBody>
      </p:sp>
      <p:sp>
        <p:nvSpPr>
          <p:cNvPr id="7" name="Нижний колонтитул 28"/>
          <p:cNvSpPr>
            <a:spLocks noGrp="1"/>
          </p:cNvSpPr>
          <p:nvPr>
            <p:ph type="ftr" sz="quarter" idx="11"/>
          </p:nvPr>
        </p:nvSpPr>
        <p:spPr/>
        <p:txBody>
          <a:bodyPr/>
          <a:lstStyle>
            <a:lvl1pPr>
              <a:defRPr/>
            </a:lvl1pPr>
          </a:lstStyle>
          <a:p>
            <a:pPr>
              <a:defRPr/>
            </a:pPr>
            <a:endParaRPr lang="en-US"/>
          </a:p>
        </p:txBody>
      </p:sp>
      <p:sp>
        <p:nvSpPr>
          <p:cNvPr id="8" name="Номер слайда 6"/>
          <p:cNvSpPr>
            <a:spLocks noGrp="1"/>
          </p:cNvSpPr>
          <p:nvPr>
            <p:ph type="sldNum" sz="quarter" idx="12"/>
          </p:nvPr>
        </p:nvSpPr>
        <p:spPr/>
        <p:txBody>
          <a:bodyPr/>
          <a:lstStyle>
            <a:lvl1pPr>
              <a:defRPr/>
            </a:lvl1pPr>
          </a:lstStyle>
          <a:p>
            <a:pPr>
              <a:defRPr/>
            </a:pPr>
            <a:fld id="{9A544B8E-383F-42B9-8DC1-D81684FB70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fld id="{01E8731A-DA62-481F-9009-3E18E9C557DF}" type="datetimeFigureOut">
              <a:rPr lang="en-US"/>
              <a:pPr>
                <a:defRPr/>
              </a:pPr>
              <a:t>6/15/2011</a:t>
            </a:fld>
            <a:endParaRPr lang="en-US"/>
          </a:p>
        </p:txBody>
      </p:sp>
      <p:sp>
        <p:nvSpPr>
          <p:cNvPr id="6" name="Нижний колонтитул 4"/>
          <p:cNvSpPr>
            <a:spLocks noGrp="1"/>
          </p:cNvSpPr>
          <p:nvPr>
            <p:ph type="ftr" sz="quarter" idx="11"/>
          </p:nvPr>
        </p:nvSpPr>
        <p:spPr/>
        <p:txBody>
          <a:bodyPr/>
          <a:lstStyle>
            <a:lvl1pPr>
              <a:defRPr/>
            </a:lvl1pPr>
          </a:lstStyle>
          <a:p>
            <a:pPr>
              <a:defRPr/>
            </a:pPr>
            <a:endParaRPr lang="en-US"/>
          </a:p>
        </p:txBody>
      </p:sp>
      <p:sp>
        <p:nvSpPr>
          <p:cNvPr id="7" name="Номер слайда 30"/>
          <p:cNvSpPr>
            <a:spLocks noGrp="1"/>
          </p:cNvSpPr>
          <p:nvPr>
            <p:ph type="sldNum" sz="quarter" idx="12"/>
          </p:nvPr>
        </p:nvSpPr>
        <p:spPr/>
        <p:txBody>
          <a:bodyPr/>
          <a:lstStyle>
            <a:lvl1pPr>
              <a:defRPr/>
            </a:lvl1pPr>
          </a:lstStyle>
          <a:p>
            <a:pPr>
              <a:defRPr/>
            </a:pPr>
            <a:fld id="{A4FFD4F9-E6C6-47AB-A354-B6974E05A5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3AA7C2B9-317B-4A9D-9FF5-11EE486F5075}" type="datetimeFigureOut">
              <a:rPr lang="en-US"/>
              <a:pPr>
                <a:defRPr/>
              </a:pPr>
              <a:t>6/15/2011</a:t>
            </a:fld>
            <a:endParaRPr lang="en-US"/>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n-US"/>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6A1B134E-1B7F-4C31-B3A1-E5A4529EF689}" type="slidenum">
              <a:rPr lang="en-US"/>
              <a:pPr>
                <a:defRPr/>
              </a:pPr>
              <a:t>‹#›</a:t>
            </a:fld>
            <a:endParaRPr lang="en-US"/>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19" r:id="rId4"/>
    <p:sldLayoutId id="2147483723" r:id="rId5"/>
    <p:sldLayoutId id="2147483718" r:id="rId6"/>
    <p:sldLayoutId id="2147483724" r:id="rId7"/>
    <p:sldLayoutId id="2147483725" r:id="rId8"/>
    <p:sldLayoutId id="2147483726" r:id="rId9"/>
    <p:sldLayoutId id="2147483717" r:id="rId10"/>
    <p:sldLayoutId id="2147483727"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Содержимое 2"/>
          <p:cNvSpPr>
            <a:spLocks noGrp="1"/>
          </p:cNvSpPr>
          <p:nvPr>
            <p:ph idx="1"/>
          </p:nvPr>
        </p:nvSpPr>
        <p:spPr>
          <a:xfrm>
            <a:off x="1828800" y="2971800"/>
            <a:ext cx="7162800" cy="3108325"/>
          </a:xfrm>
        </p:spPr>
        <p:txBody>
          <a:bodyPr/>
          <a:lstStyle/>
          <a:p>
            <a:pPr algn="r"/>
            <a:endParaRPr lang="ru-RU" sz="1800" smtClean="0"/>
          </a:p>
          <a:p>
            <a:pPr algn="r"/>
            <a:endParaRPr lang="ru-RU" sz="1800" smtClean="0"/>
          </a:p>
          <a:p>
            <a:pPr algn="r"/>
            <a:endParaRPr lang="ru-RU" sz="1800" smtClean="0"/>
          </a:p>
          <a:p>
            <a:pPr algn="r"/>
            <a:endParaRPr lang="ru-RU" sz="1800" smtClean="0"/>
          </a:p>
          <a:p>
            <a:pPr algn="r"/>
            <a:endParaRPr lang="ru-RU" sz="1800" smtClean="0"/>
          </a:p>
          <a:p>
            <a:pPr algn="r"/>
            <a:endParaRPr lang="ru-RU" sz="1800" smtClean="0"/>
          </a:p>
          <a:p>
            <a:pPr algn="r"/>
            <a:endParaRPr lang="ru-RU" sz="1800" smtClean="0"/>
          </a:p>
        </p:txBody>
      </p:sp>
      <p:pic>
        <p:nvPicPr>
          <p:cNvPr id="5" name="Рисунок 4" descr="-хе78.jpeg"/>
          <p:cNvPicPr>
            <a:picLocks noChangeAspect="1"/>
          </p:cNvPicPr>
          <p:nvPr/>
        </p:nvPicPr>
        <p:blipFill>
          <a:blip r:embed="rId2"/>
          <a:srcRect/>
          <a:stretch>
            <a:fillRect/>
          </a:stretch>
        </p:blipFill>
        <p:spPr bwMode="auto">
          <a:xfrm>
            <a:off x="5157788" y="1676400"/>
            <a:ext cx="3722687" cy="4800600"/>
          </a:xfrm>
          <a:prstGeom prst="rect">
            <a:avLst/>
          </a:prstGeom>
          <a:noFill/>
          <a:ln w="9525">
            <a:noFill/>
            <a:miter lim="800000"/>
            <a:headEnd/>
            <a:tailEnd/>
          </a:ln>
        </p:spPr>
      </p:pic>
      <p:sp>
        <p:nvSpPr>
          <p:cNvPr id="13317" name="Text Box 5"/>
          <p:cNvSpPr txBox="1">
            <a:spLocks noChangeArrowheads="1"/>
          </p:cNvSpPr>
          <p:nvPr/>
        </p:nvSpPr>
        <p:spPr bwMode="auto">
          <a:xfrm>
            <a:off x="533400" y="609600"/>
            <a:ext cx="8229600" cy="701675"/>
          </a:xfrm>
          <a:prstGeom prst="rect">
            <a:avLst/>
          </a:prstGeom>
          <a:noFill/>
          <a:ln w="9525">
            <a:noFill/>
            <a:miter lim="800000"/>
            <a:headEnd/>
            <a:tailEnd/>
          </a:ln>
          <a:effectLst/>
        </p:spPr>
        <p:txBody>
          <a:bodyPr>
            <a:spAutoFit/>
          </a:bodyPr>
          <a:lstStyle/>
          <a:p>
            <a:pPr>
              <a:spcBef>
                <a:spcPct val="50000"/>
              </a:spcBef>
            </a:pPr>
            <a:r>
              <a:rPr lang="ru-RU" sz="4000"/>
              <a:t>Драматург А.Вампилов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p:cNvSpPr>
          <p:nvPr>
            <p:ph type="body" idx="4294967295"/>
          </p:nvPr>
        </p:nvSpPr>
        <p:spPr>
          <a:xfrm>
            <a:off x="152400" y="304800"/>
            <a:ext cx="8839200" cy="3429000"/>
          </a:xfrm>
        </p:spPr>
        <p:txBody>
          <a:bodyPr/>
          <a:lstStyle/>
          <a:p>
            <a:r>
              <a:rPr lang="ru-RU" sz="2400" smtClean="0">
                <a:latin typeface="Arial" charset="0"/>
              </a:rPr>
              <a:t>-Как Бусыгин из самозванца-сына превращается в родного для семьи Сарафановых человека? </a:t>
            </a:r>
          </a:p>
          <a:p>
            <a:r>
              <a:rPr lang="ru-RU" sz="2400" smtClean="0">
                <a:latin typeface="Arial" charset="0"/>
              </a:rPr>
              <a:t>- Какой смысл имеет история этого превращения?</a:t>
            </a:r>
          </a:p>
          <a:p>
            <a:endParaRPr lang="ru-RU" sz="2400" smtClean="0">
              <a:latin typeface="Arial" charset="0"/>
            </a:endParaRPr>
          </a:p>
        </p:txBody>
      </p:sp>
      <p:pic>
        <p:nvPicPr>
          <p:cNvPr id="175108" name="Picture 4"/>
          <p:cNvPicPr>
            <a:picLocks noChangeAspect="1" noChangeArrowheads="1"/>
          </p:cNvPicPr>
          <p:nvPr/>
        </p:nvPicPr>
        <p:blipFill>
          <a:blip r:embed="rId2"/>
          <a:srcRect/>
          <a:stretch>
            <a:fillRect/>
          </a:stretch>
        </p:blipFill>
        <p:spPr bwMode="auto">
          <a:xfrm>
            <a:off x="4495800" y="1600200"/>
            <a:ext cx="4419600" cy="4953000"/>
          </a:xfrm>
          <a:prstGeom prst="rect">
            <a:avLst/>
          </a:prstGeom>
          <a:noFill/>
          <a:ln w="9525">
            <a:noFill/>
            <a:miter lim="800000"/>
            <a:headEnd/>
            <a:tailEnd/>
          </a:ln>
          <a:effectLst/>
        </p:spPr>
      </p:pic>
      <p:sp>
        <p:nvSpPr>
          <p:cNvPr id="175110" name="Text Box 6"/>
          <p:cNvSpPr txBox="1">
            <a:spLocks noChangeArrowheads="1"/>
          </p:cNvSpPr>
          <p:nvPr/>
        </p:nvSpPr>
        <p:spPr bwMode="auto">
          <a:xfrm>
            <a:off x="228600" y="2209800"/>
            <a:ext cx="3962400" cy="4473575"/>
          </a:xfrm>
          <a:prstGeom prst="rect">
            <a:avLst/>
          </a:prstGeom>
          <a:noFill/>
          <a:ln w="9525">
            <a:noFill/>
            <a:miter lim="800000"/>
            <a:headEnd/>
            <a:tailEnd/>
          </a:ln>
          <a:effectLst/>
        </p:spPr>
        <p:txBody>
          <a:bodyPr>
            <a:spAutoFit/>
          </a:bodyPr>
          <a:lstStyle/>
          <a:p>
            <a:pPr>
              <a:spcBef>
                <a:spcPct val="50000"/>
              </a:spcBef>
            </a:pPr>
            <a:r>
              <a:rPr lang="ru-RU" sz="2400">
                <a:solidFill>
                  <a:schemeClr val="tx2"/>
                </a:solidFill>
              </a:rPr>
              <a:t>От частной, бытовой истории пьеса поднимается до общечеловеческих гуманистических проблем. Правда, парадокс состоит и в том, что люди становятся родными, чувствуют ответственность друг за друга лишь по счастливой случайности</a:t>
            </a:r>
            <a:r>
              <a:rPr lang="ru-RU" sz="2200">
                <a:solidFill>
                  <a:schemeClr val="tx2"/>
                </a:solidFill>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219200"/>
            <a:ext cx="4876800" cy="5837238"/>
          </a:xfrm>
        </p:spPr>
        <p:txBody>
          <a:bodyPr>
            <a:normAutofit fontScale="77500" lnSpcReduction="20000"/>
          </a:bodyPr>
          <a:lstStyle/>
          <a:p>
            <a:pPr fontAlgn="auto">
              <a:spcAft>
                <a:spcPts val="0"/>
              </a:spcAft>
              <a:buFont typeface="Wingdings 2"/>
              <a:buNone/>
              <a:defRPr/>
            </a:pPr>
            <a:r>
              <a:rPr lang="ru-RU" sz="2600" b="1" i="1" dirty="0" smtClean="0"/>
              <a:t>Александр Валентинович Вампилов </a:t>
            </a:r>
            <a:r>
              <a:rPr lang="ru-RU" sz="2600" dirty="0" smtClean="0"/>
              <a:t>родился в поселке Кутулик </a:t>
            </a:r>
            <a:r>
              <a:rPr lang="ru-RU" sz="2600" dirty="0" err="1" smtClean="0"/>
              <a:t>Аларского</a:t>
            </a:r>
            <a:r>
              <a:rPr lang="ru-RU" sz="2600" dirty="0" smtClean="0"/>
              <a:t> района Иркутской области 19 августа 1937 года. Его отец — Валентин Никитич Вампилов, талантливый педагог, яркая, незаурядная личность, вскоре после рождения сына 17 января 1938 года был арестован, а 9 марта того же года расстрелян по приговору «тройки» Иркутского областного управления НКВД. В феврале 1957 года В. Н. Вампилов был посмертно реабилитирован. </a:t>
            </a:r>
          </a:p>
          <a:p>
            <a:pPr fontAlgn="auto">
              <a:spcAft>
                <a:spcPts val="0"/>
              </a:spcAft>
              <a:buFont typeface="Wingdings 2"/>
              <a:buNone/>
              <a:defRPr/>
            </a:pPr>
            <a:r>
              <a:rPr lang="ru-RU" sz="2600" dirty="0" smtClean="0"/>
              <a:t>В 1955 году А. Вампилов становится студентом историко-филологического факультета Иркутского государственного университета.</a:t>
            </a:r>
          </a:p>
          <a:p>
            <a:pPr fontAlgn="auto">
              <a:spcAft>
                <a:spcPts val="0"/>
              </a:spcAft>
              <a:buFont typeface="Wingdings 2"/>
              <a:buNone/>
              <a:defRPr/>
            </a:pPr>
            <a:r>
              <a:rPr lang="ru-RU" sz="2600" dirty="0" smtClean="0"/>
              <a:t> </a:t>
            </a:r>
          </a:p>
          <a:p>
            <a:pPr fontAlgn="auto">
              <a:spcAft>
                <a:spcPts val="0"/>
              </a:spcAft>
              <a:buFont typeface="Wingdings 2"/>
              <a:buNone/>
              <a:defRPr/>
            </a:pPr>
            <a:r>
              <a:rPr lang="ru-RU" dirty="0" smtClean="0"/>
              <a:t> </a:t>
            </a:r>
          </a:p>
          <a:p>
            <a:pPr fontAlgn="auto">
              <a:spcAft>
                <a:spcPts val="0"/>
              </a:spcAft>
              <a:buFont typeface="Wingdings 2"/>
              <a:buNone/>
              <a:defRPr/>
            </a:pPr>
            <a:endParaRPr lang="ru-RU" dirty="0" smtClean="0"/>
          </a:p>
          <a:p>
            <a:pPr fontAlgn="auto">
              <a:spcAft>
                <a:spcPts val="0"/>
              </a:spcAft>
              <a:buFont typeface="Wingdings 2"/>
              <a:buNone/>
              <a:defRPr/>
            </a:pPr>
            <a:r>
              <a:rPr lang="ru-RU" dirty="0" smtClean="0"/>
              <a:t> </a:t>
            </a:r>
          </a:p>
          <a:p>
            <a:pPr fontAlgn="auto">
              <a:spcAft>
                <a:spcPts val="0"/>
              </a:spcAft>
              <a:buFont typeface="Wingdings 2"/>
              <a:buChar char=""/>
              <a:defRPr/>
            </a:pPr>
            <a:endParaRPr lang="ru-RU" dirty="0"/>
          </a:p>
        </p:txBody>
      </p:sp>
      <p:pic>
        <p:nvPicPr>
          <p:cNvPr id="14339" name="Рисунок 4" descr="к56н .jpeg"/>
          <p:cNvPicPr>
            <a:picLocks noChangeAspect="1"/>
          </p:cNvPicPr>
          <p:nvPr/>
        </p:nvPicPr>
        <p:blipFill>
          <a:blip r:embed="rId2"/>
          <a:srcRect/>
          <a:stretch>
            <a:fillRect/>
          </a:stretch>
        </p:blipFill>
        <p:spPr bwMode="auto">
          <a:xfrm>
            <a:off x="5181600" y="914400"/>
            <a:ext cx="3810000" cy="411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81000" y="-381000"/>
            <a:ext cx="5257800" cy="6781800"/>
          </a:xfrm>
        </p:spPr>
        <p:txBody>
          <a:bodyPr>
            <a:normAutofit fontScale="70000" lnSpcReduction="20000"/>
          </a:bodyPr>
          <a:lstStyle/>
          <a:p>
            <a:pPr fontAlgn="auto">
              <a:spcAft>
                <a:spcPts val="0"/>
              </a:spcAft>
              <a:buFont typeface="Wingdings 2"/>
              <a:buNone/>
              <a:defRPr/>
            </a:pPr>
            <a:r>
              <a:rPr lang="ru-RU" dirty="0" smtClean="0"/>
              <a:t>  </a:t>
            </a:r>
            <a:r>
              <a:rPr lang="ru-RU" b="1" i="1" dirty="0" smtClean="0">
                <a:solidFill>
                  <a:srgbClr val="00B050"/>
                </a:solidFill>
              </a:rPr>
              <a:t>В октябре 1959 года, еще учась на пятом курсе, А. Вампилов стал литературным сотрудником областной газеты «Советская молодежь». В этой газете он проработал </a:t>
            </a:r>
            <a:r>
              <a:rPr lang="ru-RU" b="1" i="1" dirty="0" err="1" smtClean="0">
                <a:solidFill>
                  <a:srgbClr val="00B050"/>
                </a:solidFill>
              </a:rPr>
              <a:t>литсотрудником</a:t>
            </a:r>
            <a:r>
              <a:rPr lang="ru-RU" b="1" i="1" dirty="0" smtClean="0">
                <a:solidFill>
                  <a:srgbClr val="00B050"/>
                </a:solidFill>
              </a:rPr>
              <a:t>, заведующим отделом, ответственным секретарем до февраля 1964 года.</a:t>
            </a:r>
          </a:p>
          <a:p>
            <a:pPr fontAlgn="auto">
              <a:spcAft>
                <a:spcPts val="0"/>
              </a:spcAft>
              <a:buFont typeface="Wingdings 2"/>
              <a:buNone/>
              <a:defRPr/>
            </a:pPr>
            <a:r>
              <a:rPr lang="ru-RU" b="1" i="1" dirty="0" smtClean="0">
                <a:solidFill>
                  <a:srgbClr val="00B050"/>
                </a:solidFill>
              </a:rPr>
              <a:t>   Окончил филологический факультет Иркутского университета (1960).</a:t>
            </a:r>
          </a:p>
          <a:p>
            <a:pPr fontAlgn="auto">
              <a:spcAft>
                <a:spcPts val="0"/>
              </a:spcAft>
              <a:buFont typeface="Wingdings 2"/>
              <a:buNone/>
              <a:defRPr/>
            </a:pPr>
            <a:r>
              <a:rPr lang="ru-RU" b="1" i="1" dirty="0" smtClean="0">
                <a:solidFill>
                  <a:srgbClr val="00B050"/>
                </a:solidFill>
              </a:rPr>
              <a:t>   Покинув редакцию, А. Вампилов не прервал связей с газетой и не однажды ездил в командировки по заданиям «Молодежки».</a:t>
            </a:r>
          </a:p>
          <a:p>
            <a:pPr fontAlgn="auto">
              <a:spcAft>
                <a:spcPts val="0"/>
              </a:spcAft>
              <a:buFont typeface="Wingdings 2"/>
              <a:buNone/>
              <a:defRPr/>
            </a:pPr>
            <a:r>
              <a:rPr lang="ru-RU" b="1" i="1" dirty="0" smtClean="0">
                <a:solidFill>
                  <a:srgbClr val="00B050"/>
                </a:solidFill>
              </a:rPr>
              <a:t>Осенью 1965 года по итогам Читинского семинара молодых писателей Александр Вампилов был рекомендован в Союз писателей.</a:t>
            </a:r>
          </a:p>
          <a:p>
            <a:pPr fontAlgn="auto">
              <a:spcAft>
                <a:spcPts val="0"/>
              </a:spcAft>
              <a:buFont typeface="Wingdings 2"/>
              <a:buNone/>
              <a:defRPr/>
            </a:pPr>
            <a:r>
              <a:rPr lang="ru-RU" b="1" i="1" dirty="0" smtClean="0">
                <a:solidFill>
                  <a:srgbClr val="00B050"/>
                </a:solidFill>
              </a:rPr>
              <a:t>   За время литературной работы А. Вампиловым написано около 70 рассказов, сценок, очерков, статей и фельетонов. В 1962 году А. Вампилов пишет одноактную пьесу «Двадцать минут с ангелом».[1] В 1963 году написана одноактная комедия «Дом окнами в поле». В 1964 году написана первая большая пьеса — комедия «Прощание в июне» (к работе над ней драматург возвращался неоднократно: известны четыре варианта пьесы). В 1965 году А. Вампилов пишет комедию «Старший сын» (первое название «Предместье»). В 1968 году драматург заканчивает пьесу «Утиная охота». В начале 1971 года А. Вампилов завершает работу над драмой «Прошлым летом в </a:t>
            </a:r>
            <a:r>
              <a:rPr lang="ru-RU" b="1" i="1" dirty="0" err="1" smtClean="0">
                <a:solidFill>
                  <a:srgbClr val="00B050"/>
                </a:solidFill>
              </a:rPr>
              <a:t>Чулимске</a:t>
            </a:r>
            <a:r>
              <a:rPr lang="ru-RU" b="1" i="1" dirty="0" smtClean="0">
                <a:solidFill>
                  <a:srgbClr val="00B050"/>
                </a:solidFill>
              </a:rPr>
              <a:t>» (первое название «Валентина»). </a:t>
            </a:r>
            <a:endParaRPr lang="ru-RU" b="1" i="1" dirty="0">
              <a:solidFill>
                <a:srgbClr val="00B050"/>
              </a:solidFill>
            </a:endParaRPr>
          </a:p>
        </p:txBody>
      </p:sp>
      <p:pic>
        <p:nvPicPr>
          <p:cNvPr id="15362" name="Рисунок 3" descr="иптрпо.jpeg"/>
          <p:cNvPicPr>
            <a:picLocks noChangeAspect="1"/>
          </p:cNvPicPr>
          <p:nvPr/>
        </p:nvPicPr>
        <p:blipFill>
          <a:blip r:embed="rId2"/>
          <a:srcRect/>
          <a:stretch>
            <a:fillRect/>
          </a:stretch>
        </p:blipFill>
        <p:spPr bwMode="auto">
          <a:xfrm>
            <a:off x="6477000" y="152400"/>
            <a:ext cx="2514600" cy="3124200"/>
          </a:xfrm>
          <a:prstGeom prst="rect">
            <a:avLst/>
          </a:prstGeom>
          <a:noFill/>
          <a:ln w="9525">
            <a:noFill/>
            <a:miter lim="800000"/>
            <a:headEnd/>
            <a:tailEnd/>
          </a:ln>
        </p:spPr>
      </p:pic>
      <p:pic>
        <p:nvPicPr>
          <p:cNvPr id="15363" name="Рисунок 4" descr="спртп .jpeg"/>
          <p:cNvPicPr>
            <a:picLocks noChangeAspect="1"/>
          </p:cNvPicPr>
          <p:nvPr/>
        </p:nvPicPr>
        <p:blipFill>
          <a:blip r:embed="rId3"/>
          <a:srcRect/>
          <a:stretch>
            <a:fillRect/>
          </a:stretch>
        </p:blipFill>
        <p:spPr bwMode="auto">
          <a:xfrm>
            <a:off x="5715000" y="3733800"/>
            <a:ext cx="23622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686800" cy="838200"/>
          </a:xfrm>
        </p:spPr>
        <p:txBody>
          <a:bodyPr/>
          <a:lstStyle/>
          <a:p>
            <a:pPr fontAlgn="auto">
              <a:spcAft>
                <a:spcPts val="0"/>
              </a:spcAft>
              <a:defRPr/>
            </a:pPr>
            <a:r>
              <a:rPr lang="ru-RU" dirty="0" smtClean="0"/>
              <a:t>Встреча С Арбузовым.</a:t>
            </a:r>
            <a:endParaRPr lang="ru-RU" dirty="0"/>
          </a:p>
        </p:txBody>
      </p:sp>
      <p:sp>
        <p:nvSpPr>
          <p:cNvPr id="3" name="Содержимое 2"/>
          <p:cNvSpPr>
            <a:spLocks noGrp="1"/>
          </p:cNvSpPr>
          <p:nvPr>
            <p:ph idx="1"/>
          </p:nvPr>
        </p:nvSpPr>
        <p:spPr>
          <a:xfrm>
            <a:off x="304800" y="685800"/>
            <a:ext cx="8534400" cy="6172200"/>
          </a:xfrm>
        </p:spPr>
        <p:txBody>
          <a:bodyPr>
            <a:noAutofit/>
          </a:bodyPr>
          <a:lstStyle/>
          <a:p>
            <a:pPr fontAlgn="auto">
              <a:spcAft>
                <a:spcPts val="0"/>
              </a:spcAft>
              <a:buFont typeface="Wingdings 2"/>
              <a:buChar char=""/>
              <a:defRPr/>
            </a:pPr>
            <a:r>
              <a:rPr lang="ru-RU" sz="1400" b="1" i="1" dirty="0" smtClean="0">
                <a:solidFill>
                  <a:schemeClr val="accent2">
                    <a:lumMod val="50000"/>
                  </a:schemeClr>
                </a:solidFill>
              </a:rPr>
              <a:t>Александр периодически захаживал на Центральный телеграф за почтой и деньгами. И вот в один из таких приходов он заметил там знаменитого драматурга, славе которого тайно завидовал. Не теряя ни минуты, Вампилов подскочил к знаменитости и буквально прокричал ему в ухо: </a:t>
            </a:r>
          </a:p>
          <a:p>
            <a:pPr fontAlgn="auto">
              <a:spcAft>
                <a:spcPts val="0"/>
              </a:spcAft>
              <a:buFont typeface="Wingdings 2"/>
              <a:buChar char=""/>
              <a:defRPr/>
            </a:pPr>
            <a:r>
              <a:rPr lang="ru-RU" sz="1400" b="1" i="1" dirty="0" smtClean="0">
                <a:solidFill>
                  <a:schemeClr val="accent2">
                    <a:lumMod val="50000"/>
                  </a:schemeClr>
                </a:solidFill>
              </a:rPr>
              <a:t>- Здравствуйте, Алексей Николаевич! </a:t>
            </a:r>
          </a:p>
          <a:p>
            <a:pPr fontAlgn="auto">
              <a:spcAft>
                <a:spcPts val="0"/>
              </a:spcAft>
              <a:buFont typeface="Wingdings 2"/>
              <a:buChar char=""/>
              <a:defRPr/>
            </a:pPr>
            <a:r>
              <a:rPr lang="ru-RU" sz="1400" b="1" i="1" dirty="0" smtClean="0">
                <a:solidFill>
                  <a:schemeClr val="accent2">
                    <a:lumMod val="50000"/>
                  </a:schemeClr>
                </a:solidFill>
              </a:rPr>
              <a:t>Арбузов от неожиданности вздрогнул, оглянулся и вдруг попятился назад. То ли он испугался, что этот чернявый провинциал в стареньком драповом пальто начнет клянчить у него деньги, то ли еще чего-то, но выражение его лица не сулило начинающему драматургу ничего хорошего. Однако Вампилов не растерялся. Быстро сунув руку за пазуху, он извлек на свет несколько листов исписанной бумаги и произнес: </a:t>
            </a:r>
          </a:p>
          <a:p>
            <a:pPr fontAlgn="auto">
              <a:spcAft>
                <a:spcPts val="0"/>
              </a:spcAft>
              <a:buFont typeface="Wingdings 2"/>
              <a:buChar char=""/>
              <a:defRPr/>
            </a:pPr>
            <a:r>
              <a:rPr lang="ru-RU" sz="1400" b="1" i="1" dirty="0" smtClean="0">
                <a:solidFill>
                  <a:schemeClr val="accent2">
                    <a:lumMod val="50000"/>
                  </a:schemeClr>
                </a:solidFill>
              </a:rPr>
              <a:t>- Я был на семинаре </a:t>
            </a:r>
            <a:r>
              <a:rPr lang="ru-RU" sz="1400" b="1" i="1" dirty="0" err="1" smtClean="0">
                <a:solidFill>
                  <a:schemeClr val="accent2">
                    <a:lumMod val="50000"/>
                  </a:schemeClr>
                </a:solidFill>
              </a:rPr>
              <a:t>одноактников</a:t>
            </a:r>
            <a:r>
              <a:rPr lang="ru-RU" sz="1400" b="1" i="1" dirty="0" smtClean="0">
                <a:solidFill>
                  <a:schemeClr val="accent2">
                    <a:lumMod val="50000"/>
                  </a:schemeClr>
                </a:solidFill>
              </a:rPr>
              <a:t>, который вы вели. Вы меня не помните? </a:t>
            </a:r>
          </a:p>
          <a:p>
            <a:pPr fontAlgn="auto">
              <a:spcAft>
                <a:spcPts val="0"/>
              </a:spcAft>
              <a:buFont typeface="Wingdings 2"/>
              <a:buChar char=""/>
              <a:defRPr/>
            </a:pPr>
            <a:r>
              <a:rPr lang="ru-RU" sz="1400" b="1" i="1" dirty="0" smtClean="0">
                <a:solidFill>
                  <a:schemeClr val="accent2">
                    <a:lumMod val="50000"/>
                  </a:schemeClr>
                </a:solidFill>
              </a:rPr>
              <a:t>- Нет, не помню, - искренне ответил Арбузов и уже повернулся, чтобы уйти. </a:t>
            </a:r>
          </a:p>
          <a:p>
            <a:pPr fontAlgn="auto">
              <a:spcAft>
                <a:spcPts val="0"/>
              </a:spcAft>
              <a:buFont typeface="Wingdings 2"/>
              <a:buChar char=""/>
              <a:defRPr/>
            </a:pPr>
            <a:r>
              <a:rPr lang="ru-RU" sz="1400" b="1" i="1" dirty="0" smtClean="0">
                <a:solidFill>
                  <a:schemeClr val="accent2">
                    <a:lumMod val="50000"/>
                  </a:schemeClr>
                </a:solidFill>
              </a:rPr>
              <a:t>Однако Александр не дал ему это сделать. Протянув впереди себя свои листочки, он сказал: </a:t>
            </a:r>
          </a:p>
          <a:p>
            <a:pPr fontAlgn="auto">
              <a:spcAft>
                <a:spcPts val="0"/>
              </a:spcAft>
              <a:buFont typeface="Wingdings 2"/>
              <a:buChar char=""/>
              <a:defRPr/>
            </a:pPr>
            <a:r>
              <a:rPr lang="ru-RU" sz="1400" b="1" i="1" dirty="0" smtClean="0">
                <a:solidFill>
                  <a:schemeClr val="accent2">
                    <a:lumMod val="50000"/>
                  </a:schemeClr>
                </a:solidFill>
              </a:rPr>
              <a:t>- У меня с собой оказалась моя новая пьеса, вы не могли бы ее посмотреть? </a:t>
            </a:r>
          </a:p>
          <a:p>
            <a:pPr fontAlgn="auto">
              <a:spcAft>
                <a:spcPts val="0"/>
              </a:spcAft>
              <a:buFont typeface="Wingdings 2"/>
              <a:buChar char=""/>
              <a:defRPr/>
            </a:pPr>
            <a:r>
              <a:rPr lang="ru-RU" sz="1400" b="1" i="1" dirty="0" smtClean="0">
                <a:solidFill>
                  <a:schemeClr val="accent2">
                    <a:lumMod val="50000"/>
                  </a:schemeClr>
                </a:solidFill>
              </a:rPr>
              <a:t>Арбузов какое-то время медлил, видимо, раздумывая, как поступить. Было видно, что ему не очень хочется иметь дело с начинающим писателем, но последний смотрел с такой надеждой, что драматург не выдержал. Он взял из рук Вампилова пьесу и положил ее в свой портфель. </a:t>
            </a:r>
          </a:p>
          <a:p>
            <a:pPr fontAlgn="auto">
              <a:spcAft>
                <a:spcPts val="0"/>
              </a:spcAft>
              <a:buFont typeface="Wingdings 2"/>
              <a:buChar char=""/>
              <a:defRPr/>
            </a:pPr>
            <a:r>
              <a:rPr lang="ru-RU" sz="1400" b="1" i="1" dirty="0" smtClean="0">
                <a:solidFill>
                  <a:schemeClr val="accent2">
                    <a:lumMod val="50000"/>
                  </a:schemeClr>
                </a:solidFill>
              </a:rPr>
              <a:t>- Хорошо, я прочитаю ваше сочинение, - произнес затем Арбузов. - Только ответ я вам дам не скоро. Позвоните мне, когда закончится чемпионат мира по хоккею. </a:t>
            </a:r>
          </a:p>
          <a:p>
            <a:pPr fontAlgn="auto">
              <a:spcAft>
                <a:spcPts val="0"/>
              </a:spcAft>
              <a:buFont typeface="Wingdings 2"/>
              <a:buChar char=""/>
              <a:defRPr/>
            </a:pPr>
            <a:r>
              <a:rPr lang="ru-RU" sz="1400" b="1" i="1" dirty="0" smtClean="0">
                <a:solidFill>
                  <a:schemeClr val="accent2">
                    <a:lumMod val="50000"/>
                  </a:schemeClr>
                </a:solidFill>
              </a:rPr>
              <a:t>Пьеса "Прощание в июне", которую Вампилов вручил Арбузову, произвела на маститого драматурга хорошее впечатление. Поэтому, когда Александр позвонил ему через несколько дней домой, тот пригласил его к себе. Их встреча длилась несколько часов и произвела на Вампилова потрясающее впечатление. Несколько дней он ходил вдохновленный и рассказывал о ней всем своим друзьям. Правда, пробить эту пьесу в столице ему так и не удалось: первым ее поставил на своей сцене в 1966 году </a:t>
            </a:r>
            <a:r>
              <a:rPr lang="ru-RU" sz="1400" b="1" i="1" dirty="0" err="1" smtClean="0">
                <a:solidFill>
                  <a:schemeClr val="accent2">
                    <a:lumMod val="50000"/>
                  </a:schemeClr>
                </a:solidFill>
              </a:rPr>
              <a:t>Клайпедский</a:t>
            </a:r>
            <a:r>
              <a:rPr lang="ru-RU" sz="1400" b="1" i="1" dirty="0" smtClean="0">
                <a:solidFill>
                  <a:schemeClr val="accent2">
                    <a:lumMod val="50000"/>
                  </a:schemeClr>
                </a:solidFill>
              </a:rPr>
              <a:t> драмтеатр. По этому поводу в декабре того года Вампилов дал интервью газете "Советская Клайпеда", которое оказалось (по злой иронии судьбы) единственным в жизни талантливого драматурга. </a:t>
            </a:r>
          </a:p>
          <a:p>
            <a:pPr fontAlgn="auto">
              <a:spcAft>
                <a:spcPts val="0"/>
              </a:spcAft>
              <a:buFont typeface="Wingdings 2"/>
              <a:buChar char=""/>
              <a:defRPr/>
            </a:pPr>
            <a:r>
              <a:rPr lang="ru-RU" sz="1400" b="1" i="1" dirty="0" smtClean="0">
                <a:solidFill>
                  <a:schemeClr val="accent2">
                    <a:lumMod val="50000"/>
                  </a:schemeClr>
                </a:solidFill>
              </a:rPr>
              <a:t>. </a:t>
            </a:r>
          </a:p>
          <a:p>
            <a:pPr fontAlgn="auto">
              <a:spcAft>
                <a:spcPts val="0"/>
              </a:spcAft>
              <a:buFont typeface="Wingdings 2"/>
              <a:buChar char=""/>
              <a:defRPr/>
            </a:pPr>
            <a:endParaRPr lang="ru-RU" sz="1400" b="1" i="1"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Произведения </a:t>
            </a:r>
            <a:r>
              <a:rPr lang="ru-RU" dirty="0" err="1" smtClean="0"/>
              <a:t>вампилова</a:t>
            </a:r>
            <a:r>
              <a:rPr lang="ru-RU" dirty="0" smtClean="0"/>
              <a:t>. А.в. </a:t>
            </a:r>
            <a:endParaRPr lang="ru-RU" dirty="0"/>
          </a:p>
        </p:txBody>
      </p:sp>
      <p:sp>
        <p:nvSpPr>
          <p:cNvPr id="3" name="Содержимое 2"/>
          <p:cNvSpPr>
            <a:spLocks noGrp="1"/>
          </p:cNvSpPr>
          <p:nvPr>
            <p:ph idx="1"/>
          </p:nvPr>
        </p:nvSpPr>
        <p:spPr>
          <a:xfrm>
            <a:off x="304800" y="1219200"/>
            <a:ext cx="5943600" cy="5410200"/>
          </a:xfrm>
        </p:spPr>
        <p:txBody>
          <a:bodyPr>
            <a:normAutofit fontScale="55000" lnSpcReduction="20000"/>
          </a:bodyPr>
          <a:lstStyle/>
          <a:p>
            <a:pPr fontAlgn="auto">
              <a:spcAft>
                <a:spcPts val="0"/>
              </a:spcAft>
              <a:buFont typeface="Wingdings 2"/>
              <a:buChar char=""/>
              <a:defRPr/>
            </a:pPr>
            <a:r>
              <a:rPr lang="ru-RU" b="1" i="1" dirty="0" smtClean="0">
                <a:solidFill>
                  <a:schemeClr val="bg2">
                    <a:lumMod val="25000"/>
                  </a:schemeClr>
                </a:solidFill>
              </a:rPr>
              <a:t> “Стечение обстоятельств” был опубликован (под псевдонимом А.Санин) 4 апреля 1958 года в газете “Иркутский университет”. </a:t>
            </a:r>
          </a:p>
          <a:p>
            <a:pPr fontAlgn="auto">
              <a:spcAft>
                <a:spcPts val="0"/>
              </a:spcAft>
              <a:buFont typeface="Wingdings 2"/>
              <a:buChar char=""/>
              <a:defRPr/>
            </a:pPr>
            <a:r>
              <a:rPr lang="ru-RU" b="1" i="1" dirty="0" smtClean="0">
                <a:solidFill>
                  <a:schemeClr val="bg2">
                    <a:lumMod val="25000"/>
                  </a:schemeClr>
                </a:solidFill>
              </a:rPr>
              <a:t>В 1962 году А.Вампилов пишет одноактную пьесу “Двадцать минут с ангелом”. </a:t>
            </a:r>
          </a:p>
          <a:p>
            <a:pPr fontAlgn="auto">
              <a:spcAft>
                <a:spcPts val="0"/>
              </a:spcAft>
              <a:buFont typeface="Wingdings 2"/>
              <a:buChar char=""/>
              <a:defRPr/>
            </a:pPr>
            <a:r>
              <a:rPr lang="ru-RU" b="1" i="1" dirty="0" smtClean="0">
                <a:solidFill>
                  <a:schemeClr val="bg2">
                    <a:lumMod val="25000"/>
                  </a:schemeClr>
                </a:solidFill>
              </a:rPr>
              <a:t>В 1963 году написана одноактная комедия “Дом окнами в поле”. В 1964 году написана первая большая пьеса - комедия “Прощание в июне” (к работе над ней драматург возвращался неоднократно: известны четыре варианта пьесы). </a:t>
            </a:r>
          </a:p>
          <a:p>
            <a:pPr fontAlgn="auto">
              <a:spcAft>
                <a:spcPts val="0"/>
              </a:spcAft>
              <a:buFont typeface="Wingdings 2"/>
              <a:buChar char=""/>
              <a:defRPr/>
            </a:pPr>
            <a:r>
              <a:rPr lang="ru-RU" b="1" i="1" dirty="0" smtClean="0">
                <a:solidFill>
                  <a:schemeClr val="bg2">
                    <a:lumMod val="25000"/>
                  </a:schemeClr>
                </a:solidFill>
              </a:rPr>
              <a:t>В 1965 году А.Вампилов пишет комедию “Старший сын” (первое название “Предместье”). </a:t>
            </a:r>
          </a:p>
          <a:p>
            <a:pPr fontAlgn="auto">
              <a:spcAft>
                <a:spcPts val="0"/>
              </a:spcAft>
              <a:buFont typeface="Wingdings 2"/>
              <a:buChar char=""/>
              <a:defRPr/>
            </a:pPr>
            <a:r>
              <a:rPr lang="ru-RU" b="1" i="1" dirty="0" smtClean="0">
                <a:solidFill>
                  <a:schemeClr val="bg2">
                    <a:lumMod val="25000"/>
                  </a:schemeClr>
                </a:solidFill>
              </a:rPr>
              <a:t>В 1968 году драматург заканчивает пьесу “Утиная охота”. В начале 1971 года А.Вампилов завершает работу над драмой “Прошлым летом в </a:t>
            </a:r>
            <a:r>
              <a:rPr lang="ru-RU" b="1" i="1" dirty="0" err="1" smtClean="0">
                <a:solidFill>
                  <a:schemeClr val="bg2">
                    <a:lumMod val="25000"/>
                  </a:schemeClr>
                </a:solidFill>
              </a:rPr>
              <a:t>Чулимске</a:t>
            </a:r>
            <a:r>
              <a:rPr lang="ru-RU" b="1" i="1" dirty="0" smtClean="0">
                <a:solidFill>
                  <a:schemeClr val="bg2">
                    <a:lumMod val="25000"/>
                  </a:schemeClr>
                </a:solidFill>
              </a:rPr>
              <a:t>”</a:t>
            </a:r>
          </a:p>
          <a:p>
            <a:pPr fontAlgn="auto">
              <a:spcAft>
                <a:spcPts val="0"/>
              </a:spcAft>
              <a:buFont typeface="Wingdings 2"/>
              <a:buChar char=""/>
              <a:defRPr/>
            </a:pPr>
            <a:r>
              <a:rPr lang="ru-RU" b="1" i="1" dirty="0" smtClean="0">
                <a:solidFill>
                  <a:schemeClr val="bg2">
                    <a:lumMod val="25000"/>
                  </a:schemeClr>
                </a:solidFill>
              </a:rPr>
              <a:t>1971 году А.Вампилов пишет одноактную пьесу “История с метранпажем”. Эта комедия, объединенная с “Двадцатью минутами с ангелом” образует пьесу “Провинциальные анекдоты”. </a:t>
            </a:r>
          </a:p>
          <a:p>
            <a:pPr fontAlgn="auto">
              <a:spcAft>
                <a:spcPts val="0"/>
              </a:spcAft>
              <a:buFont typeface="Wingdings 2"/>
              <a:buChar char=""/>
              <a:defRPr/>
            </a:pPr>
            <a:endParaRPr lang="ru-RU" dirty="0" smtClean="0"/>
          </a:p>
          <a:p>
            <a:pPr fontAlgn="auto">
              <a:spcAft>
                <a:spcPts val="0"/>
              </a:spcAft>
              <a:buFont typeface="Wingdings 2"/>
              <a:buChar char=""/>
              <a:defRPr/>
            </a:pPr>
            <a:endParaRPr lang="ru-RU" dirty="0"/>
          </a:p>
        </p:txBody>
      </p:sp>
      <p:pic>
        <p:nvPicPr>
          <p:cNvPr id="17411" name="Рисунок 3" descr="аорнсп.jpeg"/>
          <p:cNvPicPr>
            <a:picLocks noChangeAspect="1"/>
          </p:cNvPicPr>
          <p:nvPr/>
        </p:nvPicPr>
        <p:blipFill>
          <a:blip r:embed="rId2"/>
          <a:srcRect/>
          <a:stretch>
            <a:fillRect/>
          </a:stretch>
        </p:blipFill>
        <p:spPr bwMode="auto">
          <a:xfrm>
            <a:off x="7620000" y="381000"/>
            <a:ext cx="1219200" cy="1828800"/>
          </a:xfrm>
          <a:prstGeom prst="rect">
            <a:avLst/>
          </a:prstGeom>
          <a:noFill/>
          <a:ln w="9525">
            <a:noFill/>
            <a:miter lim="800000"/>
            <a:headEnd/>
            <a:tailEnd/>
          </a:ln>
        </p:spPr>
      </p:pic>
      <p:pic>
        <p:nvPicPr>
          <p:cNvPr id="17412" name="Рисунок 4" descr="иптрпо.jpeg"/>
          <p:cNvPicPr>
            <a:picLocks noChangeAspect="1"/>
          </p:cNvPicPr>
          <p:nvPr/>
        </p:nvPicPr>
        <p:blipFill>
          <a:blip r:embed="rId3"/>
          <a:srcRect/>
          <a:stretch>
            <a:fillRect/>
          </a:stretch>
        </p:blipFill>
        <p:spPr bwMode="auto">
          <a:xfrm>
            <a:off x="6019800" y="2209800"/>
            <a:ext cx="1371600" cy="2209800"/>
          </a:xfrm>
          <a:prstGeom prst="rect">
            <a:avLst/>
          </a:prstGeom>
          <a:noFill/>
          <a:ln w="9525">
            <a:noFill/>
            <a:miter lim="800000"/>
            <a:headEnd/>
            <a:tailEnd/>
          </a:ln>
        </p:spPr>
      </p:pic>
      <p:pic>
        <p:nvPicPr>
          <p:cNvPr id="17413" name="Рисунок 5" descr="мрт.jpeg"/>
          <p:cNvPicPr>
            <a:picLocks noChangeAspect="1"/>
          </p:cNvPicPr>
          <p:nvPr/>
        </p:nvPicPr>
        <p:blipFill>
          <a:blip r:embed="rId4"/>
          <a:srcRect/>
          <a:stretch>
            <a:fillRect/>
          </a:stretch>
        </p:blipFill>
        <p:spPr bwMode="auto">
          <a:xfrm>
            <a:off x="7467600" y="2971800"/>
            <a:ext cx="1676400" cy="2133600"/>
          </a:xfrm>
          <a:prstGeom prst="rect">
            <a:avLst/>
          </a:prstGeom>
          <a:noFill/>
          <a:ln w="9525">
            <a:noFill/>
            <a:miter lim="800000"/>
            <a:headEnd/>
            <a:tailEnd/>
          </a:ln>
        </p:spPr>
      </p:pic>
      <p:pic>
        <p:nvPicPr>
          <p:cNvPr id="17414" name="Рисунок 6" descr="пар.jpeg"/>
          <p:cNvPicPr>
            <a:picLocks noChangeAspect="1"/>
          </p:cNvPicPr>
          <p:nvPr/>
        </p:nvPicPr>
        <p:blipFill>
          <a:blip r:embed="rId5"/>
          <a:srcRect/>
          <a:stretch>
            <a:fillRect/>
          </a:stretch>
        </p:blipFill>
        <p:spPr bwMode="auto">
          <a:xfrm>
            <a:off x="5943600" y="4648200"/>
            <a:ext cx="1524000" cy="1905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by="(-#ppt_w*2)" calcmode="lin" valueType="num">
                                      <p:cBhvr rctx="PPT">
                                        <p:cTn id="15" dur="500" autoRev="1" fill="hold">
                                          <p:stCondLst>
                                            <p:cond delay="0"/>
                                          </p:stCondLst>
                                        </p:cTn>
                                        <p:tgtEl>
                                          <p:spTgt spid="3">
                                            <p:txEl>
                                              <p:pRg st="1" end="1"/>
                                            </p:txEl>
                                          </p:spTgt>
                                        </p:tgtEl>
                                        <p:attrNameLst>
                                          <p:attrName>ppt_w</p:attrName>
                                        </p:attrNameLst>
                                      </p:cBhvr>
                                    </p:anim>
                                    <p:anim by="(#ppt_w*0.50)" calcmode="lin" valueType="num">
                                      <p:cBhvr>
                                        <p:cTn id="16" dur="500" decel="50000" autoRev="1" fill="hold">
                                          <p:stCondLst>
                                            <p:cond delay="0"/>
                                          </p:stCondLst>
                                        </p:cTn>
                                        <p:tgtEl>
                                          <p:spTgt spid="3">
                                            <p:txEl>
                                              <p:pRg st="1" end="1"/>
                                            </p:txEl>
                                          </p:spTgt>
                                        </p:tgtEl>
                                        <p:attrNameLst>
                                          <p:attrName>ppt_x</p:attrName>
                                        </p:attrNameLst>
                                      </p:cBhvr>
                                    </p:anim>
                                    <p:anim from="(-#ppt_h/2)" to="(#ppt_y)" calcmode="lin" valueType="num">
                                      <p:cBhvr>
                                        <p:cTn id="17" dur="1000" fill="hold">
                                          <p:stCondLst>
                                            <p:cond delay="0"/>
                                          </p:stCondLst>
                                        </p:cTn>
                                        <p:tgtEl>
                                          <p:spTgt spid="3">
                                            <p:txEl>
                                              <p:pRg st="1" end="1"/>
                                            </p:txEl>
                                          </p:spTgt>
                                        </p:tgtEl>
                                        <p:attrNameLst>
                                          <p:attrName>ppt_y</p:attrName>
                                        </p:attrNameLst>
                                      </p:cBhvr>
                                    </p:anim>
                                    <p:animRot by="21600000">
                                      <p:cBhvr>
                                        <p:cTn id="18" dur="1000" fill="hold">
                                          <p:stCondLst>
                                            <p:cond delay="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by="(-#ppt_w*2)" calcmode="lin" valueType="num">
                                      <p:cBhvr rctx="PPT">
                                        <p:cTn id="23" dur="500" autoRev="1" fill="hold">
                                          <p:stCondLst>
                                            <p:cond delay="0"/>
                                          </p:stCondLst>
                                        </p:cTn>
                                        <p:tgtEl>
                                          <p:spTgt spid="3">
                                            <p:txEl>
                                              <p:pRg st="2" end="2"/>
                                            </p:txEl>
                                          </p:spTgt>
                                        </p:tgtEl>
                                        <p:attrNameLst>
                                          <p:attrName>ppt_w</p:attrName>
                                        </p:attrNameLst>
                                      </p:cBhvr>
                                    </p:anim>
                                    <p:anim by="(#ppt_w*0.50)" calcmode="lin" valueType="num">
                                      <p:cBhvr>
                                        <p:cTn id="24" dur="500" decel="50000" autoRev="1" fill="hold">
                                          <p:stCondLst>
                                            <p:cond delay="0"/>
                                          </p:stCondLst>
                                        </p:cTn>
                                        <p:tgtEl>
                                          <p:spTgt spid="3">
                                            <p:txEl>
                                              <p:pRg st="2" end="2"/>
                                            </p:txEl>
                                          </p:spTgt>
                                        </p:tgtEl>
                                        <p:attrNameLst>
                                          <p:attrName>ppt_x</p:attrName>
                                        </p:attrNameLst>
                                      </p:cBhvr>
                                    </p:anim>
                                    <p:anim from="(-#ppt_h/2)" to="(#ppt_y)" calcmode="lin" valueType="num">
                                      <p:cBhvr>
                                        <p:cTn id="25" dur="1000" fill="hold">
                                          <p:stCondLst>
                                            <p:cond delay="0"/>
                                          </p:stCondLst>
                                        </p:cTn>
                                        <p:tgtEl>
                                          <p:spTgt spid="3">
                                            <p:txEl>
                                              <p:pRg st="2" end="2"/>
                                            </p:txEl>
                                          </p:spTgt>
                                        </p:tgtEl>
                                        <p:attrNameLst>
                                          <p:attrName>ppt_y</p:attrName>
                                        </p:attrNameLst>
                                      </p:cBhvr>
                                    </p:anim>
                                    <p:animRot by="21600000">
                                      <p:cBhvr>
                                        <p:cTn id="26" dur="1000" fill="hold">
                                          <p:stCondLst>
                                            <p:cond delay="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by="(-#ppt_w*2)" calcmode="lin" valueType="num">
                                      <p:cBhvr rctx="PPT">
                                        <p:cTn id="31" dur="500" autoRev="1" fill="hold">
                                          <p:stCondLst>
                                            <p:cond delay="0"/>
                                          </p:stCondLst>
                                        </p:cTn>
                                        <p:tgtEl>
                                          <p:spTgt spid="3">
                                            <p:txEl>
                                              <p:pRg st="3" end="3"/>
                                            </p:txEl>
                                          </p:spTgt>
                                        </p:tgtEl>
                                        <p:attrNameLst>
                                          <p:attrName>ppt_w</p:attrName>
                                        </p:attrNameLst>
                                      </p:cBhvr>
                                    </p:anim>
                                    <p:anim by="(#ppt_w*0.50)" calcmode="lin" valueType="num">
                                      <p:cBhvr>
                                        <p:cTn id="32" dur="500" decel="50000" autoRev="1" fill="hold">
                                          <p:stCondLst>
                                            <p:cond delay="0"/>
                                          </p:stCondLst>
                                        </p:cTn>
                                        <p:tgtEl>
                                          <p:spTgt spid="3">
                                            <p:txEl>
                                              <p:pRg st="3" end="3"/>
                                            </p:txEl>
                                          </p:spTgt>
                                        </p:tgtEl>
                                        <p:attrNameLst>
                                          <p:attrName>ppt_x</p:attrName>
                                        </p:attrNameLst>
                                      </p:cBhvr>
                                    </p:anim>
                                    <p:anim from="(-#ppt_h/2)" to="(#ppt_y)" calcmode="lin" valueType="num">
                                      <p:cBhvr>
                                        <p:cTn id="33" dur="1000" fill="hold">
                                          <p:stCondLst>
                                            <p:cond delay="0"/>
                                          </p:stCondLst>
                                        </p:cTn>
                                        <p:tgtEl>
                                          <p:spTgt spid="3">
                                            <p:txEl>
                                              <p:pRg st="3" end="3"/>
                                            </p:txEl>
                                          </p:spTgt>
                                        </p:tgtEl>
                                        <p:attrNameLst>
                                          <p:attrName>ppt_y</p:attrName>
                                        </p:attrNameLst>
                                      </p:cBhvr>
                                    </p:anim>
                                    <p:animRot by="21600000">
                                      <p:cBhvr>
                                        <p:cTn id="34" dur="1000" fill="hold">
                                          <p:stCondLst>
                                            <p:cond delay="0"/>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by="(-#ppt_w*2)" calcmode="lin" valueType="num">
                                      <p:cBhvr rctx="PPT">
                                        <p:cTn id="39" dur="500" autoRev="1" fill="hold">
                                          <p:stCondLst>
                                            <p:cond delay="0"/>
                                          </p:stCondLst>
                                        </p:cTn>
                                        <p:tgtEl>
                                          <p:spTgt spid="3">
                                            <p:txEl>
                                              <p:pRg st="4" end="4"/>
                                            </p:txEl>
                                          </p:spTgt>
                                        </p:tgtEl>
                                        <p:attrNameLst>
                                          <p:attrName>ppt_w</p:attrName>
                                        </p:attrNameLst>
                                      </p:cBhvr>
                                    </p:anim>
                                    <p:anim by="(#ppt_w*0.50)" calcmode="lin" valueType="num">
                                      <p:cBhvr>
                                        <p:cTn id="40" dur="500" decel="50000" autoRev="1" fill="hold">
                                          <p:stCondLst>
                                            <p:cond delay="0"/>
                                          </p:stCondLst>
                                        </p:cTn>
                                        <p:tgtEl>
                                          <p:spTgt spid="3">
                                            <p:txEl>
                                              <p:pRg st="4" end="4"/>
                                            </p:txEl>
                                          </p:spTgt>
                                        </p:tgtEl>
                                        <p:attrNameLst>
                                          <p:attrName>ppt_x</p:attrName>
                                        </p:attrNameLst>
                                      </p:cBhvr>
                                    </p:anim>
                                    <p:anim from="(-#ppt_h/2)" to="(#ppt_y)" calcmode="lin" valueType="num">
                                      <p:cBhvr>
                                        <p:cTn id="41" dur="1000" fill="hold">
                                          <p:stCondLst>
                                            <p:cond delay="0"/>
                                          </p:stCondLst>
                                        </p:cTn>
                                        <p:tgtEl>
                                          <p:spTgt spid="3">
                                            <p:txEl>
                                              <p:pRg st="4" end="4"/>
                                            </p:txEl>
                                          </p:spTgt>
                                        </p:tgtEl>
                                        <p:attrNameLst>
                                          <p:attrName>ppt_y</p:attrName>
                                        </p:attrNameLst>
                                      </p:cBhvr>
                                    </p:anim>
                                    <p:animRot by="21600000">
                                      <p:cBhvr>
                                        <p:cTn id="42" dur="1000" fill="hold">
                                          <p:stCondLst>
                                            <p:cond delay="0"/>
                                          </p:stCondLst>
                                        </p:cTn>
                                        <p:tgtEl>
                                          <p:spTgt spid="3">
                                            <p:txEl>
                                              <p:pRg st="4" end="4"/>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grpId="0" nodeType="clickEffect">
                                  <p:stCondLst>
                                    <p:cond delay="0"/>
                                  </p:stCondLst>
                                  <p:iterate type="lt">
                                    <p:tmPct val="10000"/>
                                  </p:iterate>
                                  <p:childTnLst>
                                    <p:set>
                                      <p:cBhvr>
                                        <p:cTn id="46" dur="1" fill="hold">
                                          <p:stCondLst>
                                            <p:cond delay="0"/>
                                          </p:stCondLst>
                                        </p:cTn>
                                        <p:tgtEl>
                                          <p:spTgt spid="3">
                                            <p:txEl>
                                              <p:pRg st="5" end="5"/>
                                            </p:txEl>
                                          </p:spTgt>
                                        </p:tgtEl>
                                        <p:attrNameLst>
                                          <p:attrName>style.visibility</p:attrName>
                                        </p:attrNameLst>
                                      </p:cBhvr>
                                      <p:to>
                                        <p:strVal val="visible"/>
                                      </p:to>
                                    </p:set>
                                    <p:anim by="(-#ppt_w*2)" calcmode="lin" valueType="num">
                                      <p:cBhvr rctx="PPT">
                                        <p:cTn id="47" dur="500" autoRev="1" fill="hold">
                                          <p:stCondLst>
                                            <p:cond delay="0"/>
                                          </p:stCondLst>
                                        </p:cTn>
                                        <p:tgtEl>
                                          <p:spTgt spid="3">
                                            <p:txEl>
                                              <p:pRg st="5" end="5"/>
                                            </p:txEl>
                                          </p:spTgt>
                                        </p:tgtEl>
                                        <p:attrNameLst>
                                          <p:attrName>ppt_w</p:attrName>
                                        </p:attrNameLst>
                                      </p:cBhvr>
                                    </p:anim>
                                    <p:anim by="(#ppt_w*0.50)" calcmode="lin" valueType="num">
                                      <p:cBhvr>
                                        <p:cTn id="48" dur="500" decel="50000" autoRev="1" fill="hold">
                                          <p:stCondLst>
                                            <p:cond delay="0"/>
                                          </p:stCondLst>
                                        </p:cTn>
                                        <p:tgtEl>
                                          <p:spTgt spid="3">
                                            <p:txEl>
                                              <p:pRg st="5" end="5"/>
                                            </p:txEl>
                                          </p:spTgt>
                                        </p:tgtEl>
                                        <p:attrNameLst>
                                          <p:attrName>ppt_x</p:attrName>
                                        </p:attrNameLst>
                                      </p:cBhvr>
                                    </p:anim>
                                    <p:anim from="(-#ppt_h/2)" to="(#ppt_y)" calcmode="lin" valueType="num">
                                      <p:cBhvr>
                                        <p:cTn id="49" dur="1000" fill="hold">
                                          <p:stCondLst>
                                            <p:cond delay="0"/>
                                          </p:stCondLst>
                                        </p:cTn>
                                        <p:tgtEl>
                                          <p:spTgt spid="3">
                                            <p:txEl>
                                              <p:pRg st="5" end="5"/>
                                            </p:txEl>
                                          </p:spTgt>
                                        </p:tgtEl>
                                        <p:attrNameLst>
                                          <p:attrName>ppt_y</p:attrName>
                                        </p:attrNameLst>
                                      </p:cBhvr>
                                    </p:anim>
                                    <p:animRot by="21600000">
                                      <p:cBhvr>
                                        <p:cTn id="50" dur="1000" fill="hold">
                                          <p:stCondLst>
                                            <p:cond delay="0"/>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295400"/>
            <a:ext cx="8686800" cy="5181600"/>
          </a:xfrm>
        </p:spPr>
        <p:txBody>
          <a:bodyPr>
            <a:normAutofit/>
          </a:bodyPr>
          <a:lstStyle/>
          <a:p>
            <a:pPr>
              <a:lnSpc>
                <a:spcPct val="80000"/>
              </a:lnSpc>
              <a:buFont typeface="Wingdings 2" pitchFamily="18" charset="2"/>
              <a:buNone/>
            </a:pPr>
            <a:r>
              <a:rPr lang="ru-RU" sz="1900" b="1" i="1" smtClean="0"/>
              <a:t>. В 1967 Вампилов написал пьесы </a:t>
            </a:r>
            <a:r>
              <a:rPr lang="ru-RU" sz="1900" b="1" smtClean="0">
                <a:latin typeface="Arial" charset="0"/>
              </a:rPr>
              <a:t>«</a:t>
            </a:r>
            <a:r>
              <a:rPr lang="ru-RU" sz="1900" b="1" smtClean="0"/>
              <a:t>Старший сын</a:t>
            </a:r>
            <a:r>
              <a:rPr lang="ru-RU" sz="1900" b="1" smtClean="0">
                <a:latin typeface="Arial" charset="0"/>
              </a:rPr>
              <a:t>»</a:t>
            </a:r>
            <a:r>
              <a:rPr lang="ru-RU" sz="1900" b="1" smtClean="0"/>
              <a:t> и </a:t>
            </a:r>
            <a:r>
              <a:rPr lang="ru-RU" sz="1900" b="1" smtClean="0">
                <a:latin typeface="Arial" charset="0"/>
              </a:rPr>
              <a:t>«</a:t>
            </a:r>
            <a:r>
              <a:rPr lang="ru-RU" sz="1900" b="1" smtClean="0"/>
              <a:t>Утиная охота</a:t>
            </a:r>
            <a:r>
              <a:rPr lang="ru-RU" sz="1900" b="1" smtClean="0">
                <a:latin typeface="Arial" charset="0"/>
              </a:rPr>
              <a:t>»</a:t>
            </a:r>
            <a:r>
              <a:rPr lang="ru-RU" sz="1900" b="1" smtClean="0"/>
              <a:t>,</a:t>
            </a:r>
            <a:r>
              <a:rPr lang="ru-RU" sz="1900" b="1" i="1" smtClean="0"/>
              <a:t> в которых в полной мере воплотилась трагическая составляющая его драматургии. В комедии </a:t>
            </a:r>
            <a:r>
              <a:rPr lang="ru-RU" sz="1900" b="1" i="1" smtClean="0">
                <a:latin typeface="Arial" charset="0"/>
              </a:rPr>
              <a:t>«</a:t>
            </a:r>
            <a:r>
              <a:rPr lang="ru-RU" sz="1900" b="1" i="1" smtClean="0"/>
              <a:t>Старший сын</a:t>
            </a:r>
            <a:r>
              <a:rPr lang="ru-RU" sz="1900" b="1" i="1" smtClean="0">
                <a:latin typeface="Arial" charset="0"/>
              </a:rPr>
              <a:t>»</a:t>
            </a:r>
            <a:r>
              <a:rPr lang="ru-RU" sz="1900" b="1" i="1" smtClean="0"/>
              <a:t>, в рамках мастерски выписанной интриги (обман двумя приятелями, Бусыгиным и Сильвой, семьи Сарафановых), шла речь о вечных ценностях бытия – преемственности поколений, разрыве душевных связей, любви и прощении близкими людьми друг друга. В этой пьесе начинает звучать «тема-метафора» пьес Вампилова: тема дома как символа мироздания. Сам драматург, потерявший отца в раннем детстве, воспринимал отношения отца и сына особенно болезненно и остро. </a:t>
            </a:r>
            <a:endParaRPr lang="ru-RU" sz="1900" b="1" i="1" smtClean="0">
              <a:latin typeface="Arial" charset="0"/>
            </a:endParaRPr>
          </a:p>
          <a:p>
            <a:pPr>
              <a:lnSpc>
                <a:spcPct val="80000"/>
              </a:lnSpc>
              <a:buFont typeface="Wingdings 2" pitchFamily="18" charset="2"/>
              <a:buNone/>
            </a:pPr>
            <a:r>
              <a:rPr lang="ru-RU" sz="1900" b="1" i="1" smtClean="0"/>
              <a:t>Герой пьесы </a:t>
            </a:r>
            <a:r>
              <a:rPr lang="ru-RU" sz="1900" b="1" i="1" smtClean="0">
                <a:latin typeface="Arial" charset="0"/>
              </a:rPr>
              <a:t>«</a:t>
            </a:r>
            <a:r>
              <a:rPr lang="ru-RU" sz="1900" b="1" i="1" smtClean="0"/>
              <a:t>Утиная охота</a:t>
            </a:r>
            <a:r>
              <a:rPr lang="ru-RU" sz="1900" b="1" i="1" smtClean="0">
                <a:latin typeface="Arial" charset="0"/>
              </a:rPr>
              <a:t>»</a:t>
            </a:r>
            <a:r>
              <a:rPr lang="ru-RU" sz="1900" b="1" i="1" smtClean="0"/>
              <a:t> Зилов становился жертвой мрачного дружеского розыгрыша: приятели посылали ему кладбищенский венок и телеграммы-соболезнования. Это заставляло Зилова вспомнить свою жизнь, чтобы доказать самому себе, что он не умер. Собственная жизнь представала перед героем как бессмысленная погоня за легкодоступными удовольствиями, являвшаяся на самом деле бегством от самого себя. Зилов понимал, что единственной потребностью в его жизни была утиная охота. Утратив к ней интерес, он потерял интерес к жизни и собирался покончить с собой. Вампилов оставил своего героя в живых, но существование, на которое был обречен Зилов, вызывало одновременно осуждение и сочувствие читателей и зрителей. </a:t>
            </a:r>
            <a:r>
              <a:rPr lang="ru-RU" sz="1900" b="1" i="1" smtClean="0">
                <a:latin typeface="Arial" charset="0"/>
              </a:rPr>
              <a:t>«</a:t>
            </a:r>
            <a:r>
              <a:rPr lang="ru-RU" sz="1900" b="1" i="1" smtClean="0"/>
              <a:t>Утиная охота</a:t>
            </a:r>
            <a:r>
              <a:rPr lang="ru-RU" sz="1900" b="1" i="1" smtClean="0">
                <a:latin typeface="Arial" charset="0"/>
              </a:rPr>
              <a:t>»</a:t>
            </a:r>
            <a:r>
              <a:rPr lang="ru-RU" sz="1900" b="1" i="1" smtClean="0"/>
              <a:t> стала пьесой-символом драматургии конца 1960-х годов</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Содержимое 5" descr="апт.jpeg"/>
          <p:cNvPicPr>
            <a:picLocks noGrp="1" noChangeAspect="1"/>
          </p:cNvPicPr>
          <p:nvPr>
            <p:ph idx="1"/>
          </p:nvPr>
        </p:nvPicPr>
        <p:blipFill>
          <a:blip r:embed="rId2"/>
          <a:srcRect/>
          <a:stretch>
            <a:fillRect/>
          </a:stretch>
        </p:blipFill>
        <p:spPr>
          <a:xfrm>
            <a:off x="2743200" y="3048000"/>
            <a:ext cx="2057400" cy="1981200"/>
          </a:xfrm>
        </p:spPr>
      </p:pic>
      <p:pic>
        <p:nvPicPr>
          <p:cNvPr id="7" name="Рисунок 6" descr="gfhfg.jpeg"/>
          <p:cNvPicPr>
            <a:picLocks noChangeAspect="1"/>
          </p:cNvPicPr>
          <p:nvPr/>
        </p:nvPicPr>
        <p:blipFill>
          <a:blip r:embed="rId3"/>
          <a:srcRect/>
          <a:stretch>
            <a:fillRect/>
          </a:stretch>
        </p:blipFill>
        <p:spPr bwMode="auto">
          <a:xfrm>
            <a:off x="914400" y="1295400"/>
            <a:ext cx="2362200" cy="2209800"/>
          </a:xfrm>
          <a:prstGeom prst="rect">
            <a:avLst/>
          </a:prstGeom>
          <a:noFill/>
          <a:ln w="9525">
            <a:noFill/>
            <a:miter lim="800000"/>
            <a:headEnd/>
            <a:tailEnd/>
          </a:ln>
        </p:spPr>
      </p:pic>
      <p:pic>
        <p:nvPicPr>
          <p:cNvPr id="8" name="Рисунок 7" descr="dsfsd.jpeg"/>
          <p:cNvPicPr>
            <a:picLocks noChangeAspect="1"/>
          </p:cNvPicPr>
          <p:nvPr/>
        </p:nvPicPr>
        <p:blipFill>
          <a:blip r:embed="rId4"/>
          <a:srcRect/>
          <a:stretch>
            <a:fillRect/>
          </a:stretch>
        </p:blipFill>
        <p:spPr bwMode="auto">
          <a:xfrm>
            <a:off x="1219200" y="4267200"/>
            <a:ext cx="1905000" cy="2438400"/>
          </a:xfrm>
          <a:prstGeom prst="rect">
            <a:avLst/>
          </a:prstGeom>
          <a:noFill/>
          <a:ln w="9525">
            <a:noFill/>
            <a:miter lim="800000"/>
            <a:headEnd/>
            <a:tailEnd/>
          </a:ln>
        </p:spPr>
      </p:pic>
      <p:pic>
        <p:nvPicPr>
          <p:cNvPr id="11" name="Рисунок 10" descr="dfgrdg.jpeg"/>
          <p:cNvPicPr>
            <a:picLocks noChangeAspect="1"/>
          </p:cNvPicPr>
          <p:nvPr/>
        </p:nvPicPr>
        <p:blipFill>
          <a:blip r:embed="rId5"/>
          <a:srcRect/>
          <a:stretch>
            <a:fillRect/>
          </a:stretch>
        </p:blipFill>
        <p:spPr bwMode="auto">
          <a:xfrm>
            <a:off x="5029200" y="1447800"/>
            <a:ext cx="3276600" cy="2895600"/>
          </a:xfrm>
          <a:prstGeom prst="rect">
            <a:avLst/>
          </a:prstGeom>
          <a:noFill/>
          <a:ln w="9525">
            <a:noFill/>
            <a:miter lim="800000"/>
            <a:headEnd/>
            <a:tailEnd/>
          </a:ln>
        </p:spPr>
      </p:pic>
      <p:pic>
        <p:nvPicPr>
          <p:cNvPr id="12" name="Рисунок 11" descr="dffb vf.jpeg"/>
          <p:cNvPicPr>
            <a:picLocks noChangeAspect="1"/>
          </p:cNvPicPr>
          <p:nvPr/>
        </p:nvPicPr>
        <p:blipFill>
          <a:blip r:embed="rId6"/>
          <a:srcRect/>
          <a:stretch>
            <a:fillRect/>
          </a:stretch>
        </p:blipFill>
        <p:spPr bwMode="auto">
          <a:xfrm>
            <a:off x="4724400" y="3657600"/>
            <a:ext cx="2514600" cy="2895600"/>
          </a:xfrm>
          <a:prstGeom prst="rect">
            <a:avLst/>
          </a:prstGeom>
          <a:noFill/>
          <a:ln w="9525">
            <a:noFill/>
            <a:miter lim="800000"/>
            <a:headEnd/>
            <a:tailEnd/>
          </a:ln>
        </p:spPr>
      </p:pic>
      <p:sp>
        <p:nvSpPr>
          <p:cNvPr id="19464" name="Text Box 8"/>
          <p:cNvSpPr txBox="1">
            <a:spLocks noChangeArrowheads="1"/>
          </p:cNvSpPr>
          <p:nvPr/>
        </p:nvSpPr>
        <p:spPr bwMode="auto">
          <a:xfrm>
            <a:off x="457200" y="609600"/>
            <a:ext cx="8229600" cy="671513"/>
          </a:xfrm>
          <a:prstGeom prst="rect">
            <a:avLst/>
          </a:prstGeom>
          <a:noFill/>
          <a:ln w="9525">
            <a:noFill/>
            <a:miter lim="800000"/>
            <a:headEnd/>
            <a:tailEnd/>
          </a:ln>
          <a:effectLst/>
        </p:spPr>
        <p:txBody>
          <a:bodyPr>
            <a:spAutoFit/>
          </a:bodyPr>
          <a:lstStyle/>
          <a:p>
            <a:pPr algn="ctr">
              <a:spcBef>
                <a:spcPct val="50000"/>
              </a:spcBef>
            </a:pPr>
            <a:r>
              <a:rPr lang="ru-RU" sz="3800"/>
              <a:t>Пьеса «Старший сын»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xit" presetSubtype="0" fill="hold" nodeType="clickEffect">
                                  <p:stCondLst>
                                    <p:cond delay="0"/>
                                  </p:stCondLst>
                                  <p:childTnLst>
                                    <p:animEffect transition="out" filter="fade">
                                      <p:cBhvr>
                                        <p:cTn id="6" dur="2000"/>
                                        <p:tgtEl>
                                          <p:spTgt spid="7"/>
                                        </p:tgtEl>
                                      </p:cBhvr>
                                    </p:animEffect>
                                    <p:anim calcmode="lin" valueType="num">
                                      <p:cBhvr>
                                        <p:cTn id="7" dur="2000"/>
                                        <p:tgtEl>
                                          <p:spTgt spid="7"/>
                                        </p:tgtEl>
                                        <p:attrNameLst>
                                          <p:attrName>style.rotation</p:attrName>
                                        </p:attrNameLst>
                                      </p:cBhvr>
                                      <p:tavLst>
                                        <p:tav tm="0">
                                          <p:val>
                                            <p:fltVal val="0"/>
                                          </p:val>
                                        </p:tav>
                                        <p:tav tm="100000">
                                          <p:val>
                                            <p:fltVal val="720"/>
                                          </p:val>
                                        </p:tav>
                                      </p:tavLst>
                                    </p:anim>
                                    <p:anim calcmode="lin" valueType="num">
                                      <p:cBhvr>
                                        <p:cTn id="8" dur="2000"/>
                                        <p:tgtEl>
                                          <p:spTgt spid="7"/>
                                        </p:tgtEl>
                                        <p:attrNameLst>
                                          <p:attrName>ppt_h</p:attrName>
                                        </p:attrNameLst>
                                      </p:cBhvr>
                                      <p:tavLst>
                                        <p:tav tm="0">
                                          <p:val>
                                            <p:strVal val="ppt_h"/>
                                          </p:val>
                                        </p:tav>
                                        <p:tav tm="100000">
                                          <p:val>
                                            <p:fltVal val="0"/>
                                          </p:val>
                                        </p:tav>
                                      </p:tavLst>
                                    </p:anim>
                                    <p:anim calcmode="lin" valueType="num">
                                      <p:cBhvr>
                                        <p:cTn id="9" dur="2000"/>
                                        <p:tgtEl>
                                          <p:spTgt spid="7"/>
                                        </p:tgtEl>
                                        <p:attrNameLst>
                                          <p:attrName>ppt_w</p:attrName>
                                        </p:attrNameLst>
                                      </p:cBhvr>
                                      <p:tavLst>
                                        <p:tav tm="0">
                                          <p:val>
                                            <p:strVal val="ppt_w"/>
                                          </p:val>
                                        </p:tav>
                                        <p:tav tm="100000">
                                          <p:val>
                                            <p:fltVal val="0"/>
                                          </p:val>
                                        </p:tav>
                                      </p:tavLst>
                                    </p:anim>
                                    <p:set>
                                      <p:cBhvr>
                                        <p:cTn id="10" dur="1" fill="hold">
                                          <p:stCondLst>
                                            <p:cond delay="1999"/>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35" presetClass="exit" presetSubtype="0" fill="hold" nodeType="clickEffect">
                                  <p:stCondLst>
                                    <p:cond delay="0"/>
                                  </p:stCondLst>
                                  <p:childTnLst>
                                    <p:animEffect transition="out" filter="fade">
                                      <p:cBhvr>
                                        <p:cTn id="14" dur="2000"/>
                                        <p:tgtEl>
                                          <p:spTgt spid="11"/>
                                        </p:tgtEl>
                                      </p:cBhvr>
                                    </p:animEffect>
                                    <p:anim calcmode="lin" valueType="num">
                                      <p:cBhvr>
                                        <p:cTn id="15" dur="2000"/>
                                        <p:tgtEl>
                                          <p:spTgt spid="11"/>
                                        </p:tgtEl>
                                        <p:attrNameLst>
                                          <p:attrName>style.rotation</p:attrName>
                                        </p:attrNameLst>
                                      </p:cBhvr>
                                      <p:tavLst>
                                        <p:tav tm="0">
                                          <p:val>
                                            <p:fltVal val="0"/>
                                          </p:val>
                                        </p:tav>
                                        <p:tav tm="100000">
                                          <p:val>
                                            <p:fltVal val="720"/>
                                          </p:val>
                                        </p:tav>
                                      </p:tavLst>
                                    </p:anim>
                                    <p:anim calcmode="lin" valueType="num">
                                      <p:cBhvr>
                                        <p:cTn id="16" dur="2000"/>
                                        <p:tgtEl>
                                          <p:spTgt spid="11"/>
                                        </p:tgtEl>
                                        <p:attrNameLst>
                                          <p:attrName>ppt_h</p:attrName>
                                        </p:attrNameLst>
                                      </p:cBhvr>
                                      <p:tavLst>
                                        <p:tav tm="0">
                                          <p:val>
                                            <p:strVal val="ppt_h"/>
                                          </p:val>
                                        </p:tav>
                                        <p:tav tm="100000">
                                          <p:val>
                                            <p:fltVal val="0"/>
                                          </p:val>
                                        </p:tav>
                                      </p:tavLst>
                                    </p:anim>
                                    <p:anim calcmode="lin" valueType="num">
                                      <p:cBhvr>
                                        <p:cTn id="17" dur="2000"/>
                                        <p:tgtEl>
                                          <p:spTgt spid="11"/>
                                        </p:tgtEl>
                                        <p:attrNameLst>
                                          <p:attrName>ppt_w</p:attrName>
                                        </p:attrNameLst>
                                      </p:cBhvr>
                                      <p:tavLst>
                                        <p:tav tm="0">
                                          <p:val>
                                            <p:strVal val="ppt_w"/>
                                          </p:val>
                                        </p:tav>
                                        <p:tav tm="100000">
                                          <p:val>
                                            <p:fltVal val="0"/>
                                          </p:val>
                                        </p:tav>
                                      </p:tavLst>
                                    </p:anim>
                                    <p:set>
                                      <p:cBhvr>
                                        <p:cTn id="18" dur="1" fill="hold">
                                          <p:stCondLst>
                                            <p:cond delay="1999"/>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8" presetClass="exit" presetSubtype="0" fill="hold" nodeType="clickEffect">
                                  <p:stCondLst>
                                    <p:cond delay="0"/>
                                  </p:stCondLst>
                                  <p:childTnLst>
                                    <p:anim calcmode="lin" valueType="num">
                                      <p:cBhvr>
                                        <p:cTn id="22" dur="15000"/>
                                        <p:tgtEl>
                                          <p:spTgt spid="12"/>
                                        </p:tgtEl>
                                        <p:attrNameLst>
                                          <p:attrName>ppt_x</p:attrName>
                                        </p:attrNameLst>
                                      </p:cBhvr>
                                      <p:tavLst>
                                        <p:tav tm="0">
                                          <p:val>
                                            <p:strVal val="ppt_x"/>
                                          </p:val>
                                        </p:tav>
                                        <p:tav tm="100000">
                                          <p:val>
                                            <p:strVal val="ppt_x"/>
                                          </p:val>
                                        </p:tav>
                                      </p:tavLst>
                                    </p:anim>
                                    <p:anim calcmode="lin" valueType="num">
                                      <p:cBhvr>
                                        <p:cTn id="23" dur="15000"/>
                                        <p:tgtEl>
                                          <p:spTgt spid="12"/>
                                        </p:tgtEl>
                                        <p:attrNameLst>
                                          <p:attrName>ppt_y</p:attrName>
                                        </p:attrNameLst>
                                      </p:cBhvr>
                                      <p:tavLst>
                                        <p:tav tm="0">
                                          <p:val>
                                            <p:strVal val="ppt_y-1"/>
                                          </p:val>
                                        </p:tav>
                                        <p:tav tm="100000">
                                          <p:val>
                                            <p:strVal val="ppt_y+1"/>
                                          </p:val>
                                        </p:tav>
                                      </p:tavLst>
                                    </p:anim>
                                    <p:set>
                                      <p:cBhvr>
                                        <p:cTn id="24" dur="1" fill="hold">
                                          <p:stCondLst>
                                            <p:cond delay="14999"/>
                                          </p:stCondLst>
                                        </p:cTn>
                                        <p:tgtEl>
                                          <p:spTgt spid="1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5" presetClass="exit" presetSubtype="0" fill="hold" nodeType="clickEffect">
                                  <p:stCondLst>
                                    <p:cond delay="0"/>
                                  </p:stCondLst>
                                  <p:childTnLst>
                                    <p:anim calcmode="lin" valueType="num">
                                      <p:cBhvr>
                                        <p:cTn id="28" dur="1000"/>
                                        <p:tgtEl>
                                          <p:spTgt spid="8"/>
                                        </p:tgtEl>
                                        <p:attrNameLst>
                                          <p:attrName>ppt_w</p:attrName>
                                        </p:attrNameLst>
                                      </p:cBhvr>
                                      <p:tavLst>
                                        <p:tav tm="0">
                                          <p:val>
                                            <p:strVal val="ppt_w"/>
                                          </p:val>
                                        </p:tav>
                                        <p:tav tm="100000">
                                          <p:val>
                                            <p:fltVal val="0"/>
                                          </p:val>
                                        </p:tav>
                                      </p:tavLst>
                                    </p:anim>
                                    <p:anim calcmode="lin" valueType="num">
                                      <p:cBhvr>
                                        <p:cTn id="29" dur="1000"/>
                                        <p:tgtEl>
                                          <p:spTgt spid="8"/>
                                        </p:tgtEl>
                                        <p:attrNameLst>
                                          <p:attrName>ppt_h</p:attrName>
                                        </p:attrNameLst>
                                      </p:cBhvr>
                                      <p:tavLst>
                                        <p:tav tm="0">
                                          <p:val>
                                            <p:strVal val="ppt_h"/>
                                          </p:val>
                                        </p:tav>
                                        <p:tav tm="100000">
                                          <p:val>
                                            <p:fltVal val="0"/>
                                          </p:val>
                                        </p:tav>
                                      </p:tavLst>
                                    </p:anim>
                                    <p:anim calcmode="lin" valueType="num">
                                      <p:cBhvr>
                                        <p:cTn id="30" dur="1000"/>
                                        <p:tgtEl>
                                          <p:spTgt spid="8"/>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31" dur="1000"/>
                                        <p:tgtEl>
                                          <p:spTgt spid="8"/>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32"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686800" cy="838200"/>
          </a:xfrm>
        </p:spPr>
        <p:txBody>
          <a:bodyPr>
            <a:normAutofit fontScale="90000"/>
          </a:bodyPr>
          <a:lstStyle/>
          <a:p>
            <a:pPr fontAlgn="auto">
              <a:spcAft>
                <a:spcPts val="0"/>
              </a:spcAft>
              <a:defRPr/>
            </a:pPr>
            <a:r>
              <a:rPr lang="ru-RU" dirty="0" smtClean="0"/>
              <a:t/>
            </a:r>
            <a:br>
              <a:rPr lang="ru-RU" dirty="0" smtClean="0"/>
            </a:br>
            <a:r>
              <a:rPr lang="ru-RU" dirty="0" smtClean="0"/>
              <a:t>гибель… </a:t>
            </a:r>
            <a:endParaRPr lang="ru-RU" dirty="0"/>
          </a:p>
        </p:txBody>
      </p:sp>
      <p:sp>
        <p:nvSpPr>
          <p:cNvPr id="20482" name="Содержимое 2"/>
          <p:cNvSpPr>
            <a:spLocks noGrp="1"/>
          </p:cNvSpPr>
          <p:nvPr>
            <p:ph idx="1"/>
          </p:nvPr>
        </p:nvSpPr>
        <p:spPr>
          <a:xfrm>
            <a:off x="0" y="838200"/>
            <a:ext cx="4876800" cy="6019800"/>
          </a:xfrm>
        </p:spPr>
        <p:txBody>
          <a:bodyPr/>
          <a:lstStyle/>
          <a:p>
            <a:r>
              <a:rPr lang="ru-RU" sz="1600" b="1" i="1" smtClean="0"/>
              <a:t>17 августа 1972 года, за два дня до своего 35-летия, Вампилов вместе со своими друзьями - Глебом Пакуловым и Владимиром Жемчужниковым - отправился на отдых на озеро Байкал. </a:t>
            </a:r>
          </a:p>
          <a:p>
            <a:r>
              <a:rPr lang="ru-RU" sz="1600" b="1" i="1" smtClean="0"/>
              <a:t>Вспоминает В. Шугаев: "В тот день я вернулся в Иркутск из поездки, увидел вечером темные Санины окна и вспомнил, что он собирался на Байкал. Ближе к полуночи громко и длинно зазвонил телефон. </a:t>
            </a:r>
          </a:p>
          <a:p>
            <a:r>
              <a:rPr lang="ru-RU" sz="1600" b="1" i="1" smtClean="0"/>
              <a:t>- Старик, это Глеб. Саня утонул. Я из больницы звоню. Лодка перевернулась. Меня вот спасли, а его нет. - Звонил из Листвянки Глеб Пакулов, иркутский литератор, владелец этой проклятой лодки, которую когда-то мы помогали ему </a:t>
            </a:r>
          </a:p>
          <a:p>
            <a:pPr>
              <a:buFont typeface="Wingdings 2" pitchFamily="18" charset="2"/>
              <a:buNone/>
            </a:pPr>
            <a:r>
              <a:rPr lang="ru-RU" sz="1600" b="1" smtClean="0"/>
              <a:t>Когда трагически оборвалась жизнь Александра Вампилова, на его рабочем столе лежала неоконченная работа - водевиль “Несравненный Наконечников”… </a:t>
            </a:r>
          </a:p>
          <a:p>
            <a:pPr>
              <a:buFont typeface="Wingdings 2" pitchFamily="18" charset="2"/>
              <a:buNone/>
            </a:pPr>
            <a:r>
              <a:rPr lang="ru-RU" sz="1600" b="1" smtClean="0"/>
              <a:t>В 1987 году имя Александра Вампилова было присвоено Иркутскому театру юного зрителя. На здании театра установлена мемориальная доска. </a:t>
            </a:r>
          </a:p>
          <a:p>
            <a:endParaRPr lang="ru-RU" sz="1400" smtClean="0"/>
          </a:p>
        </p:txBody>
      </p:sp>
      <p:pic>
        <p:nvPicPr>
          <p:cNvPr id="5" name="Рисунок 4" descr="0х-.jpeg"/>
          <p:cNvPicPr>
            <a:picLocks noChangeAspect="1"/>
          </p:cNvPicPr>
          <p:nvPr/>
        </p:nvPicPr>
        <p:blipFill>
          <a:blip r:embed="rId2"/>
          <a:srcRect/>
          <a:stretch>
            <a:fillRect/>
          </a:stretch>
        </p:blipFill>
        <p:spPr bwMode="auto">
          <a:xfrm>
            <a:off x="5410200" y="0"/>
            <a:ext cx="3733800" cy="2590800"/>
          </a:xfrm>
          <a:prstGeom prst="rect">
            <a:avLst/>
          </a:prstGeom>
          <a:noFill/>
          <a:ln w="9525">
            <a:noFill/>
            <a:miter lim="800000"/>
            <a:headEnd/>
            <a:tailEnd/>
          </a:ln>
        </p:spPr>
      </p:pic>
      <p:pic>
        <p:nvPicPr>
          <p:cNvPr id="7" name="Рисунок 6" descr="fdhbx f.jpeg"/>
          <p:cNvPicPr>
            <a:picLocks noChangeAspect="1"/>
          </p:cNvPicPr>
          <p:nvPr/>
        </p:nvPicPr>
        <p:blipFill>
          <a:blip r:embed="rId3"/>
          <a:srcRect/>
          <a:stretch>
            <a:fillRect/>
          </a:stretch>
        </p:blipFill>
        <p:spPr bwMode="auto">
          <a:xfrm>
            <a:off x="4800600" y="2743200"/>
            <a:ext cx="3124200" cy="2286000"/>
          </a:xfrm>
          <a:prstGeom prst="rect">
            <a:avLst/>
          </a:prstGeom>
          <a:noFill/>
          <a:ln w="9525">
            <a:noFill/>
            <a:miter lim="800000"/>
            <a:headEnd/>
            <a:tailEnd/>
          </a:ln>
        </p:spPr>
      </p:pic>
      <p:pic>
        <p:nvPicPr>
          <p:cNvPr id="20485" name="Рисунок 7" descr="0-х.jpeg"/>
          <p:cNvPicPr>
            <a:picLocks noChangeAspect="1"/>
          </p:cNvPicPr>
          <p:nvPr/>
        </p:nvPicPr>
        <p:blipFill>
          <a:blip r:embed="rId4"/>
          <a:srcRect/>
          <a:stretch>
            <a:fillRect/>
          </a:stretch>
        </p:blipFill>
        <p:spPr bwMode="auto">
          <a:xfrm>
            <a:off x="6553200" y="4724400"/>
            <a:ext cx="2362200" cy="2133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9" presetClass="entr" presetSubtype="0" decel="10000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 calcmode="lin" valueType="num">
                                      <p:cBhvr>
                                        <p:cTn id="19" dur="500" fill="hold"/>
                                        <p:tgtEl>
                                          <p:spTgt spid="7"/>
                                        </p:tgtEl>
                                        <p:attrNameLst>
                                          <p:attrName>style.rotation</p:attrName>
                                        </p:attrNameLst>
                                      </p:cBhvr>
                                      <p:tavLst>
                                        <p:tav tm="0">
                                          <p:val>
                                            <p:fltVal val="360"/>
                                          </p:val>
                                        </p:tav>
                                        <p:tav tm="100000">
                                          <p:val>
                                            <p:fltVal val="0"/>
                                          </p:val>
                                        </p:tav>
                                      </p:tavLst>
                                    </p:anim>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bwMode="auto"/>
        <p:txBody>
          <a:bodyPr wrap="square" lIns="91440" tIns="45720" rIns="91440" bIns="45720" numCol="1" anchorCtr="0" compatLnSpc="1">
            <a:prstTxWarp prst="textNoShape">
              <a:avLst/>
            </a:prstTxWarp>
          </a:bodyPr>
          <a:lstStyle/>
          <a:p>
            <a:pPr algn="ctr"/>
            <a:r>
              <a:rPr lang="ru-RU" sz="3200" b="1" cap="none" smtClean="0">
                <a:effectLst/>
                <a:latin typeface="Arial" charset="0"/>
              </a:rPr>
              <a:t>Стечение обстоятельств в пьесе А.Вампилова «Старший сын»</a:t>
            </a:r>
          </a:p>
        </p:txBody>
      </p:sp>
      <p:sp>
        <p:nvSpPr>
          <p:cNvPr id="21517" name="Text Box 13"/>
          <p:cNvSpPr txBox="1">
            <a:spLocks noChangeArrowheads="1"/>
          </p:cNvSpPr>
          <p:nvPr/>
        </p:nvSpPr>
        <p:spPr bwMode="auto">
          <a:xfrm>
            <a:off x="304800" y="1981200"/>
            <a:ext cx="7848600" cy="56448325"/>
          </a:xfrm>
          <a:prstGeom prst="rect">
            <a:avLst/>
          </a:prstGeom>
          <a:noFill/>
          <a:ln w="9525">
            <a:noFill/>
            <a:miter lim="800000"/>
            <a:headEnd/>
            <a:tailEnd/>
          </a:ln>
          <a:effectLst/>
        </p:spPr>
        <p:txBody>
          <a:bodyPr>
            <a:spAutoFit/>
          </a:bodyPr>
          <a:lstStyle/>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a:p>
            <a:endParaRPr lang="ru-RU" sz="2600"/>
          </a:p>
        </p:txBody>
      </p:sp>
      <p:sp>
        <p:nvSpPr>
          <p:cNvPr id="21518" name="Text Box 14"/>
          <p:cNvSpPr txBox="1">
            <a:spLocks noChangeArrowheads="1"/>
          </p:cNvSpPr>
          <p:nvPr/>
        </p:nvSpPr>
        <p:spPr bwMode="auto">
          <a:xfrm>
            <a:off x="1371600" y="1752600"/>
            <a:ext cx="184150" cy="366713"/>
          </a:xfrm>
          <a:prstGeom prst="rect">
            <a:avLst/>
          </a:prstGeom>
          <a:noFill/>
          <a:ln w="9525">
            <a:noFill/>
            <a:miter lim="800000"/>
            <a:headEnd/>
            <a:tailEnd/>
          </a:ln>
          <a:effectLst/>
        </p:spPr>
        <p:txBody>
          <a:bodyPr wrap="none">
            <a:spAutoFit/>
          </a:bodyPr>
          <a:lstStyle/>
          <a:p>
            <a:endParaRPr lang="ru-RU"/>
          </a:p>
        </p:txBody>
      </p:sp>
      <p:sp>
        <p:nvSpPr>
          <p:cNvPr id="21519" name="Text Box 15"/>
          <p:cNvSpPr txBox="1">
            <a:spLocks noChangeArrowheads="1"/>
          </p:cNvSpPr>
          <p:nvPr/>
        </p:nvSpPr>
        <p:spPr bwMode="auto">
          <a:xfrm>
            <a:off x="533400" y="1820863"/>
            <a:ext cx="1219200" cy="17702212"/>
          </a:xfrm>
          <a:prstGeom prst="rect">
            <a:avLst/>
          </a:prstGeom>
          <a:noFill/>
          <a:ln w="9525">
            <a:noFill/>
            <a:miter lim="800000"/>
            <a:headEnd/>
            <a:tailEnd/>
          </a:ln>
          <a:effectLst/>
        </p:spPr>
        <p:txBody>
          <a:bodyPr>
            <a:spAutoFit/>
          </a:bodyPr>
          <a:lstStyle/>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a:p>
            <a:pPr>
              <a:spcBef>
                <a:spcPct val="50000"/>
              </a:spcBef>
            </a:pPr>
            <a:endParaRPr lang="ru-RU"/>
          </a:p>
        </p:txBody>
      </p:sp>
      <p:sp>
        <p:nvSpPr>
          <p:cNvPr id="21520" name="Text Box 16"/>
          <p:cNvSpPr txBox="1">
            <a:spLocks noChangeArrowheads="1"/>
          </p:cNvSpPr>
          <p:nvPr/>
        </p:nvSpPr>
        <p:spPr bwMode="auto">
          <a:xfrm>
            <a:off x="228600" y="1524000"/>
            <a:ext cx="8686800" cy="5734050"/>
          </a:xfrm>
          <a:prstGeom prst="rect">
            <a:avLst/>
          </a:prstGeom>
          <a:noFill/>
          <a:ln w="9525">
            <a:noFill/>
            <a:miter lim="800000"/>
            <a:headEnd/>
            <a:tailEnd/>
          </a:ln>
          <a:effectLst/>
        </p:spPr>
        <p:txBody>
          <a:bodyPr>
            <a:spAutoFit/>
          </a:bodyPr>
          <a:lstStyle/>
          <a:p>
            <a:pPr algn="ctr">
              <a:spcBef>
                <a:spcPct val="50000"/>
              </a:spcBef>
            </a:pPr>
            <a:r>
              <a:rPr lang="ru-RU" sz="2800"/>
              <a:t>Жанр пьесы – трагикомедия.</a:t>
            </a:r>
          </a:p>
          <a:p>
            <a:pPr>
              <a:spcBef>
                <a:spcPct val="50000"/>
              </a:spcBef>
              <a:buFontTx/>
              <a:buChar char="-"/>
            </a:pPr>
            <a:r>
              <a:rPr lang="ru-RU" sz="2400"/>
              <a:t>Каковы отличительные черты этого жанра? </a:t>
            </a:r>
          </a:p>
          <a:p>
            <a:pPr algn="ctr">
              <a:spcBef>
                <a:spcPct val="50000"/>
              </a:spcBef>
            </a:pPr>
            <a:r>
              <a:rPr lang="ru-RU" sz="2800"/>
              <a:t>Система персонажей пьесы</a:t>
            </a:r>
          </a:p>
          <a:p>
            <a:pPr>
              <a:spcBef>
                <a:spcPct val="50000"/>
              </a:spcBef>
            </a:pPr>
            <a:r>
              <a:rPr lang="ru-RU" sz="2400"/>
              <a:t>- Докажите, что характеры персонажей в пьесе составляют своеобразные дуэты:</a:t>
            </a:r>
          </a:p>
          <a:p>
            <a:pPr>
              <a:spcBef>
                <a:spcPct val="50000"/>
              </a:spcBef>
            </a:pPr>
            <a:r>
              <a:rPr lang="ru-RU" sz="2400"/>
              <a:t>Комический, чудаковатый, доверчивый Сарафанов –</a:t>
            </a:r>
            <a:r>
              <a:rPr lang="ru-RU" sz="2800"/>
              <a:t> </a:t>
            </a:r>
          </a:p>
          <a:p>
            <a:pPr>
              <a:spcBef>
                <a:spcPct val="50000"/>
              </a:spcBef>
            </a:pPr>
            <a:r>
              <a:rPr lang="ru-RU" sz="2400"/>
              <a:t>циничный прагматик</a:t>
            </a:r>
            <a:r>
              <a:rPr lang="ru-RU" sz="2800"/>
              <a:t> </a:t>
            </a:r>
            <a:r>
              <a:rPr lang="ru-RU" sz="2400"/>
              <a:t>Сильва</a:t>
            </a:r>
            <a:r>
              <a:rPr lang="ru-RU" sz="2800"/>
              <a:t>;</a:t>
            </a:r>
          </a:p>
          <a:p>
            <a:pPr>
              <a:spcBef>
                <a:spcPct val="50000"/>
              </a:spcBef>
            </a:pPr>
            <a:r>
              <a:rPr lang="ru-RU" sz="2400"/>
              <a:t>Легкомысленный, но добрый, совестливый</a:t>
            </a:r>
            <a:r>
              <a:rPr lang="ru-RU" sz="2800"/>
              <a:t> </a:t>
            </a:r>
            <a:r>
              <a:rPr lang="ru-RU" sz="2400"/>
              <a:t>Бусыгин</a:t>
            </a:r>
            <a:r>
              <a:rPr lang="ru-RU" sz="2800"/>
              <a:t> – </a:t>
            </a:r>
          </a:p>
          <a:p>
            <a:pPr>
              <a:spcBef>
                <a:spcPct val="50000"/>
              </a:spcBef>
            </a:pPr>
            <a:r>
              <a:rPr lang="ru-RU" sz="2400"/>
              <a:t>До смешного идеальный, правильный Кудимов...</a:t>
            </a:r>
          </a:p>
          <a:p>
            <a:pPr>
              <a:spcBef>
                <a:spcPct val="50000"/>
              </a:spcBef>
            </a:pPr>
            <a:endParaRPr lang="ru-RU" sz="28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119</TotalTime>
  <Words>1074</Words>
  <PresentationFormat>Экран (4:3)</PresentationFormat>
  <Paragraphs>235</Paragraphs>
  <Slides>10</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9</vt:i4>
      </vt:variant>
      <vt:variant>
        <vt:lpstr>Заголовки слайдов</vt:lpstr>
      </vt:variant>
      <vt:variant>
        <vt:i4>10</vt:i4>
      </vt:variant>
    </vt:vector>
  </HeadingPairs>
  <TitlesOfParts>
    <vt:vector size="24" baseType="lpstr">
      <vt:lpstr>Franklin Gothic Book</vt:lpstr>
      <vt:lpstr>Arial</vt:lpstr>
      <vt:lpstr>Franklin Gothic Medium</vt:lpstr>
      <vt:lpstr>Wingdings 2</vt:lpstr>
      <vt:lpstr>Calibri</vt:lpstr>
      <vt:lpstr>Трек</vt:lpstr>
      <vt:lpstr>Трек</vt:lpstr>
      <vt:lpstr>Трек</vt:lpstr>
      <vt:lpstr>Трек</vt:lpstr>
      <vt:lpstr>Трек</vt:lpstr>
      <vt:lpstr>Трек</vt:lpstr>
      <vt:lpstr>Трек</vt:lpstr>
      <vt:lpstr>Трек</vt:lpstr>
      <vt:lpstr>Трек</vt:lpstr>
      <vt:lpstr>Слайд 1</vt:lpstr>
      <vt:lpstr>Слайд 2</vt:lpstr>
      <vt:lpstr>Слайд 3</vt:lpstr>
      <vt:lpstr>Слайд 4</vt:lpstr>
      <vt:lpstr>Слайд 5</vt:lpstr>
      <vt:lpstr>Слайд 6</vt:lpstr>
      <vt:lpstr>Слайд 7</vt:lpstr>
      <vt:lpstr>Слайд 8</vt:lpstr>
      <vt:lpstr>Стечение обстоятельств в пьесе А.Вампилова «Старший сын»</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777</dc:creator>
  <cp:lastModifiedBy>Customer</cp:lastModifiedBy>
  <cp:revision>11</cp:revision>
  <dcterms:created xsi:type="dcterms:W3CDTF">2009-05-19T15:51:38Z</dcterms:created>
  <dcterms:modified xsi:type="dcterms:W3CDTF">2011-06-15T16:02:45Z</dcterms:modified>
</cp:coreProperties>
</file>