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57" r:id="rId6"/>
    <p:sldId id="258" r:id="rId7"/>
    <p:sldId id="259" r:id="rId8"/>
    <p:sldId id="260" r:id="rId9"/>
    <p:sldId id="269" r:id="rId10"/>
    <p:sldId id="261" r:id="rId11"/>
    <p:sldId id="262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12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FFCB3-0D71-44C7-8B79-00C0154E7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77B26-A453-4BCB-8158-2181FCD6E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B6CC4-EE45-4AAE-9F82-FF917BAE9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64366-0F4E-480B-9583-2E9253BAA4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A3AC4-FCBD-456D-868D-CA47F6A043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BDC24-144B-4A49-9935-A6D1C57CFE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87557-0A7F-4248-B6A8-469F82C39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3457B-8091-4A72-A287-005A4C8D1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7C5B2-B549-4F20-B285-64B442402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61A52-839B-480E-9473-0379204FC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DDFA1-5366-4598-A234-8B189137E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D4DC5C-C8A4-4BEC-824E-524FCC4E40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zo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unin.niv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rezentacii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5429250"/>
            <a:ext cx="7991475" cy="1152525"/>
          </a:xfrm>
        </p:spPr>
        <p:txBody>
          <a:bodyPr/>
          <a:lstStyle/>
          <a:p>
            <a:r>
              <a:rPr lang="ru-RU" smtClean="0">
                <a:solidFill>
                  <a:schemeClr val="bg1"/>
                </a:solidFill>
              </a:rPr>
              <a:t>Рассказы И.А.Бунина о любви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57438" y="571500"/>
            <a:ext cx="6264275" cy="39290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600" i="1" smtClean="0">
                <a:solidFill>
                  <a:schemeClr val="bg1"/>
                </a:solidFill>
              </a:rPr>
              <a:t>«Как дико, страшно все будничное, обычное, когда сердце поражено…этим страшным «солнечным» ударом, слишком большой любовью, слишком большим счастьем!» </a:t>
            </a:r>
          </a:p>
          <a:p>
            <a:pPr>
              <a:lnSpc>
                <a:spcPct val="80000"/>
              </a:lnSpc>
            </a:pPr>
            <a:r>
              <a:rPr lang="ru-RU" sz="3600" i="1" smtClean="0">
                <a:solidFill>
                  <a:schemeClr val="bg1"/>
                </a:solidFill>
              </a:rPr>
              <a:t>И.Бунин</a:t>
            </a:r>
          </a:p>
        </p:txBody>
      </p:sp>
      <p:pic>
        <p:nvPicPr>
          <p:cNvPr id="13316" name="Picture 4" descr="Иван Бунин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916113"/>
            <a:ext cx="2233613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525129"/>
                </a:solidFill>
              </a:rPr>
              <a:t>Вывод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>
                <a:solidFill>
                  <a:srgbClr val="525129"/>
                </a:solidFill>
              </a:rPr>
              <a:t>   Любовь в произведениях Бунина драматична, даже трагична она есть что-то неуловимое и естественное, ослепляющее человека, действующее на него, как солнечный удар. Любовь – это великая бездна, загадочная и необъяснимая, сильная и мучительная.</a:t>
            </a:r>
          </a:p>
        </p:txBody>
      </p:sp>
      <p:pic>
        <p:nvPicPr>
          <p:cNvPr id="22531" name="Picture 2" descr="http://im3-tub.yandex.net/i?id=45987601&amp;tov=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0"/>
            <a:ext cx="2000250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Волна 5"/>
          <p:cNvSpPr/>
          <p:nvPr/>
        </p:nvSpPr>
        <p:spPr>
          <a:xfrm>
            <a:off x="1857375" y="2357438"/>
            <a:ext cx="5643563" cy="2714625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Спасибо за урок!</a:t>
            </a:r>
            <a:endParaRPr lang="ru-RU" sz="6000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3786188" y="0"/>
            <a:ext cx="2214562" cy="4286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Prezentacii.com</a:t>
            </a:r>
            <a:endParaRPr lang="ru-RU" sz="20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5"/>
          </a:xfrm>
        </p:spPr>
        <p:txBody>
          <a:bodyPr/>
          <a:lstStyle/>
          <a:p>
            <a:r>
              <a:rPr lang="ru-RU" b="1" i="1" smtClean="0">
                <a:solidFill>
                  <a:srgbClr val="525129"/>
                </a:solidFill>
                <a:latin typeface="Monotype Corsiva" pitchFamily="66" charset="0"/>
              </a:rPr>
              <a:t>Тема любви  -  одна из постоянных тем в искусстве и одна из главных в творчестве И.А. Бунина.</a:t>
            </a:r>
            <a:endParaRPr lang="ru-RU" b="1" smtClean="0">
              <a:solidFill>
                <a:srgbClr val="525129"/>
              </a:solidFill>
              <a:latin typeface="Monotype Corsiva" pitchFamily="66" charset="0"/>
            </a:endParaRPr>
          </a:p>
        </p:txBody>
      </p:sp>
      <p:pic>
        <p:nvPicPr>
          <p:cNvPr id="14338" name="Picture 4" descr="http://im6-tub.yandex.net/i?id=16153246&amp;tov=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75" y="3643313"/>
            <a:ext cx="185737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14282" y="285728"/>
            <a:ext cx="8929718" cy="6357982"/>
          </a:xfrm>
        </p:spPr>
        <p:txBody>
          <a:bodyPr numCol="2"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В душе померк бы день, и тьма настала б вновь,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Когда бы на земле изгнали мы любовь.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Лишь тот блаженство знал,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Кто страстно сердце нежил,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А кто не  знал  любовь, тот все равно, что не жил...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Любовь, любовь – загадочное слово, 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Кто мог бы до конца его понять? 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Всегда во всем старо ты или ново, 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Томленье духа ты иль благодать?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Невозвратимая себе утрата,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Или обогащение без конца? 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Горячий день, какому нет заката,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Иль ночь, опустошившая сердца?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А может быть, ты лишь напоминанье 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О том, что всех нас неизбежно ждет? 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С природою, с беспамятством слиянье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 вечный мировой круговорот?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Любовь, любовь, – гласит преданье,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Союз души с душой родной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Их единенье, сочетанье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 роковое их слиянье.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 поединок роковой.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И чем одно из них нежнее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В борьбе неравной двух сердец,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Тем неизбежней и вернее,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Любя, страдая, страстно млея,</a:t>
            </a:r>
            <a:b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400" b="1" dirty="0" smtClean="0">
                <a:solidFill>
                  <a:srgbClr val="525129"/>
                </a:solidFill>
                <a:latin typeface="Monotype Corsiva" pitchFamily="66" charset="0"/>
              </a:rPr>
              <a:t>Оно изноет наконец.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rgbClr val="525129"/>
                </a:solidFill>
              </a:rPr>
              <a:t> (Р.Рождественский)</a:t>
            </a:r>
            <a:endParaRPr lang="ru-RU" sz="2400" b="1" dirty="0">
              <a:solidFill>
                <a:srgbClr val="525129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О счастье мы всегда лишь вспоминаем. 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А счастье всюду. Может быть, оно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Вот этот сад осенний за сараем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И чистый воздух, льющийся в окно.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В бездомном небе легким краем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Встает, сияет облако. Давно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Слежу за ним ... мы мало видим, знаем,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А счастье только знающим дано.</a:t>
            </a:r>
          </a:p>
          <a:p>
            <a:pPr algn="ctr"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Окно открыто. Пискнула и села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На подоконник птичка и от книг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Усталый взгляд я отвожу на миг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День вечереет, небо опустело,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Гул молотилки слышен на гумне ...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Я вижу, слышу, счастье. Все во мне. </a:t>
            </a:r>
          </a:p>
          <a:p>
            <a:pPr algn="ctr">
              <a:buFontTx/>
              <a:buNone/>
            </a:pPr>
            <a:r>
              <a:rPr lang="ru-RU" sz="2000" b="1" smtClean="0">
                <a:solidFill>
                  <a:srgbClr val="525129"/>
                </a:solidFill>
                <a:latin typeface="Monotype Corsiva" pitchFamily="66" charset="0"/>
              </a:rPr>
              <a:t>(И.Бунин «Вечер»)</a:t>
            </a:r>
          </a:p>
          <a:p>
            <a:pPr algn="ctr">
              <a:buFontTx/>
              <a:buNone/>
            </a:pPr>
            <a:endParaRPr lang="ru-RU" sz="2000" b="1" smtClean="0">
              <a:solidFill>
                <a:srgbClr val="525129"/>
              </a:solidFill>
              <a:latin typeface="Monotype Corsiva" pitchFamily="66" charset="0"/>
            </a:endParaRPr>
          </a:p>
        </p:txBody>
      </p:sp>
      <p:pic>
        <p:nvPicPr>
          <p:cNvPr id="16386" name="Picture 2" descr="http://im5-tub.yandex.net/i?id=72707501&amp;tov=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000125"/>
            <a:ext cx="1857375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525129"/>
                </a:solidFill>
              </a:rPr>
              <a:t>«Грамматика любви» (1915)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00200"/>
            <a:ext cx="8786812" cy="49720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b="1" i="1" dirty="0" smtClean="0">
                <a:solidFill>
                  <a:srgbClr val="525129"/>
                </a:solidFill>
                <a:latin typeface="Monotype Corsiva" pitchFamily="66" charset="0"/>
              </a:rPr>
              <a:t>      «Мой племянник Коля Пушешников, большой любитель книг, редких особенно, приятель многих московских букинистов, добыл где-то и подарил мне маленькую старинную книжечку под заглавием «Грамматика любви».  Прочитав ее, я вспомнил что-то смутное, что слышал еще в ранней юности от моего отца о каком-то бедном помещике из числа наших соседей, помешавшемся на любви  к одной из своих крепостных, и вскоре выдумал и написал рассказ с заглавием этой книжечки» (И.Бунин)</a:t>
            </a:r>
          </a:p>
          <a:p>
            <a:pPr>
              <a:buFontTx/>
              <a:buNone/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может рассчитывать только на мгновение счастья. Однако это мгновение остается в душе навсегда. 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800" dirty="0" smtClean="0">
              <a:solidFill>
                <a:srgbClr val="525129"/>
              </a:solidFill>
            </a:endParaRPr>
          </a:p>
        </p:txBody>
      </p:sp>
      <p:pic>
        <p:nvPicPr>
          <p:cNvPr id="17411" name="Picture 2" descr="http://im8-tub.yandex.net/i?id=25276106&amp;tov=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00125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525129"/>
                </a:solidFill>
              </a:rPr>
              <a:t>«Легкое дыхание» (1916)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b="1" smtClean="0">
                <a:solidFill>
                  <a:srgbClr val="525129"/>
                </a:solidFill>
                <a:latin typeface="Monotype Corsiva" pitchFamily="66" charset="0"/>
              </a:rPr>
              <a:t>«Такая наивность и легкость во всем: и в дерзости, и в смерти,- и есть «легкое дыхание», «недоумение» (И.Бунин)</a:t>
            </a:r>
          </a:p>
        </p:txBody>
      </p:sp>
      <p:pic>
        <p:nvPicPr>
          <p:cNvPr id="18435" name="Picture 2" descr="http://im2-tub.yandex.net/i?id=65303653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2714625"/>
            <a:ext cx="20002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8" descr="http://im6-tub.yandex.net/i?id=107343735&amp;tov=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3786188"/>
            <a:ext cx="17859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10" descr="http://im2-tub.yandex.net/i?id=78570246&amp;tov=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13" y="3500438"/>
            <a:ext cx="2786062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525129"/>
                </a:solidFill>
              </a:rPr>
              <a:t>«Солнечный удар» (1925)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mtClean="0">
                <a:solidFill>
                  <a:srgbClr val="525129"/>
                </a:solidFill>
              </a:rPr>
              <a:t>   </a:t>
            </a:r>
            <a:r>
              <a:rPr lang="ru-RU" b="1" smtClean="0">
                <a:solidFill>
                  <a:srgbClr val="525129"/>
                </a:solidFill>
                <a:latin typeface="Monotype Corsiva" pitchFamily="66" charset="0"/>
              </a:rPr>
              <a:t>«Если в произведениях, написанных до «Солнечного удара», любовь трагедийна потому, что она не разделена, одинока, - то здесь ее трагедийность именно в том, что она взаимна – и слишком прекрасна для того, чтобы продлиться»</a:t>
            </a:r>
          </a:p>
        </p:txBody>
      </p:sp>
      <p:pic>
        <p:nvPicPr>
          <p:cNvPr id="19459" name="Picture 2" descr="http://im2-tub.yandex.net/i?id=2487779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5" y="4714875"/>
            <a:ext cx="242887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525129"/>
                </a:solidFill>
              </a:rPr>
              <a:t>«Темные аллеи» (1938)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     «Всякая любовь – великое счастье, даже если она не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разделена». Она вспыхивает и угасает, всякая попытка построить счастье «навечно» обречена на неудачу, но «одна мысль о жизни без неё» приводит Бунина в ужас. Праздник любви, постепенно превращается в будни, одинаково печальные для всех героев Бунина. </a:t>
            </a:r>
          </a:p>
          <a:p>
            <a:pPr>
              <a:buFontTx/>
              <a:buNone/>
            </a:pP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«И все же, и все же…, любовь остается в сердце на всю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  <a:t>жизнь». </a:t>
            </a:r>
            <a:br>
              <a:rPr lang="ru-RU" sz="2800" b="1" smtClean="0">
                <a:solidFill>
                  <a:srgbClr val="525129"/>
                </a:solidFill>
                <a:latin typeface="Monotype Corsiva" pitchFamily="66" charset="0"/>
              </a:rPr>
            </a:br>
            <a:endParaRPr lang="ru-RU" sz="2800" b="1" smtClean="0">
              <a:solidFill>
                <a:srgbClr val="525129"/>
              </a:solidFill>
              <a:latin typeface="Monotype Corsiva" pitchFamily="66" charset="0"/>
            </a:endParaRPr>
          </a:p>
        </p:txBody>
      </p:sp>
      <p:pic>
        <p:nvPicPr>
          <p:cNvPr id="20483" name="Picture 2" descr="http://im0-tub.yandex.net/i?id=98352540&amp;tov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19452">
            <a:off x="4500563" y="4857750"/>
            <a:ext cx="10001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Безымянный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">
  <a:themeElements>
    <a:clrScheme name="Текс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кс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Текст</Template>
  <TotalTime>80</TotalTime>
  <Words>355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Текст</vt:lpstr>
      <vt:lpstr>Рассказы И.А.Бунина о любви</vt:lpstr>
      <vt:lpstr>Тема любви  -  одна из постоянных тем в искусстве и одна из главных в творчестве И.А. Бунина.</vt:lpstr>
      <vt:lpstr>Слайд 3</vt:lpstr>
      <vt:lpstr>Слайд 4</vt:lpstr>
      <vt:lpstr>«Грамматика любви» (1915)</vt:lpstr>
      <vt:lpstr>«Легкое дыхание» (1916)</vt:lpstr>
      <vt:lpstr>«Солнечный удар» (1925)</vt:lpstr>
      <vt:lpstr>«Темные аллеи» (1938)</vt:lpstr>
      <vt:lpstr>Слайд 9</vt:lpstr>
      <vt:lpstr>Вывод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Рассказы И.А.Бунина о любви</dc:title>
  <dc:creator>Admin</dc:creator>
  <cp:lastModifiedBy>1</cp:lastModifiedBy>
  <cp:revision>11</cp:revision>
  <dcterms:created xsi:type="dcterms:W3CDTF">2009-09-14T14:13:35Z</dcterms:created>
  <dcterms:modified xsi:type="dcterms:W3CDTF">2013-01-15T17:04:26Z</dcterms:modified>
</cp:coreProperties>
</file>