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xlsx" ContentType="application/vnd.openxmlformats-officedocument.spreadsheetml.sheet"/>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28" r:id="rId1"/>
  </p:sldMasterIdLst>
  <p:sldIdLst>
    <p:sldId id="256" r:id="rId2"/>
    <p:sldId id="257" r:id="rId3"/>
    <p:sldId id="258" r:id="rId4"/>
    <p:sldId id="260" r:id="rId5"/>
    <p:sldId id="261" r:id="rId6"/>
    <p:sldId id="262" r:id="rId7"/>
    <p:sldId id="263" r:id="rId8"/>
    <p:sldId id="264" r:id="rId9"/>
    <p:sldId id="267" r:id="rId10"/>
    <p:sldId id="268" r:id="rId11"/>
    <p:sldId id="269" r:id="rId12"/>
    <p:sldId id="270" r:id="rId13"/>
    <p:sldId id="271" r:id="rId14"/>
    <p:sldId id="272" r:id="rId15"/>
    <p:sldId id="273" r:id="rId16"/>
    <p:sldId id="274" r:id="rId17"/>
    <p:sldId id="265" r:id="rId18"/>
    <p:sldId id="266" r:id="rId1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7017D"/>
  </p:clrMru>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Средний стиль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DF18680-E054-41AD-8BC1-D1AEF772440D}" styleName="Средний стиль 2 - акцент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44585" autoAdjust="0"/>
  </p:normalViewPr>
  <p:slideViewPr>
    <p:cSldViewPr>
      <p:cViewPr varScale="1">
        <p:scale>
          <a:sx n="73" d="100"/>
          <a:sy n="73" d="100"/>
        </p:scale>
        <p:origin x="-1296"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_____Microsoft_Office_Excel1.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ru-RU"/>
  <c:chart>
    <c:autoTitleDeleted val="1"/>
    <c:plotArea>
      <c:layout/>
      <c:pieChart>
        <c:varyColors val="1"/>
        <c:ser>
          <c:idx val="0"/>
          <c:order val="0"/>
          <c:tx>
            <c:strRef>
              <c:f>'Лист1'!$B$1</c:f>
              <c:strCache>
                <c:ptCount val="1"/>
                <c:pt idx="0">
                  <c:v>Продажи</c:v>
                </c:pt>
              </c:strCache>
            </c:strRef>
          </c:tx>
          <c:dLbls>
            <c:dLbl>
              <c:idx val="0"/>
              <c:layout>
                <c:manualLayout>
                  <c:x val="-5.4118176965167492E-2"/>
                  <c:y val="8.3397045401815612E-2"/>
                </c:manualLayout>
              </c:layout>
              <c:dLblPos val="bestFit"/>
              <c:showCatName val="1"/>
            </c:dLbl>
            <c:dLbl>
              <c:idx val="1"/>
              <c:layout>
                <c:manualLayout>
                  <c:x val="-0.11317012545042039"/>
                  <c:y val="9.3759229300305391E-2"/>
                </c:manualLayout>
              </c:layout>
              <c:dLblPos val="bestFit"/>
              <c:showCatName val="1"/>
            </c:dLbl>
            <c:dLbl>
              <c:idx val="2"/>
              <c:layout>
                <c:manualLayout>
                  <c:x val="-0.15619511544107834"/>
                  <c:y val="5.2394188126168965E-3"/>
                </c:manualLayout>
              </c:layout>
              <c:dLblPos val="bestFit"/>
              <c:showCatName val="1"/>
            </c:dLbl>
            <c:dLbl>
              <c:idx val="3"/>
              <c:layout>
                <c:manualLayout>
                  <c:x val="-0.12333544641665554"/>
                  <c:y val="-0.11303894253211542"/>
                </c:manualLayout>
              </c:layout>
              <c:dLblPos val="bestFit"/>
              <c:showCatName val="1"/>
            </c:dLbl>
            <c:dLbl>
              <c:idx val="4"/>
              <c:layout>
                <c:manualLayout>
                  <c:x val="-6.9463777303260824E-2"/>
                  <c:y val="-0.11818614935121086"/>
                </c:manualLayout>
              </c:layout>
              <c:dLblPos val="bestFit"/>
              <c:showCatName val="1"/>
            </c:dLbl>
            <c:dLbl>
              <c:idx val="6"/>
              <c:layout>
                <c:manualLayout>
                  <c:x val="6.7832631118478606E-2"/>
                  <c:y val="-0.10069387356928775"/>
                </c:manualLayout>
              </c:layout>
              <c:dLblPos val="bestFit"/>
              <c:showCatName val="1"/>
            </c:dLbl>
            <c:dLbl>
              <c:idx val="8"/>
              <c:layout>
                <c:manualLayout>
                  <c:x val="8.3983918128654966E-2"/>
                  <c:y val="0.11180781502647893"/>
                </c:manualLayout>
              </c:layout>
              <c:dLblPos val="bestFit"/>
              <c:showCatName val="1"/>
            </c:dLbl>
            <c:dLbl>
              <c:idx val="9"/>
              <c:layout>
                <c:manualLayout>
                  <c:x val="7.100255560160243E-2"/>
                  <c:y val="7.2201911285137213E-2"/>
                </c:manualLayout>
              </c:layout>
              <c:dLblPos val="bestFit"/>
              <c:showCatName val="1"/>
            </c:dLbl>
            <c:txPr>
              <a:bodyPr/>
              <a:lstStyle/>
              <a:p>
                <a:pPr>
                  <a:defRPr sz="1400" b="1" baseline="0"/>
                </a:pPr>
                <a:endParaRPr lang="ru-RU"/>
              </a:p>
            </c:txPr>
            <c:dLblPos val="bestFit"/>
            <c:showCatName val="1"/>
          </c:dLbls>
          <c:cat>
            <c:strRef>
              <c:f>'Лист1'!$A$2:$A$11</c:f>
              <c:strCache>
                <c:ptCount val="10"/>
                <c:pt idx="0">
                  <c:v>Творческая активность</c:v>
                </c:pt>
                <c:pt idx="1">
                  <c:v>Самообразование</c:v>
                </c:pt>
                <c:pt idx="2">
                  <c:v>Педагогический опыт и мастерство</c:v>
                </c:pt>
                <c:pt idx="3">
                  <c:v>Проффессионализм</c:v>
                </c:pt>
                <c:pt idx="4">
                  <c:v>Квалификация</c:v>
                </c:pt>
                <c:pt idx="5">
                  <c:v>Аттестация</c:v>
                </c:pt>
                <c:pt idx="6">
                  <c:v>Прфессиональные педагогические знания и умения</c:v>
                </c:pt>
                <c:pt idx="7">
                  <c:v>Личностные качества и свойства</c:v>
                </c:pt>
                <c:pt idx="8">
                  <c:v>Качество и уровень обученности студентов</c:v>
                </c:pt>
                <c:pt idx="9">
                  <c:v>Результативность</c:v>
                </c:pt>
              </c:strCache>
            </c:strRef>
          </c:cat>
          <c:val>
            <c:numRef>
              <c:f>'Лист1'!$B$2:$B$11</c:f>
              <c:numCache>
                <c:formatCode>General</c:formatCode>
                <c:ptCount val="10"/>
                <c:pt idx="0">
                  <c:v>10</c:v>
                </c:pt>
                <c:pt idx="1">
                  <c:v>10</c:v>
                </c:pt>
                <c:pt idx="2">
                  <c:v>10</c:v>
                </c:pt>
                <c:pt idx="3">
                  <c:v>10</c:v>
                </c:pt>
                <c:pt idx="4">
                  <c:v>10</c:v>
                </c:pt>
                <c:pt idx="5">
                  <c:v>10</c:v>
                </c:pt>
                <c:pt idx="6">
                  <c:v>10</c:v>
                </c:pt>
                <c:pt idx="7">
                  <c:v>10</c:v>
                </c:pt>
                <c:pt idx="8">
                  <c:v>10</c:v>
                </c:pt>
                <c:pt idx="9">
                  <c:v>10</c:v>
                </c:pt>
              </c:numCache>
            </c:numRef>
          </c:val>
        </c:ser>
        <c:firstSliceAng val="0"/>
      </c:pieChart>
    </c:plotArea>
    <c:legend>
      <c:legendPos val="r"/>
      <c:layout>
        <c:manualLayout>
          <c:xMode val="edge"/>
          <c:yMode val="edge"/>
          <c:x val="0.73099415204678364"/>
          <c:y val="0"/>
          <c:w val="0.26023391812865498"/>
          <c:h val="1"/>
        </c:manualLayout>
      </c:layout>
      <c:txPr>
        <a:bodyPr/>
        <a:lstStyle/>
        <a:p>
          <a:pPr>
            <a:defRPr sz="1400" baseline="0"/>
          </a:pPr>
          <a:endParaRPr lang="ru-RU"/>
        </a:p>
      </c:txPr>
    </c:legend>
    <c:plotVisOnly val="1"/>
  </c:chart>
  <c:externalData r:id="rId1"/>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Заголовок 28"/>
          <p:cNvSpPr>
            <a:spLocks noGrp="1"/>
          </p:cNvSpPr>
          <p:nvPr>
            <p:ph type="ctrTitle"/>
          </p:nvPr>
        </p:nvSpPr>
        <p:spPr>
          <a:xfrm>
            <a:off x="381000" y="4853411"/>
            <a:ext cx="8458200" cy="1222375"/>
          </a:xfrm>
        </p:spPr>
        <p:txBody>
          <a:bodyPr anchor="t"/>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16" name="Дата 15"/>
          <p:cNvSpPr>
            <a:spLocks noGrp="1"/>
          </p:cNvSpPr>
          <p:nvPr>
            <p:ph type="dt" sz="half" idx="10"/>
          </p:nvPr>
        </p:nvSpPr>
        <p:spPr/>
        <p:txBody>
          <a:bodyPr/>
          <a:lstStyle/>
          <a:p>
            <a:fld id="{5B106E36-FD25-4E2D-B0AA-010F637433A0}" type="datetimeFigureOut">
              <a:rPr lang="ru-RU" smtClean="0"/>
              <a:pPr/>
              <a:t>24.02.2016</a:t>
            </a:fld>
            <a:endParaRPr lang="ru-RU"/>
          </a:p>
        </p:txBody>
      </p:sp>
      <p:sp>
        <p:nvSpPr>
          <p:cNvPr id="2" name="Нижний колонтитул 1"/>
          <p:cNvSpPr>
            <a:spLocks noGrp="1"/>
          </p:cNvSpPr>
          <p:nvPr>
            <p:ph type="ftr" sz="quarter" idx="11"/>
          </p:nvPr>
        </p:nvSpPr>
        <p:spPr/>
        <p:txBody>
          <a:bodyPr/>
          <a:lstStyle/>
          <a:p>
            <a:endParaRPr lang="ru-RU"/>
          </a:p>
        </p:txBody>
      </p:sp>
      <p:sp>
        <p:nvSpPr>
          <p:cNvPr id="15" name="Номер слайда 14"/>
          <p:cNvSpPr>
            <a:spLocks noGrp="1"/>
          </p:cNvSpPr>
          <p:nvPr>
            <p:ph type="sldNum" sz="quarter" idx="12"/>
          </p:nvPr>
        </p:nvSpPr>
        <p:spPr>
          <a:xfrm>
            <a:off x="8229600" y="6473952"/>
            <a:ext cx="758952" cy="246888"/>
          </a:xfrm>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24.02.2016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549276"/>
            <a:ext cx="18288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549276"/>
            <a:ext cx="62484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24.02.2016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2" name="Заголовок 21"/>
          <p:cNvSpPr>
            <a:spLocks noGrp="1"/>
          </p:cNvSpPr>
          <p:nvPr>
            <p:ph type="title"/>
          </p:nvPr>
        </p:nvSpPr>
        <p:spPr/>
        <p:txBody>
          <a:bodyPr/>
          <a:lstStyle/>
          <a:p>
            <a:r>
              <a:rPr kumimoji="0" lang="ru-RU" smtClean="0"/>
              <a:t>Образец заголовка</a:t>
            </a:r>
            <a:endParaRPr kumimoji="0" lang="en-US"/>
          </a:p>
        </p:txBody>
      </p:sp>
      <p:sp>
        <p:nvSpPr>
          <p:cNvPr id="27" name="Содержимое 26"/>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5B106E36-FD25-4E2D-B0AA-010F637433A0}" type="datetimeFigureOut">
              <a:rPr lang="ru-RU" smtClean="0"/>
              <a:pPr/>
              <a:t>24.02.2016</a:t>
            </a:fld>
            <a:endParaRPr lang="ru-RU"/>
          </a:p>
        </p:txBody>
      </p:sp>
      <p:sp>
        <p:nvSpPr>
          <p:cNvPr id="19" name="Нижний колонтитул 18"/>
          <p:cNvSpPr>
            <a:spLocks noGrp="1"/>
          </p:cNvSpPr>
          <p:nvPr>
            <p:ph type="ftr" sz="quarter" idx="11"/>
          </p:nvPr>
        </p:nvSpPr>
        <p:spPr>
          <a:xfrm>
            <a:off x="3581400" y="76200"/>
            <a:ext cx="2895600" cy="288925"/>
          </a:xfrm>
        </p:spPr>
        <p:txBody>
          <a:bodyPr/>
          <a:lstStyle/>
          <a:p>
            <a:endParaRPr lang="ru-RU"/>
          </a:p>
        </p:txBody>
      </p:sp>
      <p:sp>
        <p:nvSpPr>
          <p:cNvPr id="16" name="Номер слайда 15"/>
          <p:cNvSpPr>
            <a:spLocks noGrp="1"/>
          </p:cNvSpPr>
          <p:nvPr>
            <p:ph type="sldNum" sz="quarter" idx="12"/>
          </p:nvPr>
        </p:nvSpPr>
        <p:spPr>
          <a:xfrm>
            <a:off x="8229600" y="6473952"/>
            <a:ext cx="758952" cy="246888"/>
          </a:xfrm>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Текст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19" name="Дата 18"/>
          <p:cNvSpPr>
            <a:spLocks noGrp="1"/>
          </p:cNvSpPr>
          <p:nvPr>
            <p:ph type="dt" sz="half" idx="10"/>
          </p:nvPr>
        </p:nvSpPr>
        <p:spPr/>
        <p:txBody>
          <a:bodyPr/>
          <a:lstStyle/>
          <a:p>
            <a:fld id="{5B106E36-FD25-4E2D-B0AA-010F637433A0}" type="datetimeFigureOut">
              <a:rPr lang="ru-RU" smtClean="0"/>
              <a:pPr/>
              <a:t>24.02.2016</a:t>
            </a:fld>
            <a:endParaRPr lang="ru-RU"/>
          </a:p>
        </p:txBody>
      </p:sp>
      <p:sp>
        <p:nvSpPr>
          <p:cNvPr id="11" name="Нижний колонтитул 10"/>
          <p:cNvSpPr>
            <a:spLocks noGrp="1"/>
          </p:cNvSpPr>
          <p:nvPr>
            <p:ph type="ftr" sz="quarter" idx="11"/>
          </p:nvPr>
        </p:nvSpPr>
        <p:spPr/>
        <p:txBody>
          <a:bodyPr/>
          <a:lstStyle/>
          <a:p>
            <a:endParaRPr lang="ru-RU"/>
          </a:p>
        </p:txBody>
      </p:sp>
      <p:sp>
        <p:nvSpPr>
          <p:cNvPr id="16" name="Номер слайда 15"/>
          <p:cNvSpPr>
            <a:spLocks noGrp="1"/>
          </p:cNvSpPr>
          <p:nvPr>
            <p:ph type="sldNum" sz="quarter" idx="12"/>
          </p:nvPr>
        </p:nvSpPr>
        <p:spPr/>
        <p:txBody>
          <a:bodyPr/>
          <a:lstStyle/>
          <a:p>
            <a:fld id="{725C68B6-61C2-468F-89AB-4B9F7531AA68}" type="slidenum">
              <a:rPr lang="ru-RU" smtClean="0"/>
              <a:pPr/>
              <a:t>‹#›</a:t>
            </a:fld>
            <a:endParaRPr lang="ru-RU"/>
          </a:p>
        </p:txBody>
      </p:sp>
      <p:sp>
        <p:nvSpPr>
          <p:cNvPr id="8" name="Заголовок 7"/>
          <p:cNvSpPr>
            <a:spLocks noGrp="1"/>
          </p:cNvSpPr>
          <p:nvPr>
            <p:ph type="title"/>
          </p:nvPr>
        </p:nvSpPr>
        <p:spPr>
          <a:xfrm>
            <a:off x="180475" y="2947085"/>
            <a:ext cx="8686800" cy="1184825"/>
          </a:xfrm>
        </p:spPr>
        <p:txBody>
          <a:bodyPr rtlCol="0" anchor="t"/>
          <a:lstStyle>
            <a:lvl1pPr algn="r">
              <a:defRPr/>
            </a:lvl1pPr>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0" name="Заголовок 1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4" name="Содержимое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1" name="Дата 20"/>
          <p:cNvSpPr>
            <a:spLocks noGrp="1"/>
          </p:cNvSpPr>
          <p:nvPr>
            <p:ph type="dt" sz="half" idx="10"/>
          </p:nvPr>
        </p:nvSpPr>
        <p:spPr/>
        <p:txBody>
          <a:bodyPr/>
          <a:lstStyle/>
          <a:p>
            <a:fld id="{5B106E36-FD25-4E2D-B0AA-010F637433A0}" type="datetimeFigureOut">
              <a:rPr lang="ru-RU" smtClean="0"/>
              <a:pPr/>
              <a:t>24.02.2016</a:t>
            </a:fld>
            <a:endParaRPr lang="ru-RU"/>
          </a:p>
        </p:txBody>
      </p:sp>
      <p:sp>
        <p:nvSpPr>
          <p:cNvPr id="10" name="Нижний колонтитул 9"/>
          <p:cNvSpPr>
            <a:spLocks noGrp="1"/>
          </p:cNvSpPr>
          <p:nvPr>
            <p:ph type="ftr" sz="quarter" idx="11"/>
          </p:nvPr>
        </p:nvSpPr>
        <p:spPr/>
        <p:txBody>
          <a:bodyPr/>
          <a:lstStyle/>
          <a:p>
            <a:endParaRPr lang="ru-RU"/>
          </a:p>
        </p:txBody>
      </p:sp>
      <p:sp>
        <p:nvSpPr>
          <p:cNvPr id="31" name="Номер слайда 30"/>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9" name="Заголовок 28"/>
          <p:cNvSpPr>
            <a:spLocks noGrp="1"/>
          </p:cNvSpPr>
          <p:nvPr>
            <p:ph type="title"/>
          </p:nvPr>
        </p:nvSpPr>
        <p:spPr>
          <a:xfrm>
            <a:off x="304800" y="5410200"/>
            <a:ext cx="8610600" cy="882650"/>
          </a:xfrm>
        </p:spPr>
        <p:txBody>
          <a:bodyPr anchor="ctr"/>
          <a:lstStyle>
            <a:lvl1pPr>
              <a:defRPr/>
            </a:lvl1pPr>
          </a:lstStyle>
          <a:p>
            <a:r>
              <a:rPr kumimoji="0" lang="ru-RU" smtClean="0"/>
              <a:t>Образец заголовка</a:t>
            </a:r>
            <a:endParaRPr kumimoji="0" lang="en-US"/>
          </a:p>
        </p:txBody>
      </p:sp>
      <p:sp>
        <p:nvSpPr>
          <p:cNvPr id="13" name="Текст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25" name="Текст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Содержимое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8" name="Содержимое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0" name="Дата 9"/>
          <p:cNvSpPr>
            <a:spLocks noGrp="1"/>
          </p:cNvSpPr>
          <p:nvPr>
            <p:ph type="dt" sz="half" idx="10"/>
          </p:nvPr>
        </p:nvSpPr>
        <p:spPr/>
        <p:txBody>
          <a:bodyPr/>
          <a:lstStyle/>
          <a:p>
            <a:fld id="{5B106E36-FD25-4E2D-B0AA-010F637433A0}" type="datetimeFigureOut">
              <a:rPr lang="ru-RU" smtClean="0"/>
              <a:pPr/>
              <a:t>24.02.2016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229600" y="6477000"/>
            <a:ext cx="762000" cy="246888"/>
          </a:xfrm>
        </p:spPr>
        <p:txBody>
          <a:bodyPr/>
          <a:lstStyle/>
          <a:p>
            <a:fld id="{725C68B6-61C2-468F-89AB-4B9F7531AA68}" type="slidenum">
              <a:rPr lang="ru-RU" smtClean="0"/>
              <a:pPr/>
              <a:t>‹#›</a:t>
            </a:fld>
            <a:endParaRPr lang="ru-RU"/>
          </a:p>
        </p:txBody>
      </p:sp>
      <p:sp>
        <p:nvSpPr>
          <p:cNvPr id="11" name="Прямая соединительная линия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0" name="Заголовок 2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2" name="Дата 11"/>
          <p:cNvSpPr>
            <a:spLocks noGrp="1"/>
          </p:cNvSpPr>
          <p:nvPr>
            <p:ph type="dt" sz="half" idx="10"/>
          </p:nvPr>
        </p:nvSpPr>
        <p:spPr/>
        <p:txBody>
          <a:bodyPr/>
          <a:lstStyle/>
          <a:p>
            <a:fld id="{5B106E36-FD25-4E2D-B0AA-010F637433A0}" type="datetimeFigureOut">
              <a:rPr lang="ru-RU" smtClean="0"/>
              <a:pPr/>
              <a:t>24.02.2016</a:t>
            </a:fld>
            <a:endParaRPr lang="ru-RU"/>
          </a:p>
        </p:txBody>
      </p:sp>
      <p:sp>
        <p:nvSpPr>
          <p:cNvPr id="21" name="Нижний колонтитул 20"/>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5B106E36-FD25-4E2D-B0AA-010F637433A0}" type="datetimeFigureOut">
              <a:rPr lang="ru-RU" smtClean="0"/>
              <a:pPr/>
              <a:t>24.02.2016</a:t>
            </a:fld>
            <a:endParaRPr lang="ru-RU"/>
          </a:p>
        </p:txBody>
      </p:sp>
      <p:sp>
        <p:nvSpPr>
          <p:cNvPr id="24" name="Нижний колонтитул 23"/>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8" name="Прямая соединительная линия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Заголовок 11"/>
          <p:cNvSpPr>
            <a:spLocks noGrp="1"/>
          </p:cNvSpPr>
          <p:nvPr>
            <p:ph type="title"/>
          </p:nvPr>
        </p:nvSpPr>
        <p:spPr>
          <a:xfrm>
            <a:off x="457200" y="5486400"/>
            <a:ext cx="8458200" cy="520700"/>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14" name="Содержимое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5B106E36-FD25-4E2D-B0AA-010F637433A0}" type="datetimeFigureOut">
              <a:rPr lang="ru-RU" smtClean="0"/>
              <a:pPr/>
              <a:t>24.02.2016</a:t>
            </a:fld>
            <a:endParaRPr lang="ru-RU"/>
          </a:p>
        </p:txBody>
      </p:sp>
      <p:sp>
        <p:nvSpPr>
          <p:cNvPr id="29" name="Нижний колонтитул 28"/>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3" name="Рисунок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ru-RU" smtClean="0"/>
              <a:t>Вставка рисунка</a:t>
            </a:r>
            <a:endParaRPr kumimoji="0" lang="en-US" dirty="0"/>
          </a:p>
        </p:txBody>
      </p:sp>
      <p:sp>
        <p:nvSpPr>
          <p:cNvPr id="7" name="Дата 6"/>
          <p:cNvSpPr>
            <a:spLocks noGrp="1"/>
          </p:cNvSpPr>
          <p:nvPr>
            <p:ph type="dt" sz="half" idx="10"/>
          </p:nvPr>
        </p:nvSpPr>
        <p:spPr/>
        <p:txBody>
          <a:bodyPr/>
          <a:lstStyle/>
          <a:p>
            <a:fld id="{5B106E36-FD25-4E2D-B0AA-010F637433A0}" type="datetimeFigureOut">
              <a:rPr lang="ru-RU" smtClean="0"/>
              <a:pPr/>
              <a:t>24.02.2016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31" name="Номер слайда 30"/>
          <p:cNvSpPr>
            <a:spLocks noGrp="1"/>
          </p:cNvSpPr>
          <p:nvPr>
            <p:ph type="sldNum" sz="quarter" idx="12"/>
          </p:nvPr>
        </p:nvSpPr>
        <p:spPr/>
        <p:txBody>
          <a:bodyPr/>
          <a:lstStyle/>
          <a:p>
            <a:fld id="{725C68B6-61C2-468F-89AB-4B9F7531AA68}" type="slidenum">
              <a:rPr lang="ru-RU" smtClean="0"/>
              <a:pPr/>
              <a:t>‹#›</a:t>
            </a:fld>
            <a:endParaRPr lang="ru-RU"/>
          </a:p>
        </p:txBody>
      </p:sp>
      <p:sp>
        <p:nvSpPr>
          <p:cNvPr id="17" name="Заголовок 16"/>
          <p:cNvSpPr>
            <a:spLocks noGrp="1"/>
          </p:cNvSpPr>
          <p:nvPr>
            <p:ph type="title"/>
          </p:nvPr>
        </p:nvSpPr>
        <p:spPr>
          <a:xfrm>
            <a:off x="381000" y="4993760"/>
            <a:ext cx="5867400" cy="522288"/>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Текст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1" name="Дата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5B106E36-FD25-4E2D-B0AA-010F637433A0}" type="datetimeFigureOut">
              <a:rPr lang="ru-RU" smtClean="0"/>
              <a:pPr/>
              <a:t>24.02.2016</a:t>
            </a:fld>
            <a:endParaRPr lang="ru-RU"/>
          </a:p>
        </p:txBody>
      </p:sp>
      <p:sp>
        <p:nvSpPr>
          <p:cNvPr id="28" name="Нижний колонтитул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ru-RU"/>
          </a:p>
        </p:txBody>
      </p:sp>
      <p:sp>
        <p:nvSpPr>
          <p:cNvPr id="5" name="Номер слайда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725C68B6-61C2-468F-89AB-4B9F7531AA68}" type="slidenum">
              <a:rPr lang="ru-RU" smtClean="0"/>
              <a:pPr/>
              <a:t>‹#›</a:t>
            </a:fld>
            <a:endParaRPr lang="ru-RU"/>
          </a:p>
        </p:txBody>
      </p:sp>
      <p:sp>
        <p:nvSpPr>
          <p:cNvPr id="10" name="Заголовок 9"/>
          <p:cNvSpPr>
            <a:spLocks noGrp="1"/>
          </p:cNvSpPr>
          <p:nvPr>
            <p:ph type="title"/>
          </p:nvPr>
        </p:nvSpPr>
        <p:spPr>
          <a:xfrm>
            <a:off x="304800" y="457200"/>
            <a:ext cx="8686800" cy="838200"/>
          </a:xfrm>
          <a:prstGeom prst="rect">
            <a:avLst/>
          </a:prstGeom>
        </p:spPr>
        <p:txBody>
          <a:bodyPr vert="horz" anchor="ctr">
            <a:normAutofit/>
          </a:bodyPr>
          <a:lstStyle/>
          <a:p>
            <a:r>
              <a:rPr kumimoji="0" lang="ru-RU" smtClean="0"/>
              <a:t>Образец заголовка</a:t>
            </a:r>
            <a:endParaRPr kumimoji="0" lang="en-US"/>
          </a:p>
        </p:txBody>
      </p:sp>
      <p:sp>
        <p:nvSpPr>
          <p:cNvPr id="9" name="Прямая соединительная линия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Прямая соединительная линия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381000" y="620688"/>
            <a:ext cx="8458200" cy="4179912"/>
          </a:xfrm>
        </p:spPr>
        <p:txBody>
          <a:bodyPr>
            <a:normAutofit/>
          </a:bodyPr>
          <a:lstStyle/>
          <a:p>
            <a:pPr algn="ctr"/>
            <a:endParaRPr lang="ru-RU" sz="4000" b="1" dirty="0" smtClean="0"/>
          </a:p>
          <a:p>
            <a:pPr algn="ctr"/>
            <a:r>
              <a:rPr lang="ru-RU" sz="4400" b="1" dirty="0" smtClean="0">
                <a:solidFill>
                  <a:srgbClr val="002060"/>
                </a:solidFill>
                <a:latin typeface="Times New Roman" pitchFamily="18" charset="0"/>
                <a:cs typeface="Times New Roman" pitchFamily="18" charset="0"/>
              </a:rPr>
              <a:t>Профессионально-личностная </a:t>
            </a:r>
            <a:r>
              <a:rPr lang="ru-RU" sz="4400" b="1" dirty="0" smtClean="0">
                <a:solidFill>
                  <a:srgbClr val="002060"/>
                </a:solidFill>
                <a:latin typeface="Times New Roman" pitchFamily="18" charset="0"/>
                <a:cs typeface="Times New Roman" pitchFamily="18" charset="0"/>
              </a:rPr>
              <a:t>модель </a:t>
            </a:r>
            <a:endParaRPr lang="ru-RU" sz="4400" b="1" dirty="0" smtClean="0">
              <a:solidFill>
                <a:srgbClr val="002060"/>
              </a:solidFill>
              <a:latin typeface="Times New Roman" pitchFamily="18" charset="0"/>
              <a:cs typeface="Times New Roman" pitchFamily="18" charset="0"/>
            </a:endParaRPr>
          </a:p>
          <a:p>
            <a:pPr algn="ctr"/>
            <a:r>
              <a:rPr lang="ru-RU" sz="4400" b="1" dirty="0" smtClean="0">
                <a:solidFill>
                  <a:srgbClr val="002060"/>
                </a:solidFill>
                <a:latin typeface="Times New Roman" pitchFamily="18" charset="0"/>
                <a:cs typeface="Times New Roman" pitchFamily="18" charset="0"/>
              </a:rPr>
              <a:t>преподавателя</a:t>
            </a:r>
          </a:p>
          <a:p>
            <a:pPr algn="ctr"/>
            <a:endParaRPr lang="ru-RU" sz="3600" b="1" dirty="0" smtClean="0"/>
          </a:p>
          <a:p>
            <a:pPr algn="ctr"/>
            <a:endParaRPr lang="ru-RU" sz="3600" b="1" dirty="0" smtClean="0"/>
          </a:p>
          <a:p>
            <a:pPr algn="ctr"/>
            <a:endParaRPr lang="ru-RU" sz="36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одержимое 3"/>
          <p:cNvGraphicFramePr>
            <a:graphicFrameLocks noGrp="1"/>
          </p:cNvGraphicFramePr>
          <p:nvPr>
            <p:ph idx="1"/>
          </p:nvPr>
        </p:nvGraphicFramePr>
        <p:xfrm>
          <a:off x="304800" y="0"/>
          <a:ext cx="8686800" cy="6918960"/>
        </p:xfrm>
        <a:graphic>
          <a:graphicData uri="http://schemas.openxmlformats.org/drawingml/2006/table">
            <a:tbl>
              <a:tblPr firstRow="1" bandRow="1">
                <a:tableStyleId>{5C22544A-7EE6-4342-B048-85BDC9FD1C3A}</a:tableStyleId>
              </a:tblPr>
              <a:tblGrid>
                <a:gridCol w="2895600"/>
                <a:gridCol w="2895600"/>
                <a:gridCol w="2895600"/>
              </a:tblGrid>
              <a:tr h="634441">
                <a:tc>
                  <a:txBody>
                    <a:bodyPr/>
                    <a:lstStyle/>
                    <a:p>
                      <a:r>
                        <a:rPr kumimoji="0" lang="ru-RU" sz="1800" kern="1200" dirty="0" smtClean="0"/>
                        <a:t>Трудовые действия</a:t>
                      </a:r>
                    </a:p>
                    <a:p>
                      <a:r>
                        <a:rPr kumimoji="0" lang="ru-RU" sz="1800" kern="1200" dirty="0" smtClean="0"/>
                        <a:t> </a:t>
                      </a:r>
                      <a:endParaRPr kumimoji="0" lang="ru-RU" sz="1800" b="1" kern="1200" dirty="0">
                        <a:solidFill>
                          <a:schemeClr val="lt1"/>
                        </a:solidFill>
                        <a:latin typeface="+mn-lt"/>
                        <a:ea typeface="+mn-ea"/>
                        <a:cs typeface="+mn-cs"/>
                      </a:endParaRPr>
                    </a:p>
                  </a:txBody>
                  <a:tcPr/>
                </a:tc>
                <a:tc>
                  <a:txBody>
                    <a:bodyPr/>
                    <a:lstStyle/>
                    <a:p>
                      <a:r>
                        <a:rPr kumimoji="0" lang="ru-RU" sz="1800" kern="1200" dirty="0" smtClean="0"/>
                        <a:t>Необходимые умения</a:t>
                      </a:r>
                      <a:endParaRPr lang="ru-RU" dirty="0"/>
                    </a:p>
                  </a:txBody>
                  <a:tcPr/>
                </a:tc>
                <a:tc>
                  <a:txBody>
                    <a:bodyPr/>
                    <a:lstStyle/>
                    <a:p>
                      <a:r>
                        <a:rPr kumimoji="0" lang="ru-RU" sz="1800" kern="1200" dirty="0" smtClean="0"/>
                        <a:t>Необходимые знания</a:t>
                      </a:r>
                      <a:endParaRPr lang="ru-RU" dirty="0"/>
                    </a:p>
                  </a:txBody>
                  <a:tcPr/>
                </a:tc>
              </a:tr>
              <a:tr h="622355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ru-RU" sz="1400" kern="1200" dirty="0" smtClean="0">
                          <a:latin typeface="Times New Roman" pitchFamily="18" charset="0"/>
                          <a:cs typeface="Times New Roman" pitchFamily="18" charset="0"/>
                        </a:rPr>
                        <a:t>Руководство учебно-профессиональной, проектной, исследовательской и иной деятельностью обучающихся по программам СПО и (или) ДПП, в том числе подготовкой выпускной квалификационной работы (если она предусмотрена)</a:t>
                      </a:r>
                    </a:p>
                    <a:p>
                      <a:endParaRPr lang="ru-RU" sz="1400" dirty="0">
                        <a:latin typeface="Times New Roman" pitchFamily="18" charset="0"/>
                        <a:cs typeface="Times New Roman" pitchFamily="18" charset="0"/>
                      </a:endParaRPr>
                    </a:p>
                  </a:txBody>
                  <a:tcPr/>
                </a:tc>
                <a:tc>
                  <a:txBody>
                    <a:bodyPr/>
                    <a:lstStyle/>
                    <a:p>
                      <a:r>
                        <a:rPr kumimoji="0" lang="ru-RU" sz="1400" kern="1200" dirty="0" smtClean="0">
                          <a:latin typeface="Times New Roman" pitchFamily="18" charset="0"/>
                          <a:cs typeface="Times New Roman" pitchFamily="18" charset="0"/>
                        </a:rPr>
                        <a:t>Консультировать обучающихся на этапах выбора темы, подготовки и оформления проектных, исследовательских, выпускных квалификационных работ, в процессе прохождения практики (для преподавания по программам СПО и ДПП)</a:t>
                      </a:r>
                    </a:p>
                    <a:p>
                      <a:r>
                        <a:rPr kumimoji="0" lang="ru-RU" sz="1400" kern="1200" dirty="0" smtClean="0">
                          <a:latin typeface="Times New Roman" pitchFamily="18" charset="0"/>
                          <a:cs typeface="Times New Roman" pitchFamily="18" charset="0"/>
                        </a:rPr>
                        <a:t> Организовывать проведение конференций, выставок, конкурсов профессионального мастерства, иных конкурсов и аналогичных мероприятий (в области преподаваемого учебного предмета, курса, дисциплины (модуля))</a:t>
                      </a:r>
                    </a:p>
                    <a:p>
                      <a:r>
                        <a:rPr kumimoji="0" lang="ru-RU" sz="1400" kern="1200" dirty="0" smtClean="0">
                          <a:latin typeface="Times New Roman" pitchFamily="18" charset="0"/>
                          <a:cs typeface="Times New Roman" pitchFamily="18" charset="0"/>
                        </a:rPr>
                        <a:t> Разрабатывать задания, участвовать в работе оценочных комиссий, готовить обучающихся к участию в конференциях, выставках, конкурсах профессионального мастерства, иных конкурсах и аналогичных мероприятиях в области преподаваемого учебного предмета, курса, дисциплины (модуля) (для преподавания по программам СПО и ДПП)</a:t>
                      </a:r>
                    </a:p>
                    <a:p>
                      <a:endParaRPr lang="ru-RU" sz="1400" dirty="0">
                        <a:latin typeface="Times New Roman" pitchFamily="18" charset="0"/>
                        <a:cs typeface="Times New Roman" pitchFamily="18" charset="0"/>
                      </a:endParaRPr>
                    </a:p>
                  </a:txBody>
                  <a:tcPr/>
                </a:tc>
                <a:tc>
                  <a:txBody>
                    <a:bodyPr/>
                    <a:lstStyle/>
                    <a:p>
                      <a:r>
                        <a:rPr kumimoji="0" lang="ru-RU" sz="1400" kern="1200" dirty="0" smtClean="0">
                          <a:latin typeface="Times New Roman" pitchFamily="18" charset="0"/>
                          <a:cs typeface="Times New Roman" pitchFamily="18" charset="0"/>
                        </a:rPr>
                        <a:t>Электронные образовательные и информационные ресурсы, необходимые для организации учебной (учебно-профессиональной), исследовательской, проектной и иной деятельности обучающихся, написания выпускных квалификационных работ</a:t>
                      </a:r>
                    </a:p>
                    <a:p>
                      <a:r>
                        <a:rPr kumimoji="0" lang="ru-RU" sz="1400" kern="1200" dirty="0" smtClean="0">
                          <a:latin typeface="Times New Roman" pitchFamily="18" charset="0"/>
                          <a:cs typeface="Times New Roman" pitchFamily="18" charset="0"/>
                        </a:rPr>
                        <a:t>Методология, теоретические основы и технология научно-исследовательской и проектной деятельности (для преподавания по программам СПО и ДПП)</a:t>
                      </a:r>
                    </a:p>
                    <a:p>
                      <a:r>
                        <a:rPr kumimoji="0" lang="ru-RU" sz="1400" kern="1200" dirty="0" smtClean="0">
                          <a:latin typeface="Times New Roman" pitchFamily="18" charset="0"/>
                          <a:cs typeface="Times New Roman" pitchFamily="18" charset="0"/>
                        </a:rPr>
                        <a:t> </a:t>
                      </a:r>
                    </a:p>
                    <a:p>
                      <a:r>
                        <a:rPr kumimoji="0" lang="ru-RU" sz="1400" kern="1200" dirty="0" smtClean="0">
                          <a:latin typeface="Times New Roman" pitchFamily="18" charset="0"/>
                          <a:cs typeface="Times New Roman" pitchFamily="18" charset="0"/>
                        </a:rPr>
                        <a:t>Научно-методические основы организации учебно-профессиональной, проектной, исследовательской и иной деятельности обучающихся</a:t>
                      </a:r>
                    </a:p>
                    <a:p>
                      <a:r>
                        <a:rPr kumimoji="0" lang="ru-RU" sz="1400" kern="1200" dirty="0" smtClean="0">
                          <a:latin typeface="Times New Roman" pitchFamily="18" charset="0"/>
                          <a:cs typeface="Times New Roman" pitchFamily="18" charset="0"/>
                        </a:rPr>
                        <a:t> </a:t>
                      </a:r>
                    </a:p>
                    <a:p>
                      <a:r>
                        <a:rPr kumimoji="0" lang="ru-RU" sz="1400" kern="1200" dirty="0" smtClean="0">
                          <a:latin typeface="Times New Roman" pitchFamily="18" charset="0"/>
                          <a:cs typeface="Times New Roman" pitchFamily="18" charset="0"/>
                        </a:rPr>
                        <a:t>Требования к оформлению проектных и исследовательских работ, отчетов о практике (для преподавания по программам СПО и ДПП)</a:t>
                      </a:r>
                    </a:p>
                    <a:p>
                      <a:r>
                        <a:rPr kumimoji="0" lang="ru-RU" sz="1400" kern="1200" dirty="0" smtClean="0">
                          <a:latin typeface="Times New Roman" pitchFamily="18" charset="0"/>
                          <a:cs typeface="Times New Roman" pitchFamily="18" charset="0"/>
                        </a:rPr>
                        <a:t> </a:t>
                      </a:r>
                    </a:p>
                    <a:p>
                      <a:endParaRPr lang="ru-RU" sz="1400" dirty="0">
                        <a:latin typeface="Times New Roman" pitchFamily="18" charset="0"/>
                        <a:cs typeface="Times New Roman" pitchFamily="18" charset="0"/>
                      </a:endParaRPr>
                    </a:p>
                  </a:txBody>
                  <a:tcPr/>
                </a:tc>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одержимое 3"/>
          <p:cNvGraphicFramePr>
            <a:graphicFrameLocks noGrp="1"/>
          </p:cNvGraphicFramePr>
          <p:nvPr>
            <p:ph idx="1"/>
          </p:nvPr>
        </p:nvGraphicFramePr>
        <p:xfrm>
          <a:off x="304800" y="188913"/>
          <a:ext cx="8686800" cy="6336431"/>
        </p:xfrm>
        <a:graphic>
          <a:graphicData uri="http://schemas.openxmlformats.org/drawingml/2006/table">
            <a:tbl>
              <a:tblPr firstRow="1" bandRow="1">
                <a:tableStyleId>{5C22544A-7EE6-4342-B048-85BDC9FD1C3A}</a:tableStyleId>
              </a:tblPr>
              <a:tblGrid>
                <a:gridCol w="2895600"/>
                <a:gridCol w="2895600"/>
                <a:gridCol w="2895600"/>
              </a:tblGrid>
              <a:tr h="484760">
                <a:tc>
                  <a:txBody>
                    <a:bodyPr/>
                    <a:lstStyle/>
                    <a:p>
                      <a:r>
                        <a:rPr kumimoji="0" lang="ru-RU" sz="1800" kern="1200" dirty="0" smtClean="0"/>
                        <a:t>Трудовые действия</a:t>
                      </a:r>
                    </a:p>
                  </a:txBody>
                  <a:tcPr/>
                </a:tc>
                <a:tc>
                  <a:txBody>
                    <a:bodyPr/>
                    <a:lstStyle/>
                    <a:p>
                      <a:r>
                        <a:rPr kumimoji="0" lang="ru-RU" sz="1800" kern="1200" dirty="0" smtClean="0"/>
                        <a:t>Необходимые умения</a:t>
                      </a:r>
                      <a:endParaRPr lang="ru-RU" dirty="0"/>
                    </a:p>
                  </a:txBody>
                  <a:tcPr/>
                </a:tc>
                <a:tc>
                  <a:txBody>
                    <a:bodyPr/>
                    <a:lstStyle/>
                    <a:p>
                      <a:r>
                        <a:rPr kumimoji="0" lang="ru-RU" sz="1800" kern="1200" dirty="0" smtClean="0"/>
                        <a:t>Необходимые знания</a:t>
                      </a:r>
                      <a:endParaRPr lang="ru-RU" dirty="0"/>
                    </a:p>
                  </a:txBody>
                  <a:tcPr/>
                </a:tc>
              </a:tr>
              <a:tr h="585167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ru-RU" sz="1400" kern="1200" dirty="0" smtClean="0">
                          <a:solidFill>
                            <a:schemeClr val="dk1"/>
                          </a:solidFill>
                          <a:latin typeface="Times New Roman" pitchFamily="18" charset="0"/>
                          <a:ea typeface="+mn-ea"/>
                          <a:cs typeface="Times New Roman" pitchFamily="18" charset="0"/>
                        </a:rPr>
                        <a:t>Консультирование обучающихся и их родителей (законных представителей) по вопросам профессионального самоопределения, профессионального развития, профессиональной адаптации на основе наблюдения за освоением профессиональной компетенции (для преподавания учебного предмета, курса, дисциплины (модуля), ориентированного на освоение квалификации (профессиональной компетенции))</a:t>
                      </a:r>
                    </a:p>
                    <a:p>
                      <a:endParaRPr lang="ru-RU" sz="1400" dirty="0">
                        <a:latin typeface="Times New Roman" pitchFamily="18" charset="0"/>
                        <a:cs typeface="Times New Roman" pitchFamily="18" charset="0"/>
                      </a:endParaRPr>
                    </a:p>
                  </a:txBody>
                  <a:tcPr/>
                </a:tc>
                <a:tc>
                  <a:txBody>
                    <a:bodyPr/>
                    <a:lstStyle/>
                    <a:p>
                      <a:r>
                        <a:rPr kumimoji="0" lang="ru-RU" sz="1400" kern="1200" dirty="0" smtClean="0">
                          <a:solidFill>
                            <a:schemeClr val="dk1"/>
                          </a:solidFill>
                          <a:latin typeface="Times New Roman" pitchFamily="18" charset="0"/>
                          <a:ea typeface="+mn-ea"/>
                          <a:cs typeface="Times New Roman" pitchFamily="18" charset="0"/>
                        </a:rPr>
                        <a:t>Использовать средства педагогической поддержки профессионального самоопределения и профессионального развития обучающихся, проводить консультации по этим вопросам на основе наблюдения за освоением обучающимся профессиональной компетенции (для преподавания учебного предмета, курса, дисциплины (модуля), ориентированного на освоение квалификации (профессиональной компетенции))</a:t>
                      </a:r>
                    </a:p>
                    <a:p>
                      <a:r>
                        <a:rPr kumimoji="0" lang="ru-RU" sz="1400" kern="1200" dirty="0" smtClean="0">
                          <a:solidFill>
                            <a:schemeClr val="dk1"/>
                          </a:solidFill>
                          <a:latin typeface="Times New Roman" pitchFamily="18" charset="0"/>
                          <a:ea typeface="+mn-ea"/>
                          <a:cs typeface="Times New Roman" pitchFamily="18" charset="0"/>
                        </a:rPr>
                        <a:t>Знакомить обучающихся с опытом успешных профессионалов, работающих в осваиваемой сфере профессиональной деятельности, и (или) корпоративной культурой организаций-партнеров, вводить ее элементы в образовательную среду</a:t>
                      </a:r>
                    </a:p>
                    <a:p>
                      <a:r>
                        <a:rPr kumimoji="0" lang="ru-RU" sz="1400" kern="1200" dirty="0" smtClean="0">
                          <a:solidFill>
                            <a:schemeClr val="dk1"/>
                          </a:solidFill>
                          <a:latin typeface="Times New Roman" pitchFamily="18" charset="0"/>
                          <a:ea typeface="+mn-ea"/>
                          <a:cs typeface="Times New Roman" pitchFamily="18" charset="0"/>
                        </a:rPr>
                        <a:t> </a:t>
                      </a:r>
                    </a:p>
                    <a:p>
                      <a:endParaRPr lang="ru-RU" sz="1400" dirty="0">
                        <a:latin typeface="Times New Roman" pitchFamily="18" charset="0"/>
                        <a:cs typeface="Times New Roman" pitchFamily="18" charset="0"/>
                      </a:endParaRPr>
                    </a:p>
                  </a:txBody>
                  <a:tcPr/>
                </a:tc>
                <a:tc>
                  <a:txBody>
                    <a:bodyPr/>
                    <a:lstStyle/>
                    <a:p>
                      <a:r>
                        <a:rPr kumimoji="0" lang="ru-RU" sz="1400" kern="1200" dirty="0" smtClean="0">
                          <a:solidFill>
                            <a:schemeClr val="dk1"/>
                          </a:solidFill>
                          <a:latin typeface="Times New Roman" pitchFamily="18" charset="0"/>
                          <a:ea typeface="+mn-ea"/>
                          <a:cs typeface="Times New Roman" pitchFamily="18" charset="0"/>
                        </a:rPr>
                        <a:t>Цели и задачи деятельности по сопровождению</a:t>
                      </a:r>
                      <a:r>
                        <a:rPr kumimoji="0" lang="ru-RU" sz="1400" kern="1200" baseline="0" dirty="0" smtClean="0">
                          <a:solidFill>
                            <a:schemeClr val="dk1"/>
                          </a:solidFill>
                          <a:latin typeface="Times New Roman" pitchFamily="18" charset="0"/>
                          <a:ea typeface="+mn-ea"/>
                          <a:cs typeface="Times New Roman" pitchFamily="18" charset="0"/>
                        </a:rPr>
                        <a:t> </a:t>
                      </a:r>
                      <a:r>
                        <a:rPr kumimoji="0" lang="ru-RU" sz="1400" kern="1200" dirty="0" smtClean="0">
                          <a:solidFill>
                            <a:schemeClr val="dk1"/>
                          </a:solidFill>
                          <a:latin typeface="Times New Roman" pitchFamily="18" charset="0"/>
                          <a:ea typeface="+mn-ea"/>
                          <a:cs typeface="Times New Roman" pitchFamily="18" charset="0"/>
                        </a:rPr>
                        <a:t>профессионального самоопределения обучающихся по программам СПО и (или) ДПП</a:t>
                      </a:r>
                    </a:p>
                    <a:p>
                      <a:r>
                        <a:rPr kumimoji="0" lang="ru-RU" sz="1400" kern="1200" dirty="0" smtClean="0">
                          <a:solidFill>
                            <a:schemeClr val="dk1"/>
                          </a:solidFill>
                          <a:latin typeface="Times New Roman" pitchFamily="18" charset="0"/>
                          <a:ea typeface="+mn-ea"/>
                          <a:cs typeface="Times New Roman" pitchFamily="18" charset="0"/>
                        </a:rPr>
                        <a:t>Основы психологии труда, стадии профессионального развития</a:t>
                      </a:r>
                    </a:p>
                    <a:p>
                      <a:r>
                        <a:rPr kumimoji="0" lang="ru-RU" sz="1400" kern="1200" dirty="0" smtClean="0">
                          <a:solidFill>
                            <a:schemeClr val="dk1"/>
                          </a:solidFill>
                          <a:latin typeface="Times New Roman" pitchFamily="18" charset="0"/>
                          <a:ea typeface="+mn-ea"/>
                          <a:cs typeface="Times New Roman" pitchFamily="18" charset="0"/>
                        </a:rPr>
                        <a:t>Требования, предъявляемые профессией к человеку, набор медицинских и иных противопоказаний при выборе профессии, содержание и условия труда, образ жизни работников данной профессии, возможности и перспективы карьерного роста по профессии (для преподавания учебного предмета, курса, дисциплины (модуля), ориентированного на освоение квалификации (профессиональной компетенции))</a:t>
                      </a:r>
                    </a:p>
                    <a:p>
                      <a:endParaRPr lang="ru-RU" sz="1400" dirty="0">
                        <a:latin typeface="Times New Roman" pitchFamily="18" charset="0"/>
                        <a:cs typeface="Times New Roman" pitchFamily="18" charset="0"/>
                      </a:endParaRPr>
                    </a:p>
                  </a:txBody>
                  <a:tcPr/>
                </a:tc>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одержимое 3"/>
          <p:cNvGraphicFramePr>
            <a:graphicFrameLocks noGrp="1"/>
          </p:cNvGraphicFramePr>
          <p:nvPr>
            <p:ph idx="1"/>
          </p:nvPr>
        </p:nvGraphicFramePr>
        <p:xfrm>
          <a:off x="304800" y="-1"/>
          <a:ext cx="8686800" cy="6736287"/>
        </p:xfrm>
        <a:graphic>
          <a:graphicData uri="http://schemas.openxmlformats.org/drawingml/2006/table">
            <a:tbl>
              <a:tblPr firstRow="1" bandRow="1">
                <a:tableStyleId>{5C22544A-7EE6-4342-B048-85BDC9FD1C3A}</a:tableStyleId>
              </a:tblPr>
              <a:tblGrid>
                <a:gridCol w="2895600"/>
                <a:gridCol w="2895600"/>
                <a:gridCol w="2895600"/>
              </a:tblGrid>
              <a:tr h="365967">
                <a:tc>
                  <a:txBody>
                    <a:bodyPr/>
                    <a:lstStyle/>
                    <a:p>
                      <a:r>
                        <a:rPr kumimoji="0" lang="ru-RU" sz="1800" kern="1200" dirty="0" smtClean="0"/>
                        <a:t>Трудовые действия</a:t>
                      </a:r>
                    </a:p>
                  </a:txBody>
                  <a:tcPr/>
                </a:tc>
                <a:tc>
                  <a:txBody>
                    <a:bodyPr/>
                    <a:lstStyle/>
                    <a:p>
                      <a:r>
                        <a:rPr kumimoji="0" lang="ru-RU" sz="1800" kern="1200" dirty="0" smtClean="0"/>
                        <a:t>Необходимые умения</a:t>
                      </a:r>
                      <a:endParaRPr lang="ru-RU" dirty="0"/>
                    </a:p>
                  </a:txBody>
                  <a:tcPr/>
                </a:tc>
                <a:tc>
                  <a:txBody>
                    <a:bodyPr/>
                    <a:lstStyle/>
                    <a:p>
                      <a:r>
                        <a:rPr kumimoji="0" lang="ru-RU" sz="1800" kern="1200" dirty="0" smtClean="0"/>
                        <a:t>Необходимые знания</a:t>
                      </a:r>
                      <a:endParaRPr lang="ru-RU" dirty="0"/>
                    </a:p>
                  </a:txBody>
                  <a:tcPr/>
                </a:tc>
              </a:tr>
              <a:tr h="3897037">
                <a:tc>
                  <a:txBody>
                    <a:bodyPr/>
                    <a:lstStyle/>
                    <a:p>
                      <a:endParaRPr lang="ru-RU" sz="1400" dirty="0">
                        <a:latin typeface="Times New Roman" pitchFamily="18" charset="0"/>
                        <a:cs typeface="Times New Roman" pitchFamily="18" charset="0"/>
                      </a:endParaRPr>
                    </a:p>
                  </a:txBody>
                  <a:tcPr/>
                </a:tc>
                <a:tc>
                  <a:txBody>
                    <a:bodyPr/>
                    <a:lstStyle/>
                    <a:p>
                      <a:endParaRPr lang="ru-RU" sz="1400" dirty="0">
                        <a:latin typeface="Times New Roman" pitchFamily="18" charset="0"/>
                        <a:cs typeface="Times New Roman"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ru-RU" sz="1400" kern="1200" dirty="0" smtClean="0">
                          <a:solidFill>
                            <a:schemeClr val="dk1"/>
                          </a:solidFill>
                          <a:latin typeface="Times New Roman" pitchFamily="18" charset="0"/>
                          <a:ea typeface="+mn-ea"/>
                          <a:cs typeface="Times New Roman" pitchFamily="18" charset="0"/>
                        </a:rPr>
                        <a:t>Современные практики, содержание, формы и методы профориентации и консультирования по вопросам профессионального самоопределения, профессиональной адаптации и профессионального развития в процессе освоения учебного предмета, курса, дисциплины (модуля), эффективные приемы общения и организации деятельности, ориентированные на поддержку профессионального самоопределения, профессиональной адаптации и профессионального развития обучающихся</a:t>
                      </a:r>
                    </a:p>
                  </a:txBody>
                  <a:tcPr/>
                </a:tc>
              </a:tr>
              <a:tr h="2406357">
                <a:tc>
                  <a:txBody>
                    <a:bodyPr/>
                    <a:lstStyle/>
                    <a:p>
                      <a:r>
                        <a:rPr kumimoji="0" lang="ru-RU" sz="1400" kern="1200" dirty="0" smtClean="0">
                          <a:solidFill>
                            <a:schemeClr val="dk1"/>
                          </a:solidFill>
                          <a:latin typeface="Times New Roman" pitchFamily="18" charset="0"/>
                          <a:ea typeface="+mn-ea"/>
                          <a:cs typeface="Times New Roman" pitchFamily="18" charset="0"/>
                        </a:rPr>
                        <a:t>Текущий контроль, оценка динамики подготовленности и мотивации обучающихся в процессе изучения учебного предмета, курса, дисциплины (модуля</a:t>
                      </a:r>
                      <a:endParaRPr lang="ru-RU" sz="1400" dirty="0">
                        <a:latin typeface="Times New Roman" pitchFamily="18" charset="0"/>
                        <a:cs typeface="Times New Roman"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ru-RU" sz="1400" kern="1200" dirty="0" smtClean="0">
                          <a:solidFill>
                            <a:schemeClr val="dk1"/>
                          </a:solidFill>
                          <a:latin typeface="Times New Roman" pitchFamily="18" charset="0"/>
                          <a:ea typeface="+mn-ea"/>
                          <a:cs typeface="Times New Roman" pitchFamily="18" charset="0"/>
                        </a:rPr>
                        <a:t>Контролировать и оценивать работу обучающихся на учебных занятиях и самостоятельную работу, успехи и затруднения в освоении программы учебного предмета, курса, дисциплины (модуля), определять их причины, индивидуализировать и корректировать процесс обучения и воспитания</a:t>
                      </a:r>
                    </a:p>
                    <a:p>
                      <a:endParaRPr lang="ru-RU" sz="1400" dirty="0">
                        <a:latin typeface="Times New Roman" pitchFamily="18" charset="0"/>
                        <a:cs typeface="Times New Roman" pitchFamily="18" charset="0"/>
                      </a:endParaRPr>
                    </a:p>
                  </a:txBody>
                  <a:tcPr/>
                </a:tc>
                <a:tc>
                  <a:txBody>
                    <a:bodyPr/>
                    <a:lstStyle/>
                    <a:p>
                      <a:r>
                        <a:rPr kumimoji="0" lang="ru-RU" sz="1400" kern="1200" dirty="0" smtClean="0">
                          <a:solidFill>
                            <a:schemeClr val="dk1"/>
                          </a:solidFill>
                          <a:latin typeface="Times New Roman" pitchFamily="18" charset="0"/>
                          <a:ea typeface="+mn-ea"/>
                          <a:cs typeface="Times New Roman" pitchFamily="18" charset="0"/>
                        </a:rPr>
                        <a:t>Педагогические, психологические и методические основы развития мотивации, организации и контроля учебной деятельности на занятиях различного вида</a:t>
                      </a:r>
                    </a:p>
                    <a:p>
                      <a:r>
                        <a:rPr kumimoji="0" lang="ru-RU" sz="1400" kern="1200" dirty="0" smtClean="0">
                          <a:solidFill>
                            <a:schemeClr val="dk1"/>
                          </a:solidFill>
                          <a:latin typeface="Times New Roman" pitchFamily="18" charset="0"/>
                          <a:ea typeface="+mn-ea"/>
                          <a:cs typeface="Times New Roman" pitchFamily="18" charset="0"/>
                        </a:rPr>
                        <a:t>Современные образовательные технологии профессионального образования (профессионального обучения)</a:t>
                      </a:r>
                    </a:p>
                    <a:p>
                      <a:endParaRPr lang="ru-RU" sz="1400" dirty="0">
                        <a:latin typeface="Times New Roman" pitchFamily="18" charset="0"/>
                        <a:cs typeface="Times New Roman" pitchFamily="18" charset="0"/>
                      </a:endParaRPr>
                    </a:p>
                  </a:txBody>
                  <a:tcPr/>
                </a:tc>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одержимое 3"/>
          <p:cNvGraphicFramePr>
            <a:graphicFrameLocks noGrp="1"/>
          </p:cNvGraphicFramePr>
          <p:nvPr>
            <p:ph idx="1"/>
          </p:nvPr>
        </p:nvGraphicFramePr>
        <p:xfrm>
          <a:off x="304800" y="0"/>
          <a:ext cx="8686800" cy="7498080"/>
        </p:xfrm>
        <a:graphic>
          <a:graphicData uri="http://schemas.openxmlformats.org/drawingml/2006/table">
            <a:tbl>
              <a:tblPr firstRow="1" bandRow="1">
                <a:tableStyleId>{5C22544A-7EE6-4342-B048-85BDC9FD1C3A}</a:tableStyleId>
              </a:tblPr>
              <a:tblGrid>
                <a:gridCol w="2895600"/>
                <a:gridCol w="2895600"/>
                <a:gridCol w="2895600"/>
              </a:tblGrid>
              <a:tr h="324725">
                <a:tc>
                  <a:txBody>
                    <a:bodyPr/>
                    <a:lstStyle/>
                    <a:p>
                      <a:r>
                        <a:rPr kumimoji="0" lang="ru-RU" sz="1800" kern="1200" dirty="0" smtClean="0"/>
                        <a:t>Трудовые действия</a:t>
                      </a:r>
                    </a:p>
                  </a:txBody>
                  <a:tcPr/>
                </a:tc>
                <a:tc>
                  <a:txBody>
                    <a:bodyPr/>
                    <a:lstStyle/>
                    <a:p>
                      <a:r>
                        <a:rPr kumimoji="0" lang="ru-RU" sz="1800" kern="1200" dirty="0" smtClean="0"/>
                        <a:t>Необходимые умения</a:t>
                      </a:r>
                      <a:endParaRPr lang="ru-RU" dirty="0"/>
                    </a:p>
                  </a:txBody>
                  <a:tcPr/>
                </a:tc>
                <a:tc>
                  <a:txBody>
                    <a:bodyPr/>
                    <a:lstStyle/>
                    <a:p>
                      <a:r>
                        <a:rPr kumimoji="0" lang="ru-RU" sz="1800" kern="1200" dirty="0" smtClean="0"/>
                        <a:t>Необходимые знания</a:t>
                      </a:r>
                      <a:endParaRPr lang="ru-RU" dirty="0"/>
                    </a:p>
                  </a:txBody>
                  <a:tcPr/>
                </a:tc>
              </a:tr>
              <a:tr h="699270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ru-RU" sz="1400" kern="1200" dirty="0" smtClean="0">
                          <a:solidFill>
                            <a:schemeClr val="dk1"/>
                          </a:solidFill>
                          <a:latin typeface="Times New Roman" pitchFamily="18" charset="0"/>
                          <a:ea typeface="+mn-ea"/>
                          <a:cs typeface="Times New Roman" pitchFamily="18" charset="0"/>
                        </a:rPr>
                        <a:t>Разработка мероприятий по модернизации оснащения учебного помещения (кабинета, лаборатории, спортивного зала, иного места занятий), формирование его предметно-пространственной среды, обеспечивающей освоение учебного предмета, курса, дисциплины (модуля) образовательной программы</a:t>
                      </a:r>
                    </a:p>
                    <a:p>
                      <a:endParaRPr lang="ru-RU" sz="1400" dirty="0">
                        <a:latin typeface="Times New Roman" pitchFamily="18" charset="0"/>
                        <a:cs typeface="Times New Roman" pitchFamily="18" charset="0"/>
                      </a:endParaRPr>
                    </a:p>
                  </a:txBody>
                  <a:tcPr/>
                </a:tc>
                <a:tc>
                  <a:txBody>
                    <a:bodyPr/>
                    <a:lstStyle/>
                    <a:p>
                      <a:r>
                        <a:rPr kumimoji="0" lang="ru-RU" sz="1400" kern="1200" dirty="0" smtClean="0">
                          <a:solidFill>
                            <a:schemeClr val="dk1"/>
                          </a:solidFill>
                          <a:latin typeface="Times New Roman" pitchFamily="18" charset="0"/>
                          <a:ea typeface="+mn-ea"/>
                          <a:cs typeface="Times New Roman" pitchFamily="18" charset="0"/>
                        </a:rPr>
                        <a:t>Разрабатывать мероприятия по модернизации материально-технической базы учебного кабинета (лаборатории, иного учебного помещения), выбирать учебное оборудование и составлять заявки на его закупку с учетом: - требований ФГОС СПО и (или) задач обучения, воспитания и развития обучающихся; - особенностей преподаваемого учебного предмета, курса, дисциплины (модуля); - нормативных документов образовательной организации; - современных требований к учебному оборудованию</a:t>
                      </a:r>
                    </a:p>
                    <a:p>
                      <a:r>
                        <a:rPr kumimoji="0" lang="ru-RU" sz="1400" kern="1200" dirty="0" smtClean="0">
                          <a:solidFill>
                            <a:schemeClr val="dk1"/>
                          </a:solidFill>
                          <a:latin typeface="Times New Roman" pitchFamily="18" charset="0"/>
                          <a:ea typeface="+mn-ea"/>
                          <a:cs typeface="Times New Roman" pitchFamily="18" charset="0"/>
                        </a:rPr>
                        <a:t> Контролировать санитарно-бытовые условия и условия внутренней среды учебного кабинета (лаборатории, иного учебного помещения), выполнение требований охраны труда; анализировать и устранять возможные риски жизни и здоровью обучающихся в учебном кабинете ,помещении)</a:t>
                      </a:r>
                    </a:p>
                    <a:p>
                      <a:r>
                        <a:rPr kumimoji="0" lang="ru-RU" sz="1400" kern="1200" dirty="0" smtClean="0">
                          <a:solidFill>
                            <a:schemeClr val="dk1"/>
                          </a:solidFill>
                          <a:latin typeface="Times New Roman" pitchFamily="18" charset="0"/>
                          <a:ea typeface="+mn-ea"/>
                          <a:cs typeface="Times New Roman" pitchFamily="18" charset="0"/>
                        </a:rPr>
                        <a:t> Соблюдать требования охраны труда</a:t>
                      </a:r>
                    </a:p>
                    <a:p>
                      <a:r>
                        <a:rPr kumimoji="0" lang="ru-RU" sz="1400" kern="1200" dirty="0" smtClean="0">
                          <a:solidFill>
                            <a:schemeClr val="dk1"/>
                          </a:solidFill>
                          <a:latin typeface="Times New Roman" pitchFamily="18" charset="0"/>
                          <a:ea typeface="+mn-ea"/>
                          <a:cs typeface="Times New Roman" pitchFamily="18" charset="0"/>
                        </a:rPr>
                        <a:t> Обеспечивать сохранность и эффективное использование учебного оборудования</a:t>
                      </a:r>
                    </a:p>
                    <a:p>
                      <a:r>
                        <a:rPr kumimoji="0" lang="ru-RU" sz="1400" kern="1200" dirty="0" smtClean="0">
                          <a:solidFill>
                            <a:schemeClr val="dk1"/>
                          </a:solidFill>
                          <a:latin typeface="Times New Roman" pitchFamily="18" charset="0"/>
                          <a:ea typeface="+mn-ea"/>
                          <a:cs typeface="Times New Roman" pitchFamily="18" charset="0"/>
                        </a:rPr>
                        <a:t> </a:t>
                      </a:r>
                    </a:p>
                  </a:txBody>
                  <a:tcPr/>
                </a:tc>
                <a:tc>
                  <a:txBody>
                    <a:bodyPr/>
                    <a:lstStyle/>
                    <a:p>
                      <a:r>
                        <a:rPr kumimoji="0" lang="ru-RU" sz="1400" kern="1200" dirty="0" smtClean="0">
                          <a:solidFill>
                            <a:schemeClr val="dk1"/>
                          </a:solidFill>
                          <a:latin typeface="Times New Roman" pitchFamily="18" charset="0"/>
                          <a:ea typeface="+mn-ea"/>
                          <a:cs typeface="Times New Roman" pitchFamily="18" charset="0"/>
                        </a:rPr>
                        <a:t>Локальные акты образовательной организации в части организации образовательного процесса и работы учебного кабинета (лаборатории, иного учебного помещения)</a:t>
                      </a:r>
                    </a:p>
                    <a:p>
                      <a:r>
                        <a:rPr kumimoji="0" lang="ru-RU" sz="1400" kern="1200" dirty="0" smtClean="0">
                          <a:solidFill>
                            <a:schemeClr val="dk1"/>
                          </a:solidFill>
                          <a:latin typeface="Times New Roman" pitchFamily="18" charset="0"/>
                          <a:ea typeface="+mn-ea"/>
                          <a:cs typeface="Times New Roman" pitchFamily="18" charset="0"/>
                        </a:rPr>
                        <a:t> </a:t>
                      </a:r>
                    </a:p>
                    <a:p>
                      <a:r>
                        <a:rPr kumimoji="0" lang="ru-RU" sz="1400" kern="1200" dirty="0" smtClean="0">
                          <a:solidFill>
                            <a:schemeClr val="dk1"/>
                          </a:solidFill>
                          <a:latin typeface="Times New Roman" pitchFamily="18" charset="0"/>
                          <a:ea typeface="+mn-ea"/>
                          <a:cs typeface="Times New Roman" pitchFamily="18" charset="0"/>
                        </a:rPr>
                        <a:t>Педагогические, санитарно-гигиенические, эргономические, эстетические, психологические и специальные требования к дидактическому обеспечению и оформлению кабинета (лаборатории, иного учебного помещения) в соответствии с его предназначением и характером реализуемых программ</a:t>
                      </a:r>
                    </a:p>
                    <a:p>
                      <a:endParaRPr kumimoji="0" lang="ru-RU" sz="1400" kern="1200" dirty="0" smtClean="0">
                        <a:solidFill>
                          <a:schemeClr val="dk1"/>
                        </a:solidFill>
                        <a:latin typeface="Times New Roman" pitchFamily="18" charset="0"/>
                        <a:ea typeface="+mn-ea"/>
                        <a:cs typeface="Times New Roman" pitchFamily="18" charset="0"/>
                      </a:endParaRPr>
                    </a:p>
                    <a:p>
                      <a:r>
                        <a:rPr kumimoji="0" lang="ru-RU" sz="1400" kern="1200" dirty="0" smtClean="0">
                          <a:solidFill>
                            <a:schemeClr val="dk1"/>
                          </a:solidFill>
                          <a:latin typeface="Times New Roman" pitchFamily="18" charset="0"/>
                          <a:ea typeface="+mn-ea"/>
                          <a:cs typeface="Times New Roman" pitchFamily="18" charset="0"/>
                        </a:rPr>
                        <a:t>Требования охраны труда при проведении учебных занятий в организации, осуществляющей образовательную деятельность, и вне организации</a:t>
                      </a:r>
                    </a:p>
                    <a:p>
                      <a:endParaRPr lang="ru-RU" sz="1400" dirty="0">
                        <a:latin typeface="Times New Roman" pitchFamily="18" charset="0"/>
                        <a:cs typeface="Times New Roman" pitchFamily="18" charset="0"/>
                      </a:endParaRPr>
                    </a:p>
                  </a:txBody>
                  <a:tcPr/>
                </a:tc>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686800" cy="1511424"/>
          </a:xfrm>
        </p:spPr>
        <p:txBody>
          <a:bodyPr>
            <a:noAutofit/>
          </a:bodyPr>
          <a:lstStyle/>
          <a:p>
            <a:pPr algn="ctr"/>
            <a:r>
              <a:rPr lang="ru-RU" sz="2800" dirty="0" smtClean="0">
                <a:solidFill>
                  <a:srgbClr val="002060"/>
                </a:solidFill>
              </a:rPr>
              <a:t/>
            </a:r>
            <a:br>
              <a:rPr lang="ru-RU" sz="2800" dirty="0" smtClean="0">
                <a:solidFill>
                  <a:srgbClr val="002060"/>
                </a:solidFill>
              </a:rPr>
            </a:br>
            <a:r>
              <a:rPr lang="ru-RU" sz="2800" dirty="0" smtClean="0">
                <a:solidFill>
                  <a:srgbClr val="002060"/>
                </a:solidFill>
              </a:rPr>
              <a:t/>
            </a:r>
            <a:br>
              <a:rPr lang="ru-RU" sz="2800" dirty="0" smtClean="0">
                <a:solidFill>
                  <a:srgbClr val="002060"/>
                </a:solidFill>
              </a:rPr>
            </a:br>
            <a:r>
              <a:rPr lang="ru-RU" sz="2800" dirty="0" smtClean="0">
                <a:solidFill>
                  <a:srgbClr val="002060"/>
                </a:solidFill>
              </a:rPr>
              <a:t/>
            </a:r>
            <a:br>
              <a:rPr lang="ru-RU" sz="2800" dirty="0" smtClean="0">
                <a:solidFill>
                  <a:srgbClr val="002060"/>
                </a:solidFill>
              </a:rPr>
            </a:br>
            <a:r>
              <a:rPr lang="ru-RU" sz="2800" dirty="0" smtClean="0">
                <a:solidFill>
                  <a:srgbClr val="002060"/>
                </a:solidFill>
              </a:rPr>
              <a:t/>
            </a:r>
            <a:br>
              <a:rPr lang="ru-RU" sz="2800" dirty="0" smtClean="0">
                <a:solidFill>
                  <a:srgbClr val="002060"/>
                </a:solidFill>
              </a:rPr>
            </a:br>
            <a:r>
              <a:rPr lang="ru-RU" sz="2800" dirty="0" smtClean="0">
                <a:solidFill>
                  <a:srgbClr val="002060"/>
                </a:solidFill>
              </a:rPr>
              <a:t/>
            </a:r>
            <a:br>
              <a:rPr lang="ru-RU" sz="2800" dirty="0" smtClean="0">
                <a:solidFill>
                  <a:srgbClr val="002060"/>
                </a:solidFill>
              </a:rPr>
            </a:br>
            <a:r>
              <a:rPr lang="ru-RU" sz="2800" dirty="0" smtClean="0">
                <a:solidFill>
                  <a:srgbClr val="002060"/>
                </a:solidFill>
              </a:rPr>
              <a:t/>
            </a:r>
            <a:br>
              <a:rPr lang="ru-RU" sz="2800" dirty="0" smtClean="0">
                <a:solidFill>
                  <a:srgbClr val="002060"/>
                </a:solidFill>
              </a:rPr>
            </a:br>
            <a:r>
              <a:rPr lang="ru-RU" sz="2800" dirty="0" smtClean="0">
                <a:solidFill>
                  <a:srgbClr val="002060"/>
                </a:solidFill>
              </a:rPr>
              <a:t/>
            </a:r>
            <a:br>
              <a:rPr lang="ru-RU" sz="2800" dirty="0" smtClean="0">
                <a:solidFill>
                  <a:srgbClr val="002060"/>
                </a:solidFill>
              </a:rPr>
            </a:br>
            <a:r>
              <a:rPr lang="ru-RU" sz="2800" dirty="0" smtClean="0">
                <a:solidFill>
                  <a:srgbClr val="002060"/>
                </a:solidFill>
              </a:rPr>
              <a:t>Требования </a:t>
            </a:r>
            <a:r>
              <a:rPr lang="ru-RU" sz="2800" dirty="0" err="1" smtClean="0">
                <a:solidFill>
                  <a:srgbClr val="002060"/>
                </a:solidFill>
              </a:rPr>
              <a:t>профстандарта</a:t>
            </a:r>
            <a:r>
              <a:rPr lang="ru-RU" sz="2800" dirty="0" smtClean="0">
                <a:solidFill>
                  <a:srgbClr val="002060"/>
                </a:solidFill>
              </a:rPr>
              <a:t> отражают </a:t>
            </a:r>
            <a:r>
              <a:rPr lang="ru-RU" sz="2800" dirty="0" smtClean="0">
                <a:solidFill>
                  <a:srgbClr val="002060"/>
                </a:solidFill>
              </a:rPr>
              <a:t>следующие </a:t>
            </a:r>
            <a:r>
              <a:rPr lang="ru-RU" sz="2800" dirty="0" smtClean="0">
                <a:solidFill>
                  <a:srgbClr val="002060"/>
                </a:solidFill>
              </a:rPr>
              <a:t>профессиональные </a:t>
            </a:r>
            <a:r>
              <a:rPr lang="ru-RU" sz="2800" dirty="0" smtClean="0">
                <a:solidFill>
                  <a:srgbClr val="002060"/>
                </a:solidFill>
              </a:rPr>
              <a:t>компоненты:</a:t>
            </a:r>
            <a:br>
              <a:rPr lang="ru-RU" sz="2800" dirty="0" smtClean="0">
                <a:solidFill>
                  <a:srgbClr val="002060"/>
                </a:solidFill>
              </a:rPr>
            </a:br>
            <a:r>
              <a:rPr lang="ru-RU" sz="2800" dirty="0" smtClean="0">
                <a:solidFill>
                  <a:srgbClr val="002060"/>
                </a:solidFill>
              </a:rPr>
              <a:t/>
            </a:r>
            <a:br>
              <a:rPr lang="ru-RU" sz="2800" dirty="0" smtClean="0">
                <a:solidFill>
                  <a:srgbClr val="002060"/>
                </a:solidFill>
              </a:rPr>
            </a:br>
            <a:r>
              <a:rPr lang="ru-RU" sz="2800" dirty="0" smtClean="0">
                <a:solidFill>
                  <a:srgbClr val="002060"/>
                </a:solidFill>
              </a:rPr>
              <a:t/>
            </a:r>
            <a:br>
              <a:rPr lang="ru-RU" sz="2800" dirty="0" smtClean="0">
                <a:solidFill>
                  <a:srgbClr val="002060"/>
                </a:solidFill>
              </a:rPr>
            </a:br>
            <a:r>
              <a:rPr lang="ru-RU" sz="2800" dirty="0" smtClean="0">
                <a:solidFill>
                  <a:srgbClr val="002060"/>
                </a:solidFill>
              </a:rPr>
              <a:t/>
            </a:r>
            <a:br>
              <a:rPr lang="ru-RU" sz="2800" dirty="0" smtClean="0">
                <a:solidFill>
                  <a:srgbClr val="002060"/>
                </a:solidFill>
              </a:rPr>
            </a:br>
            <a:r>
              <a:rPr lang="ru-RU" sz="2800" dirty="0" smtClean="0">
                <a:solidFill>
                  <a:srgbClr val="002060"/>
                </a:solidFill>
              </a:rPr>
              <a:t/>
            </a:r>
            <a:br>
              <a:rPr lang="ru-RU" sz="2800" dirty="0" smtClean="0">
                <a:solidFill>
                  <a:srgbClr val="002060"/>
                </a:solidFill>
              </a:rPr>
            </a:br>
            <a:r>
              <a:rPr lang="ru-RU" sz="2800" dirty="0" smtClean="0">
                <a:solidFill>
                  <a:srgbClr val="002060"/>
                </a:solidFill>
              </a:rPr>
              <a:t/>
            </a:r>
            <a:br>
              <a:rPr lang="ru-RU" sz="2800" dirty="0" smtClean="0">
                <a:solidFill>
                  <a:srgbClr val="002060"/>
                </a:solidFill>
              </a:rPr>
            </a:br>
            <a:r>
              <a:rPr lang="ru-RU" sz="2800" dirty="0" smtClean="0">
                <a:solidFill>
                  <a:srgbClr val="002060"/>
                </a:solidFill>
              </a:rPr>
              <a:t/>
            </a:r>
            <a:br>
              <a:rPr lang="ru-RU" sz="2800" dirty="0" smtClean="0">
                <a:solidFill>
                  <a:srgbClr val="002060"/>
                </a:solidFill>
              </a:rPr>
            </a:br>
            <a:r>
              <a:rPr lang="ru-RU" sz="2800" dirty="0" smtClean="0"/>
              <a:t/>
            </a:r>
            <a:br>
              <a:rPr lang="ru-RU" sz="2800" dirty="0" smtClean="0"/>
            </a:br>
            <a:endParaRPr lang="ru-RU" sz="2800" dirty="0"/>
          </a:p>
        </p:txBody>
      </p:sp>
      <p:sp>
        <p:nvSpPr>
          <p:cNvPr id="3" name="Содержимое 2"/>
          <p:cNvSpPr>
            <a:spLocks noGrp="1"/>
          </p:cNvSpPr>
          <p:nvPr>
            <p:ph idx="1"/>
          </p:nvPr>
        </p:nvSpPr>
        <p:spPr>
          <a:xfrm>
            <a:off x="457200" y="1340768"/>
            <a:ext cx="8229600" cy="4983832"/>
          </a:xfrm>
        </p:spPr>
        <p:txBody>
          <a:bodyPr>
            <a:normAutofit fontScale="92500" lnSpcReduction="10000"/>
          </a:bodyPr>
          <a:lstStyle/>
          <a:p>
            <a:pPr lvl="0"/>
            <a:r>
              <a:rPr lang="ru-RU" dirty="0" smtClean="0"/>
              <a:t>Профессионализм</a:t>
            </a:r>
            <a:endParaRPr lang="ru-RU" dirty="0" smtClean="0"/>
          </a:p>
          <a:p>
            <a:pPr lvl="0"/>
            <a:r>
              <a:rPr lang="ru-RU" dirty="0" smtClean="0"/>
              <a:t>Профессиональные знания и умения</a:t>
            </a:r>
          </a:p>
          <a:p>
            <a:pPr lvl="0"/>
            <a:r>
              <a:rPr lang="ru-RU" dirty="0" smtClean="0"/>
              <a:t>Педагогический опыт и мастерство</a:t>
            </a:r>
          </a:p>
          <a:p>
            <a:pPr lvl="0"/>
            <a:r>
              <a:rPr lang="ru-RU" dirty="0" smtClean="0"/>
              <a:t>Аттестация</a:t>
            </a:r>
          </a:p>
          <a:p>
            <a:pPr lvl="0"/>
            <a:r>
              <a:rPr lang="ru-RU" dirty="0" smtClean="0"/>
              <a:t>Квалификация</a:t>
            </a:r>
            <a:endParaRPr lang="ru-RU" dirty="0" smtClean="0"/>
          </a:p>
          <a:p>
            <a:pPr lvl="0"/>
            <a:r>
              <a:rPr lang="ru-RU" dirty="0" smtClean="0"/>
              <a:t>Самообразование</a:t>
            </a:r>
            <a:endParaRPr lang="ru-RU" dirty="0" smtClean="0"/>
          </a:p>
          <a:p>
            <a:pPr lvl="0"/>
            <a:r>
              <a:rPr lang="ru-RU" dirty="0" smtClean="0"/>
              <a:t>Творческая активность</a:t>
            </a:r>
          </a:p>
          <a:p>
            <a:pPr lvl="0"/>
            <a:r>
              <a:rPr lang="ru-RU" dirty="0" smtClean="0"/>
              <a:t>Результативность</a:t>
            </a:r>
          </a:p>
          <a:p>
            <a:pPr lvl="0"/>
            <a:r>
              <a:rPr lang="ru-RU" dirty="0" smtClean="0"/>
              <a:t>Качество и уровень </a:t>
            </a:r>
            <a:r>
              <a:rPr lang="ru-RU" dirty="0" smtClean="0"/>
              <a:t>облученности </a:t>
            </a:r>
            <a:r>
              <a:rPr lang="ru-RU" dirty="0" smtClean="0"/>
              <a:t>студентов</a:t>
            </a:r>
          </a:p>
          <a:p>
            <a:endParaRPr lang="ru-RU"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4800" y="457200"/>
            <a:ext cx="8686800" cy="1171600"/>
          </a:xfrm>
        </p:spPr>
        <p:txBody>
          <a:bodyPr>
            <a:normAutofit fontScale="90000"/>
          </a:bodyPr>
          <a:lstStyle/>
          <a:p>
            <a:pPr algn="ctr"/>
            <a:r>
              <a:rPr lang="ru-RU" sz="2700" dirty="0" smtClean="0">
                <a:solidFill>
                  <a:srgbClr val="002060"/>
                </a:solidFill>
              </a:rPr>
              <a:t/>
            </a:r>
            <a:br>
              <a:rPr lang="ru-RU" sz="2700" dirty="0" smtClean="0">
                <a:solidFill>
                  <a:srgbClr val="002060"/>
                </a:solidFill>
              </a:rPr>
            </a:br>
            <a:r>
              <a:rPr lang="ru-RU" sz="2700" dirty="0" smtClean="0">
                <a:solidFill>
                  <a:srgbClr val="002060"/>
                </a:solidFill>
              </a:rPr>
              <a:t>Девять </a:t>
            </a:r>
            <a:r>
              <a:rPr lang="ru-RU" sz="2700" dirty="0" smtClean="0">
                <a:solidFill>
                  <a:srgbClr val="002060"/>
                </a:solidFill>
              </a:rPr>
              <a:t>компонентов профессиональной компетентности не могут быть получены без определенных личностных качеств и свойств преподавателя:</a:t>
            </a:r>
            <a:r>
              <a:rPr lang="ru-RU" dirty="0" smtClean="0"/>
              <a:t/>
            </a:r>
            <a:br>
              <a:rPr lang="ru-RU" dirty="0" smtClean="0"/>
            </a:br>
            <a:r>
              <a:rPr lang="ru-RU" dirty="0" smtClean="0"/>
              <a:t> </a:t>
            </a:r>
            <a:endParaRPr lang="ru-RU" dirty="0"/>
          </a:p>
        </p:txBody>
      </p:sp>
      <p:sp>
        <p:nvSpPr>
          <p:cNvPr id="3" name="Содержимое 2"/>
          <p:cNvSpPr>
            <a:spLocks noGrp="1"/>
          </p:cNvSpPr>
          <p:nvPr>
            <p:ph idx="1"/>
          </p:nvPr>
        </p:nvSpPr>
        <p:spPr>
          <a:xfrm>
            <a:off x="304800" y="1554162"/>
            <a:ext cx="8686800" cy="4971182"/>
          </a:xfrm>
        </p:spPr>
        <p:txBody>
          <a:bodyPr>
            <a:normAutofit fontScale="62500" lnSpcReduction="20000"/>
          </a:bodyPr>
          <a:lstStyle/>
          <a:p>
            <a:endParaRPr lang="ru-RU" dirty="0" smtClean="0"/>
          </a:p>
          <a:p>
            <a:pPr lvl="0"/>
            <a:r>
              <a:rPr lang="ru-RU" sz="3400" dirty="0" smtClean="0"/>
              <a:t>Дисциплинированность, способность к самоорганизации,</a:t>
            </a:r>
          </a:p>
          <a:p>
            <a:pPr lvl="0"/>
            <a:r>
              <a:rPr lang="ru-RU" sz="3400" dirty="0" smtClean="0"/>
              <a:t>Коммуникабельность, </a:t>
            </a:r>
            <a:r>
              <a:rPr lang="ru-RU" sz="3400" dirty="0" err="1" smtClean="0"/>
              <a:t>адаптируемость</a:t>
            </a:r>
            <a:r>
              <a:rPr lang="ru-RU" sz="3400" dirty="0" smtClean="0"/>
              <a:t>,</a:t>
            </a:r>
          </a:p>
          <a:p>
            <a:pPr lvl="0"/>
            <a:r>
              <a:rPr lang="ru-RU" sz="3400" dirty="0" err="1" smtClean="0"/>
              <a:t>Стрессоустойчивость</a:t>
            </a:r>
            <a:r>
              <a:rPr lang="ru-RU" sz="3400" dirty="0" smtClean="0"/>
              <a:t>,</a:t>
            </a:r>
          </a:p>
          <a:p>
            <a:pPr lvl="0"/>
            <a:r>
              <a:rPr lang="ru-RU" sz="3400" dirty="0" smtClean="0"/>
              <a:t>Целеустремленность,</a:t>
            </a:r>
          </a:p>
          <a:p>
            <a:pPr lvl="0"/>
            <a:r>
              <a:rPr lang="ru-RU" sz="3400" dirty="0" smtClean="0"/>
              <a:t>Творческая инициативность,</a:t>
            </a:r>
          </a:p>
          <a:p>
            <a:pPr lvl="0"/>
            <a:r>
              <a:rPr lang="ru-RU" sz="3400" dirty="0" smtClean="0"/>
              <a:t>Умение создавать коллектив и делегировать полномочия,</a:t>
            </a:r>
          </a:p>
          <a:p>
            <a:pPr lvl="0"/>
            <a:r>
              <a:rPr lang="ru-RU" sz="3400" dirty="0" smtClean="0"/>
              <a:t>Самокритичность,</a:t>
            </a:r>
          </a:p>
          <a:p>
            <a:pPr lvl="0"/>
            <a:r>
              <a:rPr lang="ru-RU" sz="3400" dirty="0" smtClean="0"/>
              <a:t>Способность к наставничеству, обучению и консультированию коллег,</a:t>
            </a:r>
          </a:p>
          <a:p>
            <a:pPr lvl="0"/>
            <a:r>
              <a:rPr lang="ru-RU" sz="3400" dirty="0" smtClean="0"/>
              <a:t>Аналитическое мышление, стратегическое видение,</a:t>
            </a:r>
          </a:p>
          <a:p>
            <a:pPr lvl="0"/>
            <a:r>
              <a:rPr lang="ru-RU" sz="3400" dirty="0" smtClean="0"/>
              <a:t>Способность к самосовершенствованию</a:t>
            </a:r>
            <a:r>
              <a:rPr lang="ru-RU" sz="3400" dirty="0" smtClean="0"/>
              <a:t>.</a:t>
            </a:r>
          </a:p>
          <a:p>
            <a:pPr lvl="0"/>
            <a:endParaRPr lang="ru-RU" sz="3400" dirty="0" smtClean="0"/>
          </a:p>
          <a:p>
            <a:pPr algn="ctr">
              <a:buNone/>
            </a:pPr>
            <a:r>
              <a:rPr lang="ru-RU" sz="3800" dirty="0" smtClean="0">
                <a:solidFill>
                  <a:srgbClr val="002060"/>
                </a:solidFill>
              </a:rPr>
              <a:t>Данные личностные качества и свойства могут быть выделены как десятый компонент.</a:t>
            </a:r>
          </a:p>
          <a:p>
            <a:endParaRPr lang="ru-RU"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88640"/>
            <a:ext cx="8686800" cy="864096"/>
          </a:xfrm>
        </p:spPr>
        <p:txBody>
          <a:bodyPr>
            <a:noAutofit/>
          </a:bodyPr>
          <a:lstStyle/>
          <a:p>
            <a:pPr algn="ctr"/>
            <a:r>
              <a:rPr lang="ru-RU" sz="2000" dirty="0" smtClean="0">
                <a:solidFill>
                  <a:srgbClr val="002060"/>
                </a:solidFill>
              </a:rPr>
              <a:t>профессионально-личностная модель преподавателя может быть представлена в виде сочетания </a:t>
            </a:r>
            <a:r>
              <a:rPr lang="ru-RU" sz="2000" dirty="0" smtClean="0">
                <a:solidFill>
                  <a:srgbClr val="002060"/>
                </a:solidFill>
              </a:rPr>
              <a:t>компонентов профессиональной </a:t>
            </a:r>
            <a:r>
              <a:rPr lang="ru-RU" sz="2000" dirty="0" smtClean="0">
                <a:solidFill>
                  <a:srgbClr val="002060"/>
                </a:solidFill>
              </a:rPr>
              <a:t>и </a:t>
            </a:r>
            <a:r>
              <a:rPr lang="ru-RU" sz="2000" dirty="0" smtClean="0">
                <a:solidFill>
                  <a:srgbClr val="002060"/>
                </a:solidFill>
              </a:rPr>
              <a:t>личностной компетентности</a:t>
            </a:r>
            <a:endParaRPr lang="ru-RU" sz="2000" dirty="0">
              <a:solidFill>
                <a:srgbClr val="002060"/>
              </a:solidFill>
            </a:endParaRPr>
          </a:p>
        </p:txBody>
      </p:sp>
      <p:graphicFrame>
        <p:nvGraphicFramePr>
          <p:cNvPr id="4" name="Содержимое 3"/>
          <p:cNvGraphicFramePr>
            <a:graphicFrameLocks noGrp="1"/>
          </p:cNvGraphicFramePr>
          <p:nvPr>
            <p:ph idx="1"/>
          </p:nvPr>
        </p:nvGraphicFramePr>
        <p:xfrm>
          <a:off x="0" y="1052736"/>
          <a:ext cx="8991600" cy="5616623"/>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p>
            <a:pPr algn="ctr">
              <a:buNone/>
            </a:pPr>
            <a:r>
              <a:rPr lang="ru-RU" sz="3600" b="1" i="1" dirty="0" smtClean="0">
                <a:solidFill>
                  <a:srgbClr val="C00000"/>
                </a:solidFill>
              </a:rPr>
              <a:t>Профессионализм педагога </a:t>
            </a:r>
            <a:r>
              <a:rPr lang="ru-RU" b="1" i="1" dirty="0" smtClean="0"/>
              <a:t>– концентрированный показатель его </a:t>
            </a:r>
            <a:r>
              <a:rPr lang="ru-RU" b="1" i="1" dirty="0" err="1" smtClean="0"/>
              <a:t>личностно-деятельностной</a:t>
            </a:r>
            <a:r>
              <a:rPr lang="ru-RU" b="1" i="1" dirty="0" smtClean="0"/>
              <a:t> сущности, обусловленный мерой реализации его гражданской ответственности, зрелости и профессионального долга.</a:t>
            </a:r>
            <a:endParaRPr lang="ru-RU" dirty="0" smtClean="0"/>
          </a:p>
          <a:p>
            <a:endParaRPr lang="ru-RU"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pPr algn="ctr">
              <a:buNone/>
            </a:pPr>
            <a:endParaRPr lang="ru-RU" dirty="0" smtClean="0"/>
          </a:p>
          <a:p>
            <a:pPr algn="ctr">
              <a:buNone/>
            </a:pPr>
            <a:endParaRPr lang="ru-RU" dirty="0" smtClean="0"/>
          </a:p>
          <a:p>
            <a:pPr algn="ctr">
              <a:buNone/>
            </a:pPr>
            <a:r>
              <a:rPr lang="ru-RU" dirty="0" smtClean="0"/>
              <a:t>Спасибо за внимание !</a:t>
            </a:r>
            <a:endParaRPr lang="ru-RU"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normAutofit lnSpcReduction="10000"/>
          </a:bodyPr>
          <a:lstStyle/>
          <a:p>
            <a:pPr>
              <a:buNone/>
            </a:pPr>
            <a:r>
              <a:rPr lang="ru-RU" b="1" i="1" u="sng" dirty="0" smtClean="0">
                <a:solidFill>
                  <a:srgbClr val="002060"/>
                </a:solidFill>
              </a:rPr>
              <a:t>  Модель </a:t>
            </a:r>
            <a:r>
              <a:rPr lang="ru-RU" b="1" i="1" dirty="0" smtClean="0"/>
              <a:t>– это мысленно или практически созданная структура, </a:t>
            </a:r>
            <a:r>
              <a:rPr lang="ru-RU" b="1" i="1" dirty="0" smtClean="0"/>
              <a:t>воспроизводящая часть </a:t>
            </a:r>
            <a:r>
              <a:rPr lang="ru-RU" b="1" i="1" dirty="0" smtClean="0"/>
              <a:t>действительности в упрощенной и наглядной форме. Любая модель характеризуется наличием некоторой структуры (статической или динамической, материальной или мысленной), которая  подобна структуре изучаемого объекта. </a:t>
            </a:r>
            <a:endParaRPr lang="ru-RU" dirty="0" smtClean="0"/>
          </a:p>
          <a:p>
            <a:endParaRPr lang="ru-RU"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04800" y="620688"/>
            <a:ext cx="8686800" cy="5459437"/>
          </a:xfrm>
        </p:spPr>
        <p:txBody>
          <a:bodyPr>
            <a:normAutofit fontScale="85000" lnSpcReduction="10000"/>
          </a:bodyPr>
          <a:lstStyle/>
          <a:p>
            <a:pPr>
              <a:buNone/>
            </a:pPr>
            <a:r>
              <a:rPr lang="ru-RU" dirty="0" smtClean="0"/>
              <a:t>Понятие </a:t>
            </a:r>
            <a:r>
              <a:rPr lang="ru-RU" b="1" i="1" dirty="0" smtClean="0"/>
              <a:t>«профессионал»</a:t>
            </a:r>
            <a:r>
              <a:rPr lang="ru-RU" dirty="0" smtClean="0"/>
              <a:t> включает в себя </a:t>
            </a:r>
            <a:r>
              <a:rPr lang="ru-RU" dirty="0" smtClean="0"/>
              <a:t>умения: </a:t>
            </a:r>
          </a:p>
          <a:p>
            <a:pPr>
              <a:buNone/>
            </a:pPr>
            <a:r>
              <a:rPr lang="ru-RU" dirty="0" smtClean="0"/>
              <a:t>1) постоянно </a:t>
            </a:r>
            <a:r>
              <a:rPr lang="ru-RU" dirty="0" smtClean="0"/>
              <a:t>обучаться, </a:t>
            </a:r>
            <a:endParaRPr lang="ru-RU" dirty="0" smtClean="0"/>
          </a:p>
          <a:p>
            <a:pPr>
              <a:buNone/>
            </a:pPr>
            <a:r>
              <a:rPr lang="ru-RU" dirty="0" smtClean="0"/>
              <a:t>2) применять </a:t>
            </a:r>
            <a:r>
              <a:rPr lang="ru-RU" dirty="0" smtClean="0"/>
              <a:t>полученные знания в стандартных и нестандартных ситуациях профессионального характера, </a:t>
            </a:r>
            <a:r>
              <a:rPr lang="ru-RU" dirty="0" smtClean="0"/>
              <a:t>переносить </a:t>
            </a:r>
            <a:r>
              <a:rPr lang="ru-RU" dirty="0" smtClean="0"/>
              <a:t>их из одной сферы жизни в другую, </a:t>
            </a:r>
            <a:endParaRPr lang="ru-RU" dirty="0" smtClean="0"/>
          </a:p>
          <a:p>
            <a:pPr>
              <a:buNone/>
            </a:pPr>
            <a:r>
              <a:rPr lang="ru-RU" dirty="0" smtClean="0"/>
              <a:t>3) работать </a:t>
            </a:r>
            <a:r>
              <a:rPr lang="ru-RU" dirty="0" smtClean="0"/>
              <a:t>в группе и принимать решения самостоятельно, прогнозировать возможные последствия своей деятельности, т.е. быть готовым и способным к работе в быстро меняющихся </a:t>
            </a:r>
            <a:r>
              <a:rPr lang="ru-RU" dirty="0" smtClean="0"/>
              <a:t>условиях.</a:t>
            </a:r>
          </a:p>
          <a:p>
            <a:pPr>
              <a:buNone/>
            </a:pPr>
            <a:r>
              <a:rPr lang="ru-RU" dirty="0" smtClean="0"/>
              <a:t>Таким образом, </a:t>
            </a:r>
            <a:r>
              <a:rPr lang="ru-RU" b="1" i="1" dirty="0" smtClean="0">
                <a:solidFill>
                  <a:srgbClr val="002060"/>
                </a:solidFill>
              </a:rPr>
              <a:t>обладать </a:t>
            </a:r>
            <a:r>
              <a:rPr lang="ru-RU" b="1" i="1" dirty="0" smtClean="0">
                <a:solidFill>
                  <a:srgbClr val="002060"/>
                </a:solidFill>
              </a:rPr>
              <a:t>профессиональными компетенциями.</a:t>
            </a:r>
          </a:p>
          <a:p>
            <a:pPr>
              <a:buNone/>
            </a:pPr>
            <a:endParaRPr lang="ru-RU"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980728"/>
            <a:ext cx="8229600" cy="5343872"/>
          </a:xfrm>
        </p:spPr>
        <p:txBody>
          <a:bodyPr/>
          <a:lstStyle/>
          <a:p>
            <a:pPr algn="ctr">
              <a:buNone/>
            </a:pPr>
            <a:r>
              <a:rPr lang="ru-RU" b="1" dirty="0" smtClean="0"/>
              <a:t>    Стратегия </a:t>
            </a:r>
            <a:r>
              <a:rPr lang="ru-RU" b="1" dirty="0" smtClean="0"/>
              <a:t>развития системы подготовки рабочих кадров и формирования прикладных квалификаций в Российской Федерации на период до 2020 года </a:t>
            </a:r>
            <a:endParaRPr lang="ru-RU" b="1" dirty="0" smtClean="0"/>
          </a:p>
          <a:p>
            <a:pPr algn="ctr">
              <a:buNone/>
            </a:pPr>
            <a:r>
              <a:rPr lang="ru-RU" b="1" dirty="0" smtClean="0"/>
              <a:t>(</a:t>
            </a:r>
            <a:r>
              <a:rPr lang="ru-RU" b="1" dirty="0" smtClean="0"/>
              <a:t>от 18 июля 2013 г. № ПК-5вн)</a:t>
            </a:r>
            <a:endParaRPr lang="ru-RU" dirty="0" smtClean="0"/>
          </a:p>
          <a:p>
            <a:pPr algn="ctr"/>
            <a:endParaRPr lang="ru-RU"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p>
            <a:pPr algn="ctr">
              <a:buNone/>
            </a:pPr>
            <a:r>
              <a:rPr lang="ru-RU" b="1" dirty="0" smtClean="0"/>
              <a:t>Приказ Минтруда России от 08.09.2015 N 608н "Об утверждении профессионального стандарта "Педагог профессионального обучения, профессионального образования и дополнительного профессионального образования" (Зарегистрировано в Минюсте России 24.09.2015 N 38993)</a:t>
            </a:r>
            <a:endParaRPr lang="ru-RU"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sz="3100" b="1" dirty="0" smtClean="0">
                <a:solidFill>
                  <a:srgbClr val="7030A0"/>
                </a:solidFill>
              </a:rPr>
              <a:t>Основная цель профессиональной деятельности:</a:t>
            </a:r>
            <a:r>
              <a:rPr lang="ru-RU" dirty="0" smtClean="0"/>
              <a:t/>
            </a:r>
            <a:br>
              <a:rPr lang="ru-RU" dirty="0" smtClean="0"/>
            </a:br>
            <a:endParaRPr lang="ru-RU" dirty="0"/>
          </a:p>
        </p:txBody>
      </p:sp>
      <p:sp>
        <p:nvSpPr>
          <p:cNvPr id="3" name="Содержимое 2"/>
          <p:cNvSpPr>
            <a:spLocks noGrp="1"/>
          </p:cNvSpPr>
          <p:nvPr>
            <p:ph idx="1"/>
          </p:nvPr>
        </p:nvSpPr>
        <p:spPr>
          <a:xfrm>
            <a:off x="304800" y="1052736"/>
            <a:ext cx="8686800" cy="5027389"/>
          </a:xfrm>
        </p:spPr>
        <p:txBody>
          <a:bodyPr>
            <a:noAutofit/>
          </a:bodyPr>
          <a:lstStyle/>
          <a:p>
            <a:pPr>
              <a:buFontTx/>
              <a:buChar char="-"/>
            </a:pPr>
            <a:r>
              <a:rPr lang="ru-RU" sz="2400" b="1" dirty="0" smtClean="0">
                <a:latin typeface="Times New Roman" pitchFamily="18" charset="0"/>
                <a:cs typeface="Times New Roman" pitchFamily="18" charset="0"/>
              </a:rPr>
              <a:t> Организация </a:t>
            </a:r>
            <a:r>
              <a:rPr lang="ru-RU" sz="2400" b="1" dirty="0" smtClean="0">
                <a:latin typeface="Times New Roman" pitchFamily="18" charset="0"/>
                <a:cs typeface="Times New Roman" pitchFamily="18" charset="0"/>
              </a:rPr>
              <a:t>деятельности обучающихся по освоению знаний, формированию и развитию умений и компетенций, позволяющих осуществлять профессиональную </a:t>
            </a:r>
            <a:r>
              <a:rPr lang="ru-RU" sz="2400" b="1" dirty="0" smtClean="0">
                <a:latin typeface="Times New Roman" pitchFamily="18" charset="0"/>
                <a:cs typeface="Times New Roman" pitchFamily="18" charset="0"/>
              </a:rPr>
              <a:t>деятельность</a:t>
            </a:r>
            <a:r>
              <a:rPr lang="en-US" sz="2400" b="1" dirty="0" smtClean="0">
                <a:latin typeface="Times New Roman" pitchFamily="18" charset="0"/>
                <a:cs typeface="Times New Roman" pitchFamily="18" charset="0"/>
              </a:rPr>
              <a:t>;</a:t>
            </a:r>
            <a:endParaRPr lang="ru-RU" sz="2400" b="1" dirty="0" smtClean="0">
              <a:latin typeface="Times New Roman" pitchFamily="18" charset="0"/>
              <a:cs typeface="Times New Roman" pitchFamily="18" charset="0"/>
            </a:endParaRPr>
          </a:p>
          <a:p>
            <a:pPr>
              <a:buNone/>
            </a:pPr>
            <a:endParaRPr lang="ru-RU" sz="2400" b="1" dirty="0" smtClean="0">
              <a:latin typeface="Times New Roman" pitchFamily="18" charset="0"/>
              <a:cs typeface="Times New Roman" pitchFamily="18" charset="0"/>
            </a:endParaRPr>
          </a:p>
          <a:p>
            <a:pPr>
              <a:buFontTx/>
              <a:buChar char="-"/>
            </a:pPr>
            <a:r>
              <a:rPr lang="ru-RU" sz="2400" b="1" dirty="0" smtClean="0">
                <a:latin typeface="Times New Roman" pitchFamily="18" charset="0"/>
                <a:cs typeface="Times New Roman" pitchFamily="18" charset="0"/>
              </a:rPr>
              <a:t> обеспечение </a:t>
            </a:r>
            <a:r>
              <a:rPr lang="ru-RU" sz="2400" b="1" dirty="0" smtClean="0">
                <a:latin typeface="Times New Roman" pitchFamily="18" charset="0"/>
                <a:cs typeface="Times New Roman" pitchFamily="18" charset="0"/>
              </a:rPr>
              <a:t>достижения ими нормативно установленных результатов образования</a:t>
            </a:r>
            <a:r>
              <a:rPr lang="ru-RU" sz="2400" b="1" dirty="0" smtClean="0">
                <a:latin typeface="Times New Roman" pitchFamily="18" charset="0"/>
                <a:cs typeface="Times New Roman" pitchFamily="18" charset="0"/>
              </a:rPr>
              <a:t>;</a:t>
            </a:r>
          </a:p>
          <a:p>
            <a:pPr>
              <a:buFontTx/>
              <a:buChar char="-"/>
            </a:pPr>
            <a:endParaRPr lang="ru-RU" sz="2400" b="1" dirty="0" smtClean="0">
              <a:latin typeface="Times New Roman" pitchFamily="18" charset="0"/>
              <a:cs typeface="Times New Roman" pitchFamily="18" charset="0"/>
            </a:endParaRPr>
          </a:p>
          <a:p>
            <a:pPr>
              <a:buFontTx/>
              <a:buChar char="-"/>
            </a:pPr>
            <a:r>
              <a:rPr lang="ru-RU" sz="2400" b="1" dirty="0" smtClean="0">
                <a:latin typeface="Times New Roman" pitchFamily="18" charset="0"/>
                <a:cs typeface="Times New Roman" pitchFamily="18" charset="0"/>
              </a:rPr>
              <a:t> создание </a:t>
            </a:r>
            <a:r>
              <a:rPr lang="ru-RU" sz="2400" b="1" dirty="0" smtClean="0">
                <a:latin typeface="Times New Roman" pitchFamily="18" charset="0"/>
                <a:cs typeface="Times New Roman" pitchFamily="18" charset="0"/>
              </a:rPr>
              <a:t>педагогических условий для профессионального и личностного развития обучающихся, удовлетворения потребностей в углублении и расширении образования; </a:t>
            </a:r>
            <a:endParaRPr lang="ru-RU" sz="2400" b="1" dirty="0" smtClean="0">
              <a:latin typeface="Times New Roman" pitchFamily="18" charset="0"/>
              <a:cs typeface="Times New Roman" pitchFamily="18" charset="0"/>
            </a:endParaRPr>
          </a:p>
          <a:p>
            <a:pPr>
              <a:buFontTx/>
              <a:buChar char="-"/>
            </a:pPr>
            <a:endParaRPr lang="ru-RU" sz="2400" b="1" dirty="0" smtClean="0">
              <a:latin typeface="Times New Roman" pitchFamily="18" charset="0"/>
              <a:cs typeface="Times New Roman" pitchFamily="18" charset="0"/>
            </a:endParaRPr>
          </a:p>
          <a:p>
            <a:pPr>
              <a:buFontTx/>
              <a:buChar char="-"/>
            </a:pPr>
            <a:r>
              <a:rPr lang="ru-RU" sz="2400" b="1" dirty="0" smtClean="0">
                <a:latin typeface="Times New Roman" pitchFamily="18" charset="0"/>
                <a:cs typeface="Times New Roman" pitchFamily="18" charset="0"/>
              </a:rPr>
              <a:t> методическое </a:t>
            </a:r>
            <a:r>
              <a:rPr lang="ru-RU" sz="2400" b="1" dirty="0" smtClean="0">
                <a:latin typeface="Times New Roman" pitchFamily="18" charset="0"/>
                <a:cs typeface="Times New Roman" pitchFamily="18" charset="0"/>
              </a:rPr>
              <a:t>обеспечение реализации образовательных программ</a:t>
            </a:r>
            <a:r>
              <a:rPr lang="ru-RU" sz="2400" b="1" dirty="0" smtClean="0">
                <a:latin typeface="Times New Roman" pitchFamily="18" charset="0"/>
                <a:cs typeface="Times New Roman" pitchFamily="18" charset="0"/>
              </a:rPr>
              <a:t>.</a:t>
            </a:r>
          </a:p>
          <a:p>
            <a:pPr>
              <a:buFontTx/>
              <a:buChar char="-"/>
            </a:pPr>
            <a:endParaRPr lang="ru-RU" sz="2800" dirty="0" smtClean="0">
              <a:latin typeface="Times New Roman" pitchFamily="18" charset="0"/>
              <a:cs typeface="Times New Roman" pitchFamily="18"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04800" y="692696"/>
            <a:ext cx="8686800" cy="5387429"/>
          </a:xfrm>
        </p:spPr>
        <p:txBody>
          <a:bodyPr>
            <a:normAutofit/>
          </a:bodyPr>
          <a:lstStyle/>
          <a:p>
            <a:pPr>
              <a:buNone/>
            </a:pPr>
            <a:endParaRPr lang="ru-RU" b="1" dirty="0" smtClean="0"/>
          </a:p>
          <a:p>
            <a:pPr algn="ctr">
              <a:buNone/>
            </a:pPr>
            <a:r>
              <a:rPr lang="ru-RU" b="1" dirty="0" smtClean="0">
                <a:solidFill>
                  <a:srgbClr val="C00000"/>
                </a:solidFill>
                <a:latin typeface="Times New Roman" pitchFamily="18" charset="0"/>
                <a:cs typeface="Times New Roman" pitchFamily="18" charset="0"/>
              </a:rPr>
              <a:t>Трудовая функция:</a:t>
            </a:r>
            <a:endParaRPr lang="ru-RU" b="1" dirty="0" smtClean="0">
              <a:solidFill>
                <a:srgbClr val="C00000"/>
              </a:solidFill>
              <a:latin typeface="Times New Roman" pitchFamily="18" charset="0"/>
              <a:cs typeface="Times New Roman" pitchFamily="18" charset="0"/>
            </a:endParaRPr>
          </a:p>
          <a:p>
            <a:pPr>
              <a:buNone/>
            </a:pPr>
            <a:endParaRPr lang="ru-RU" b="1" dirty="0" smtClean="0">
              <a:latin typeface="Times New Roman" pitchFamily="18" charset="0"/>
              <a:cs typeface="Times New Roman" pitchFamily="18" charset="0"/>
            </a:endParaRPr>
          </a:p>
          <a:p>
            <a:pPr algn="ctr">
              <a:buNone/>
            </a:pPr>
            <a:r>
              <a:rPr lang="ru-RU" sz="2800" b="1" dirty="0" smtClean="0">
                <a:latin typeface="Times New Roman" pitchFamily="18" charset="0"/>
                <a:cs typeface="Times New Roman" pitchFamily="18" charset="0"/>
              </a:rPr>
              <a:t>Организация </a:t>
            </a:r>
            <a:r>
              <a:rPr lang="ru-RU" sz="2800" b="1" dirty="0" smtClean="0">
                <a:latin typeface="Times New Roman" pitchFamily="18" charset="0"/>
                <a:cs typeface="Times New Roman" pitchFamily="18" charset="0"/>
              </a:rPr>
              <a:t>учебной деятельности обучающихся по освоению учебных предметов, курсов, дисциплин (модулей) программ профессионального обучения, СПО и (или) </a:t>
            </a:r>
            <a:r>
              <a:rPr lang="ru-RU" sz="2800" b="1" dirty="0" smtClean="0">
                <a:latin typeface="Times New Roman" pitchFamily="18" charset="0"/>
                <a:cs typeface="Times New Roman" pitchFamily="18" charset="0"/>
              </a:rPr>
              <a:t>ДПП</a:t>
            </a:r>
          </a:p>
          <a:p>
            <a:pPr marL="514350" indent="-514350" algn="ctr">
              <a:buNone/>
            </a:pPr>
            <a:r>
              <a:rPr lang="ru-RU" sz="2800" b="1" dirty="0" smtClean="0">
                <a:latin typeface="Times New Roman" pitchFamily="18" charset="0"/>
                <a:cs typeface="Times New Roman" pitchFamily="18" charset="0"/>
              </a:rPr>
              <a:t>1) Трудовые действия</a:t>
            </a:r>
          </a:p>
          <a:p>
            <a:pPr marL="514350" indent="-514350" algn="ctr">
              <a:buNone/>
            </a:pPr>
            <a:r>
              <a:rPr lang="ru-RU" sz="2800" b="1" dirty="0" smtClean="0">
                <a:latin typeface="Times New Roman" pitchFamily="18" charset="0"/>
                <a:cs typeface="Times New Roman" pitchFamily="18" charset="0"/>
              </a:rPr>
              <a:t>    2) необходимые умения</a:t>
            </a:r>
          </a:p>
          <a:p>
            <a:pPr marL="514350" indent="-514350" algn="ctr">
              <a:buNone/>
            </a:pPr>
            <a:r>
              <a:rPr lang="ru-RU" sz="2800" b="1" dirty="0" smtClean="0">
                <a:latin typeface="Times New Roman" pitchFamily="18" charset="0"/>
                <a:cs typeface="Times New Roman" pitchFamily="18" charset="0"/>
              </a:rPr>
              <a:t>   3) необходимые знания</a:t>
            </a:r>
            <a:endParaRPr lang="ru-RU" sz="2800" dirty="0">
              <a:latin typeface="Times New Roman" pitchFamily="18" charset="0"/>
              <a:cs typeface="Times New Roman" pitchFamily="18"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4800" y="188640"/>
            <a:ext cx="8686800" cy="648072"/>
          </a:xfrm>
        </p:spPr>
        <p:txBody>
          <a:bodyPr>
            <a:noAutofit/>
          </a:bodyPr>
          <a:lstStyle/>
          <a:p>
            <a:pPr algn="ctr"/>
            <a:r>
              <a:rPr lang="ru-RU" sz="1800" b="1" dirty="0" smtClean="0">
                <a:solidFill>
                  <a:srgbClr val="002060"/>
                </a:solidFill>
                <a:latin typeface="Times New Roman" pitchFamily="18" charset="0"/>
                <a:cs typeface="Times New Roman" pitchFamily="18" charset="0"/>
              </a:rPr>
              <a:t>Соотнесение трудовых действий и необходимых умений и знаний в соответствии с </a:t>
            </a:r>
            <a:r>
              <a:rPr lang="ru-RU" sz="1800" b="1" dirty="0" err="1" smtClean="0">
                <a:solidFill>
                  <a:srgbClr val="002060"/>
                </a:solidFill>
                <a:latin typeface="Times New Roman" pitchFamily="18" charset="0"/>
                <a:cs typeface="Times New Roman" pitchFamily="18" charset="0"/>
              </a:rPr>
              <a:t>профстандартом</a:t>
            </a:r>
            <a:r>
              <a:rPr lang="ru-RU" sz="1800" b="1" dirty="0" smtClean="0">
                <a:solidFill>
                  <a:srgbClr val="002060"/>
                </a:solidFill>
                <a:latin typeface="Times New Roman" pitchFamily="18" charset="0"/>
                <a:cs typeface="Times New Roman" pitchFamily="18" charset="0"/>
              </a:rPr>
              <a:t> для преподавателя</a:t>
            </a:r>
            <a:endParaRPr lang="ru-RU" sz="1800" b="1" dirty="0">
              <a:solidFill>
                <a:srgbClr val="002060"/>
              </a:solidFill>
            </a:endParaRPr>
          </a:p>
        </p:txBody>
      </p:sp>
      <p:graphicFrame>
        <p:nvGraphicFramePr>
          <p:cNvPr id="4" name="Содержимое 3"/>
          <p:cNvGraphicFramePr>
            <a:graphicFrameLocks noGrp="1"/>
          </p:cNvGraphicFramePr>
          <p:nvPr>
            <p:ph idx="1"/>
          </p:nvPr>
        </p:nvGraphicFramePr>
        <p:xfrm>
          <a:off x="331911" y="908720"/>
          <a:ext cx="8812089" cy="5949280"/>
        </p:xfrm>
        <a:graphic>
          <a:graphicData uri="http://schemas.openxmlformats.org/drawingml/2006/table">
            <a:tbl>
              <a:tblPr firstRow="1" bandRow="1">
                <a:tableStyleId>{5C22544A-7EE6-4342-B048-85BDC9FD1C3A}</a:tableStyleId>
              </a:tblPr>
              <a:tblGrid>
                <a:gridCol w="2940860"/>
                <a:gridCol w="2933866"/>
                <a:gridCol w="2937363"/>
              </a:tblGrid>
              <a:tr h="664677">
                <a:tc>
                  <a:txBody>
                    <a:bodyPr/>
                    <a:lstStyle/>
                    <a:p>
                      <a:r>
                        <a:rPr kumimoji="0" lang="ru-RU" sz="1800" b="1" kern="1200" dirty="0" smtClean="0">
                          <a:solidFill>
                            <a:schemeClr val="lt1"/>
                          </a:solidFill>
                          <a:latin typeface="+mn-lt"/>
                          <a:ea typeface="+mn-ea"/>
                          <a:cs typeface="+mn-cs"/>
                        </a:rPr>
                        <a:t>Трудовые действия</a:t>
                      </a:r>
                    </a:p>
                    <a:p>
                      <a:r>
                        <a:rPr kumimoji="0" lang="ru-RU" sz="1800" b="1" kern="1200" dirty="0" smtClean="0">
                          <a:solidFill>
                            <a:schemeClr val="lt1"/>
                          </a:solidFill>
                          <a:latin typeface="+mn-lt"/>
                          <a:ea typeface="+mn-ea"/>
                          <a:cs typeface="+mn-cs"/>
                        </a:rPr>
                        <a:t> </a:t>
                      </a:r>
                      <a:endParaRPr kumimoji="0" lang="ru-RU" sz="1800" b="1" kern="1200" dirty="0">
                        <a:solidFill>
                          <a:schemeClr val="lt1"/>
                        </a:solidFill>
                        <a:latin typeface="+mn-lt"/>
                        <a:ea typeface="+mn-ea"/>
                        <a:cs typeface="+mn-cs"/>
                      </a:endParaRPr>
                    </a:p>
                  </a:txBody>
                  <a:tcPr/>
                </a:tc>
                <a:tc>
                  <a:txBody>
                    <a:bodyPr/>
                    <a:lstStyle/>
                    <a:p>
                      <a:r>
                        <a:rPr kumimoji="0" lang="ru-RU" sz="1800" b="1" kern="1200" dirty="0" smtClean="0">
                          <a:solidFill>
                            <a:schemeClr val="lt1"/>
                          </a:solidFill>
                          <a:latin typeface="+mn-lt"/>
                          <a:ea typeface="+mn-ea"/>
                          <a:cs typeface="+mn-cs"/>
                        </a:rPr>
                        <a:t>Необходимые умения</a:t>
                      </a:r>
                      <a:endParaRPr lang="ru-RU" dirty="0"/>
                    </a:p>
                  </a:txBody>
                  <a:tcPr/>
                </a:tc>
                <a:tc>
                  <a:txBody>
                    <a:bodyPr/>
                    <a:lstStyle/>
                    <a:p>
                      <a:r>
                        <a:rPr kumimoji="0" lang="ru-RU" sz="1800" b="1" kern="1200" dirty="0" smtClean="0">
                          <a:solidFill>
                            <a:schemeClr val="lt1"/>
                          </a:solidFill>
                          <a:latin typeface="+mn-lt"/>
                          <a:ea typeface="+mn-ea"/>
                          <a:cs typeface="+mn-cs"/>
                        </a:rPr>
                        <a:t>Необходимые знания</a:t>
                      </a:r>
                      <a:endParaRPr lang="ru-RU" dirty="0"/>
                    </a:p>
                  </a:txBody>
                  <a:tcPr/>
                </a:tc>
              </a:tr>
              <a:tr h="528460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ru-RU" sz="1400" kern="1200" dirty="0" smtClean="0">
                          <a:solidFill>
                            <a:schemeClr val="dk1"/>
                          </a:solidFill>
                          <a:latin typeface="Times New Roman" pitchFamily="18" charset="0"/>
                          <a:ea typeface="+mn-ea"/>
                          <a:cs typeface="Times New Roman" pitchFamily="18" charset="0"/>
                        </a:rPr>
                        <a:t>Проведение учебных занятий по учебным предметам, курсам, дисциплинам (модулям) образовательной программы</a:t>
                      </a:r>
                    </a:p>
                    <a:p>
                      <a:endParaRPr lang="ru-RU" dirty="0">
                        <a:latin typeface="Times New Roman" pitchFamily="18" charset="0"/>
                        <a:cs typeface="Times New Roman"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ru-RU" sz="1400" kern="1200" dirty="0" smtClean="0">
                          <a:solidFill>
                            <a:schemeClr val="dk1"/>
                          </a:solidFill>
                          <a:latin typeface="Times New Roman" pitchFamily="18" charset="0"/>
                          <a:ea typeface="+mn-ea"/>
                          <a:cs typeface="Times New Roman" pitchFamily="18" charset="0"/>
                        </a:rPr>
                        <a:t>Выполнять деятельность и (или) демонстрировать элементы деятельности, осваиваемой обучающимися, выполнять задания, предусмотренные программой учебного предмета, курса, дисциплины (модуля)</a:t>
                      </a:r>
                    </a:p>
                    <a:p>
                      <a:r>
                        <a:rPr kumimoji="0" lang="ru-RU" sz="1400" kern="1200" dirty="0" smtClean="0">
                          <a:solidFill>
                            <a:schemeClr val="dk1"/>
                          </a:solidFill>
                          <a:latin typeface="Times New Roman" pitchFamily="18" charset="0"/>
                          <a:ea typeface="+mn-ea"/>
                          <a:cs typeface="Times New Roman" pitchFamily="18" charset="0"/>
                        </a:rPr>
                        <a:t>Использовать педагогически обоснованные формы, методы и приемы организации деятельности обучающихся, применять современные технические средства обучения и образовательные технологии, в том числе при необходимости осуществлять электронное обучение, использовать дистанционные образовательные технологии, информационно-коммуникационные технологии, электронные образовательные и информационные ресурсы.</a:t>
                      </a:r>
                      <a:endParaRPr lang="ru-RU" sz="1400" dirty="0">
                        <a:latin typeface="Times New Roman" pitchFamily="18" charset="0"/>
                        <a:cs typeface="Times New Roman"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ru-RU" sz="1400" kern="1200" dirty="0" smtClean="0">
                          <a:solidFill>
                            <a:schemeClr val="dk1"/>
                          </a:solidFill>
                          <a:latin typeface="Times New Roman" pitchFamily="18" charset="0"/>
                          <a:ea typeface="+mn-ea"/>
                          <a:cs typeface="Times New Roman" pitchFamily="18" charset="0"/>
                        </a:rPr>
                        <a:t>Локальные акты образовательной организации в части организации образовательного процесса и работы учебного кабинета (лаборатории, иного учебного помещения)</a:t>
                      </a:r>
                    </a:p>
                    <a:p>
                      <a:endParaRPr lang="ru-RU" dirty="0">
                        <a:latin typeface="Times New Roman" pitchFamily="18" charset="0"/>
                        <a:cs typeface="Times New Roman"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0" lang="ru-RU" sz="1400" kern="1200" dirty="0" smtClean="0">
                          <a:solidFill>
                            <a:schemeClr val="dk1"/>
                          </a:solidFill>
                          <a:latin typeface="Times New Roman" pitchFamily="18" charset="0"/>
                          <a:ea typeface="+mn-ea"/>
                          <a:cs typeface="Times New Roman" pitchFamily="18" charset="0"/>
                        </a:rPr>
                        <a:t>Преподаваемая область научного (научно-технического) знания и (или) профессиональной деятельности, актуальные проблемы и тенденции ее развития, современные методы (технологии)</a:t>
                      </a:r>
                    </a:p>
                    <a:p>
                      <a:r>
                        <a:rPr kumimoji="0" lang="ru-RU" sz="1400" kern="1200" dirty="0" smtClean="0">
                          <a:solidFill>
                            <a:schemeClr val="dk1"/>
                          </a:solidFill>
                          <a:latin typeface="Times New Roman" pitchFamily="18" charset="0"/>
                          <a:ea typeface="+mn-ea"/>
                          <a:cs typeface="Times New Roman" pitchFamily="18" charset="0"/>
                        </a:rPr>
                        <a:t>Требования ФГОС СПО, содержание примерных или типовых образовательных программ, учебников, учебных пособий (в зависимости от реализуемой образовательной программы, преподаваемого учебного предмета, курса, дисциплины (модуля))</a:t>
                      </a:r>
                      <a:endParaRPr lang="ru-RU" sz="1400" dirty="0">
                        <a:latin typeface="Times New Roman" pitchFamily="18" charset="0"/>
                        <a:cs typeface="Times New Roman" pitchFamily="18" charset="0"/>
                      </a:endParaRPr>
                    </a:p>
                  </a:txBody>
                  <a:tcPr/>
                </a:tc>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404664"/>
            <a:ext cx="8740080" cy="864096"/>
          </a:xfrm>
        </p:spPr>
        <p:txBody>
          <a:bodyPr/>
          <a:lstStyle/>
          <a:p>
            <a:endParaRPr lang="ru-RU" dirty="0"/>
          </a:p>
        </p:txBody>
      </p:sp>
      <p:graphicFrame>
        <p:nvGraphicFramePr>
          <p:cNvPr id="4" name="Содержимое 3"/>
          <p:cNvGraphicFramePr>
            <a:graphicFrameLocks noGrp="1"/>
          </p:cNvGraphicFramePr>
          <p:nvPr>
            <p:ph idx="1"/>
          </p:nvPr>
        </p:nvGraphicFramePr>
        <p:xfrm>
          <a:off x="304800" y="1"/>
          <a:ext cx="8587680" cy="7132320"/>
        </p:xfrm>
        <a:graphic>
          <a:graphicData uri="http://schemas.openxmlformats.org/drawingml/2006/table">
            <a:tbl>
              <a:tblPr firstRow="1" bandRow="1">
                <a:tableStyleId>{5C22544A-7EE6-4342-B048-85BDC9FD1C3A}</a:tableStyleId>
              </a:tblPr>
              <a:tblGrid>
                <a:gridCol w="2827040"/>
                <a:gridCol w="2898080"/>
                <a:gridCol w="2862560"/>
              </a:tblGrid>
              <a:tr h="615461">
                <a:tc>
                  <a:txBody>
                    <a:bodyPr/>
                    <a:lstStyle/>
                    <a:p>
                      <a:r>
                        <a:rPr kumimoji="0" lang="ru-RU" sz="1800" b="1" kern="1200" dirty="0" smtClean="0">
                          <a:solidFill>
                            <a:schemeClr val="lt1"/>
                          </a:solidFill>
                          <a:latin typeface="+mn-lt"/>
                          <a:ea typeface="+mn-ea"/>
                          <a:cs typeface="+mn-cs"/>
                        </a:rPr>
                        <a:t>Трудовые действия</a:t>
                      </a:r>
                    </a:p>
                    <a:p>
                      <a:r>
                        <a:rPr kumimoji="0" lang="ru-RU" sz="1800" b="1" kern="1200" dirty="0" smtClean="0">
                          <a:solidFill>
                            <a:schemeClr val="lt1"/>
                          </a:solidFill>
                          <a:latin typeface="+mn-lt"/>
                          <a:ea typeface="+mn-ea"/>
                          <a:cs typeface="+mn-cs"/>
                        </a:rPr>
                        <a:t> </a:t>
                      </a:r>
                      <a:endParaRPr kumimoji="0" lang="ru-RU" sz="1800" b="1" kern="1200" dirty="0">
                        <a:solidFill>
                          <a:schemeClr val="lt1"/>
                        </a:solidFill>
                        <a:latin typeface="+mn-lt"/>
                        <a:ea typeface="+mn-ea"/>
                        <a:cs typeface="+mn-cs"/>
                      </a:endParaRPr>
                    </a:p>
                  </a:txBody>
                  <a:tcPr/>
                </a:tc>
                <a:tc>
                  <a:txBody>
                    <a:bodyPr/>
                    <a:lstStyle/>
                    <a:p>
                      <a:r>
                        <a:rPr kumimoji="0" lang="ru-RU" sz="1800" b="1" kern="1200" dirty="0" smtClean="0">
                          <a:solidFill>
                            <a:schemeClr val="lt1"/>
                          </a:solidFill>
                          <a:latin typeface="+mn-lt"/>
                          <a:ea typeface="+mn-ea"/>
                          <a:cs typeface="+mn-cs"/>
                        </a:rPr>
                        <a:t>Необходимые умения</a:t>
                      </a:r>
                      <a:endParaRPr lang="ru-RU" dirty="0"/>
                    </a:p>
                  </a:txBody>
                  <a:tcPr/>
                </a:tc>
                <a:tc>
                  <a:txBody>
                    <a:bodyPr/>
                    <a:lstStyle/>
                    <a:p>
                      <a:r>
                        <a:rPr kumimoji="0" lang="ru-RU" sz="1800" b="1" kern="1200" dirty="0" smtClean="0">
                          <a:solidFill>
                            <a:schemeClr val="lt1"/>
                          </a:solidFill>
                          <a:latin typeface="+mn-lt"/>
                          <a:ea typeface="+mn-ea"/>
                          <a:cs typeface="+mn-cs"/>
                        </a:rPr>
                        <a:t>Необходимые знания</a:t>
                      </a:r>
                      <a:endParaRPr lang="ru-RU" dirty="0"/>
                    </a:p>
                  </a:txBody>
                  <a:tcPr/>
                </a:tc>
              </a:tr>
              <a:tr h="6242538">
                <a:tc>
                  <a:txBody>
                    <a:bodyPr/>
                    <a:lstStyle/>
                    <a:p>
                      <a:r>
                        <a:rPr kumimoji="0" lang="ru-RU" sz="1400" kern="1200" dirty="0" smtClean="0">
                          <a:solidFill>
                            <a:schemeClr val="dk1"/>
                          </a:solidFill>
                          <a:latin typeface="Times New Roman" pitchFamily="18" charset="0"/>
                          <a:ea typeface="+mn-ea"/>
                          <a:cs typeface="Times New Roman" pitchFamily="18" charset="0"/>
                        </a:rPr>
                        <a:t>Организация самостоятельной работы обучающихся по учебным предметам, курсам, дисциплинам (модулям) образовательной программы</a:t>
                      </a:r>
                    </a:p>
                    <a:p>
                      <a:r>
                        <a:rPr kumimoji="0" lang="ru-RU" sz="1400" kern="1200" dirty="0" smtClean="0">
                          <a:solidFill>
                            <a:schemeClr val="dk1"/>
                          </a:solidFill>
                          <a:latin typeface="Times New Roman" pitchFamily="18" charset="0"/>
                          <a:ea typeface="+mn-ea"/>
                          <a:cs typeface="Times New Roman" pitchFamily="18" charset="0"/>
                        </a:rPr>
                        <a:t>)</a:t>
                      </a:r>
                    </a:p>
                    <a:p>
                      <a:endParaRPr lang="ru-RU" sz="1400" dirty="0">
                        <a:latin typeface="Times New Roman" pitchFamily="18" charset="0"/>
                        <a:cs typeface="Times New Roman"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ru-RU" sz="1400" kern="1200" dirty="0" smtClean="0">
                          <a:solidFill>
                            <a:schemeClr val="dk1"/>
                          </a:solidFill>
                          <a:latin typeface="Times New Roman" pitchFamily="18" charset="0"/>
                          <a:ea typeface="+mn-ea"/>
                          <a:cs typeface="Times New Roman" pitchFamily="18" charset="0"/>
                        </a:rPr>
                        <a:t>Создавать условия для воспитания и развития обучающихся, мотивировать их деятельность по освоению учебного предмета, курса, дисциплины (модуля), выполнению заданий для самостоятельной работы; привлекать к </a:t>
                      </a:r>
                      <a:r>
                        <a:rPr kumimoji="0" lang="ru-RU" sz="1400" kern="1200" dirty="0" err="1" smtClean="0">
                          <a:solidFill>
                            <a:schemeClr val="dk1"/>
                          </a:solidFill>
                          <a:latin typeface="Times New Roman" pitchFamily="18" charset="0"/>
                          <a:ea typeface="+mn-ea"/>
                          <a:cs typeface="Times New Roman" pitchFamily="18" charset="0"/>
                        </a:rPr>
                        <a:t>целеполаганию</a:t>
                      </a:r>
                      <a:r>
                        <a:rPr kumimoji="0" lang="ru-RU" sz="1400" kern="1200" dirty="0" smtClean="0">
                          <a:solidFill>
                            <a:schemeClr val="dk1"/>
                          </a:solidFill>
                          <a:latin typeface="Times New Roman" pitchFamily="18" charset="0"/>
                          <a:ea typeface="+mn-ea"/>
                          <a:cs typeface="Times New Roman" pitchFamily="18" charset="0"/>
                        </a:rPr>
                        <a:t>, активной пробе своих сил в различных сферах деятельности, обучать самоорганизации и самоконтролю</a:t>
                      </a:r>
                    </a:p>
                  </a:txBody>
                  <a:tcPr/>
                </a:tc>
                <a:tc>
                  <a:txBody>
                    <a:bodyPr/>
                    <a:lstStyle/>
                    <a:p>
                      <a:r>
                        <a:rPr kumimoji="0" lang="ru-RU" sz="1400" kern="1200" dirty="0" smtClean="0">
                          <a:solidFill>
                            <a:schemeClr val="dk1"/>
                          </a:solidFill>
                          <a:latin typeface="Times New Roman" pitchFamily="18" charset="0"/>
                          <a:ea typeface="+mn-ea"/>
                          <a:cs typeface="Times New Roman" pitchFamily="18" charset="0"/>
                        </a:rPr>
                        <a:t>Преподаваемая область научного (научно-технического) знания и (или) профессиональной деятельности, актуальные проблемы и тенденции ее развития, современные методы (технологии)</a:t>
                      </a:r>
                    </a:p>
                    <a:p>
                      <a:r>
                        <a:rPr kumimoji="0" lang="ru-RU" sz="1400" kern="1200" dirty="0" smtClean="0">
                          <a:solidFill>
                            <a:schemeClr val="dk1"/>
                          </a:solidFill>
                          <a:latin typeface="Times New Roman" pitchFamily="18" charset="0"/>
                          <a:ea typeface="+mn-ea"/>
                          <a:cs typeface="Times New Roman" pitchFamily="18" charset="0"/>
                        </a:rPr>
                        <a:t>Требования ФГОС СПО, содержание примерных или типовых образовательных программ, учебников, учебных пособий (в зависимости от реализуемой образовательной программы, преподаваемого учебного предмета, курса, дисциплины (модуля))</a:t>
                      </a:r>
                    </a:p>
                    <a:p>
                      <a:r>
                        <a:rPr kumimoji="0" lang="ru-RU" sz="1400" kern="1200" dirty="0" smtClean="0">
                          <a:solidFill>
                            <a:schemeClr val="dk1"/>
                          </a:solidFill>
                          <a:latin typeface="Times New Roman" pitchFamily="18" charset="0"/>
                          <a:ea typeface="+mn-ea"/>
                          <a:cs typeface="Times New Roman" pitchFamily="18" charset="0"/>
                        </a:rPr>
                        <a:t> Психолого-педагогические основы и методика применения технических средств обучения, информационно-коммуникационных технологий, электронных образовательных и информационных ресурсов, дистанционных образовательных технологий и электронного обучения, если их использование возможно для освоения учебного предмета, курса, дисциплины (модуля)</a:t>
                      </a:r>
                    </a:p>
                    <a:p>
                      <a:r>
                        <a:rPr kumimoji="0" lang="ru-RU" sz="1400" kern="1200" dirty="0" smtClean="0">
                          <a:solidFill>
                            <a:schemeClr val="dk1"/>
                          </a:solidFill>
                          <a:latin typeface="Times New Roman" pitchFamily="18" charset="0"/>
                          <a:ea typeface="+mn-ea"/>
                          <a:cs typeface="Times New Roman" pitchFamily="18" charset="0"/>
                        </a:rPr>
                        <a:t> </a:t>
                      </a:r>
                    </a:p>
                  </a:txBody>
                  <a:tcPr/>
                </a:tc>
              </a:tr>
            </a:tbl>
          </a:graphicData>
        </a:graphic>
      </p:graphicFrame>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Трек">
  <a:themeElements>
    <a:clrScheme name="Трек">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Трек">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Трек">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73</TotalTime>
  <Words>1314</Words>
  <Application>Microsoft Office PowerPoint</Application>
  <PresentationFormat>Экран (4:3)</PresentationFormat>
  <Paragraphs>135</Paragraphs>
  <Slides>18</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18</vt:i4>
      </vt:variant>
    </vt:vector>
  </HeadingPairs>
  <TitlesOfParts>
    <vt:vector size="19" baseType="lpstr">
      <vt:lpstr>Трек</vt:lpstr>
      <vt:lpstr>Слайд 1</vt:lpstr>
      <vt:lpstr>Слайд 2</vt:lpstr>
      <vt:lpstr>Слайд 3</vt:lpstr>
      <vt:lpstr>Слайд 4</vt:lpstr>
      <vt:lpstr>Слайд 5</vt:lpstr>
      <vt:lpstr>Основная цель профессиональной деятельности: </vt:lpstr>
      <vt:lpstr>Слайд 7</vt:lpstr>
      <vt:lpstr>Соотнесение трудовых действий и необходимых умений и знаний в соответствии с профстандартом для преподавателя</vt:lpstr>
      <vt:lpstr>Слайд 9</vt:lpstr>
      <vt:lpstr>Слайд 10</vt:lpstr>
      <vt:lpstr>Слайд 11</vt:lpstr>
      <vt:lpstr>Слайд 12</vt:lpstr>
      <vt:lpstr>Слайд 13</vt:lpstr>
      <vt:lpstr>       Требования профстандарта отражают следующие профессиональные компоненты:        </vt:lpstr>
      <vt:lpstr> Девять компонентов профессиональной компетентности не могут быть получены без определенных личностных качеств и свойств преподавателя:  </vt:lpstr>
      <vt:lpstr>профессионально-личностная модель преподавателя может быть представлена в виде сочетания компонентов профессиональной и личностной компетентности</vt:lpstr>
      <vt:lpstr>Слайд 17</vt:lpstr>
      <vt:lpstr>Слайд 18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Декан</dc:creator>
  <cp:lastModifiedBy>Декан</cp:lastModifiedBy>
  <cp:revision>9</cp:revision>
  <dcterms:created xsi:type="dcterms:W3CDTF">2016-02-20T16:54:25Z</dcterms:created>
  <dcterms:modified xsi:type="dcterms:W3CDTF">2016-02-24T21:48:34Z</dcterms:modified>
</cp:coreProperties>
</file>