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70" r:id="rId3"/>
    <p:sldId id="271" r:id="rId4"/>
    <p:sldId id="272" r:id="rId5"/>
    <p:sldId id="273" r:id="rId6"/>
    <p:sldId id="274" r:id="rId7"/>
    <p:sldId id="269" r:id="rId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8"/>
    <a:srgbClr val="1984CC"/>
    <a:srgbClr val="03136A"/>
    <a:srgbClr val="35759D"/>
    <a:srgbClr val="35B19D"/>
    <a:srgbClr val="000000"/>
    <a:srgbClr val="FFFF00"/>
    <a:srgbClr val="28282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10" autoAdjust="0"/>
    <p:restoredTop sz="95596" autoAdjust="0"/>
  </p:normalViewPr>
  <p:slideViewPr>
    <p:cSldViewPr>
      <p:cViewPr>
        <p:scale>
          <a:sx n="100" d="100"/>
          <a:sy n="100" d="100"/>
        </p:scale>
        <p:origin x="-636" y="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>
            <a:extLst>
              <a:ext uri="{FF2B5EF4-FFF2-40B4-BE49-F238E27FC236}">
                <a16:creationId xmlns="" xmlns:a16="http://schemas.microsoft.com/office/drawing/2014/main" id="{A0D54CF7-D829-4B16-9F82-351513EDEC7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en-US"/>
          </a:p>
        </p:txBody>
      </p:sp>
      <p:sp>
        <p:nvSpPr>
          <p:cNvPr id="81923" name="Rectangle 3">
            <a:extLst>
              <a:ext uri="{FF2B5EF4-FFF2-40B4-BE49-F238E27FC236}">
                <a16:creationId xmlns="" xmlns:a16="http://schemas.microsoft.com/office/drawing/2014/main" id="{21D1C651-A406-42A4-BB46-1F9E4639E41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81924" name="Rectangle 4">
            <a:extLst>
              <a:ext uri="{FF2B5EF4-FFF2-40B4-BE49-F238E27FC236}">
                <a16:creationId xmlns="" xmlns:a16="http://schemas.microsoft.com/office/drawing/2014/main" id="{09E782F3-F584-4EE6-B8FF-84186DA2F94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81925" name="Rectangle 5">
            <a:extLst>
              <a:ext uri="{FF2B5EF4-FFF2-40B4-BE49-F238E27FC236}">
                <a16:creationId xmlns="" xmlns:a16="http://schemas.microsoft.com/office/drawing/2014/main" id="{869A4858-984E-47E6-A3B6-431F993DAD4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81926" name="Rectangle 6">
            <a:extLst>
              <a:ext uri="{FF2B5EF4-FFF2-40B4-BE49-F238E27FC236}">
                <a16:creationId xmlns="" xmlns:a16="http://schemas.microsoft.com/office/drawing/2014/main" id="{3E832405-27F5-4165-81F3-7F8310D54E9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en-US"/>
          </a:p>
        </p:txBody>
      </p:sp>
      <p:sp>
        <p:nvSpPr>
          <p:cNvPr id="81927" name="Rectangle 7">
            <a:extLst>
              <a:ext uri="{FF2B5EF4-FFF2-40B4-BE49-F238E27FC236}">
                <a16:creationId xmlns="" xmlns:a16="http://schemas.microsoft.com/office/drawing/2014/main" id="{0B29695E-CCAC-447F-8565-4D3AD1B3DB5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3A40D61-0680-482E-A2AB-7B15AB04F67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12353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80345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7953773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15391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713624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509151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078396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32685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31998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10396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52683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76689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17215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67420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03669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506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746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BBC352A-3D92-464A-ACBE-734154E15E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1" y="481379"/>
            <a:ext cx="8915399" cy="3383573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ОБЛАСТНОЕ ГОСУДАРСТВЕННОЕ БЮДЖЕТНОЕ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ПРОФЕССИОНАЛЬНОЕ ОБРАЗОВАТЕЛЬНОЕ УЧРЕЖДЕНИЕ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«СМОЛЕНСКАЯ АКАДЕМИЯ ПРОФЕССИОНАЛЬНОГО ОБРАЗОВАНИЯ»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КАФЕДРА СОЦИАЛЬНЫХ СПЕЦИАЛЬНОСТЕЙ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" sz="1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F"/>
              </a:rPr>
              <a:t> </a:t>
            </a:r>
            <a:br>
              <a:rPr lang="ru-RU" sz="1800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F"/>
              </a:rPr>
            </a:br>
            <a:r>
              <a:rPr lang="ru-RU" sz="1800" b="1" kern="15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ПРОБЛЕМЫ ОСУЩЕСТВЛЕНИЯ СУДЕБНО-ПРАВОВОЙ ЗАЩИТЫ ПРАВ ВОЕННОСЛУЖАЩИХ ГРАЖДАН И ЧЛЕНОВ ИХ СЕМЕЙ НА СОЦИАЛЬНОЕ ОБЕСПЕЧЕНИЕ</a:t>
            </a:r>
            <a:r>
              <a:rPr lang="ru-RU" sz="1800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F"/>
              </a:rPr>
              <a:t/>
            </a:r>
            <a:br>
              <a:rPr lang="ru-RU" sz="1800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F"/>
              </a:rPr>
            </a:b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5407310-BAB2-4D45-9750-083DA30B52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32713" y="3223848"/>
            <a:ext cx="5311287" cy="2993048"/>
          </a:xfrm>
        </p:spPr>
        <p:txBody>
          <a:bodyPr>
            <a:normAutofit/>
          </a:bodyPr>
          <a:lstStyle/>
          <a:p>
            <a:pPr algn="r"/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Докладчик: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Панченко </a:t>
            </a:r>
            <a:r>
              <a:rPr lang="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иктория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Сергеевн</a:t>
            </a:r>
            <a:r>
              <a:rPr lang="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а,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тудентка группы 514-ЮС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Руководитель: </a:t>
            </a:r>
            <a:r>
              <a:rPr lang="ru-RU" sz="1800" b="1" i="1" kern="15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Сиволова</a:t>
            </a:r>
            <a:r>
              <a:rPr lang="ru-RU" sz="1800" b="1" i="1" kern="15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 Ольга Геннадьевна,</a:t>
            </a:r>
            <a:endParaRPr lang="ru-RU" sz="1800" kern="150" dirty="0">
              <a:effectLst/>
              <a:latin typeface="Calibri" panose="020F0502020204030204" pitchFamily="34" charset="0"/>
              <a:ea typeface="SimSun" panose="02010600030101010101" pitchFamily="2" charset="-122"/>
              <a:cs typeface="F"/>
            </a:endParaRPr>
          </a:p>
          <a:p>
            <a:pPr algn="r"/>
            <a:r>
              <a:rPr lang="ru-RU" sz="1800" b="1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преподаватель кафедры социальных специальностей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04EC8E73-86C4-4C8A-8FE5-1BF0817C6D3C}"/>
              </a:ext>
            </a:extLst>
          </p:cNvPr>
          <p:cNvSpPr txBox="1"/>
          <p:nvPr/>
        </p:nvSpPr>
        <p:spPr>
          <a:xfrm>
            <a:off x="3657600" y="6053455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Смоленск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2019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5559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9">
            <a:extLst>
              <a:ext uri="{FF2B5EF4-FFF2-40B4-BE49-F238E27FC236}">
                <a16:creationId xmlns="" xmlns:a16="http://schemas.microsoft.com/office/drawing/2014/main" id="{0D30E1E7-3292-49CF-B223-6974D3DAF99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205" b="13205"/>
          <a:stretch/>
        </p:blipFill>
        <p:spPr>
          <a:xfrm>
            <a:off x="228600" y="3608509"/>
            <a:ext cx="8915400" cy="3095625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55A3B838-33DC-40E4-899E-DD6EE9C11D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8601" y="860914"/>
            <a:ext cx="8673612" cy="2095500"/>
          </a:xfrm>
        </p:spPr>
        <p:txBody>
          <a:bodyPr anchor="ctr">
            <a:noAutofit/>
          </a:bodyPr>
          <a:lstStyle/>
          <a:p>
            <a:r>
              <a:rPr lang="ru-RU" sz="2000" kern="150" dirty="0"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К</a:t>
            </a:r>
            <a:r>
              <a:rPr lang="ru" sz="2000" kern="150" dirty="0"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 в</a:t>
            </a:r>
            <a:r>
              <a:rPr lang="ru-RU" sz="2000" kern="15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оеннослужащим</a:t>
            </a:r>
            <a:r>
              <a:rPr lang="ru-RU" sz="2000" kern="15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 относятся:</a:t>
            </a:r>
            <a:endParaRPr lang="ru-RU" sz="2000" kern="150" dirty="0">
              <a:effectLst/>
              <a:latin typeface="Calibri" panose="020F0502020204030204" pitchFamily="34" charset="0"/>
              <a:ea typeface="SimSun" panose="02010600030101010101" pitchFamily="2" charset="-122"/>
              <a:cs typeface="F"/>
            </a:endParaRPr>
          </a:p>
          <a:p>
            <a:pPr lvl="0"/>
            <a:r>
              <a:rPr lang="ru-RU" sz="2000" kern="15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офицеры, прапорщики и мичманы, курсанты военных профессиональных образовательных организаций и военных образовательных организаций высшего образования, сержанты и старшины, солдаты и матросы, проходящие военную службу по контракту (далее - военнослужащие, проходящие военную службу по контракту);</a:t>
            </a:r>
            <a:endParaRPr lang="ru-RU" sz="2000" kern="150" dirty="0">
              <a:effectLst/>
              <a:latin typeface="Calibri" panose="020F0502020204030204" pitchFamily="34" charset="0"/>
              <a:ea typeface="SimSun" panose="02010600030101010101" pitchFamily="2" charset="-122"/>
              <a:cs typeface="F"/>
            </a:endParaRP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сержанты, старшины, солдаты и матросы, проходящие военную службу по призыву, курсанты военных профессиональных образовательных организаций и военных образовательных организаций высшего образования до заключения с ними контракта о прохождении военной службы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2278741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9EF08735-1907-432F-981C-4E7C4BF3DD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98" y="549519"/>
            <a:ext cx="5180287" cy="6172932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FE8D166C-9590-4448-B411-1FB0A94B37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00601" y="549519"/>
            <a:ext cx="4343399" cy="6172932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" sz="9600" kern="15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	</a:t>
            </a:r>
            <a:r>
              <a:rPr lang="ru-RU" sz="9600" kern="15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К членам семей военнослужащих, граждан, на которых распространяется социальное обеспечение относятся:</a:t>
            </a:r>
            <a:endParaRPr lang="ru-RU" sz="9600" kern="150" dirty="0">
              <a:effectLst/>
              <a:latin typeface="Calibri" panose="020F0502020204030204" pitchFamily="34" charset="0"/>
              <a:ea typeface="SimSun" panose="02010600030101010101" pitchFamily="2" charset="-122"/>
              <a:cs typeface="F"/>
            </a:endParaRPr>
          </a:p>
          <a:p>
            <a:pPr lvl="0" algn="ctr"/>
            <a:r>
              <a:rPr lang="ru" sz="9600" kern="150" dirty="0">
                <a:effectLst/>
                <a:latin typeface="Times New Roman" panose="02020603050405020304" pitchFamily="18" charset="0"/>
                <a:ea typeface="OpenSymbol" pitchFamily="2" charset="0"/>
                <a:cs typeface="OpenSymbol" pitchFamily="2" charset="0"/>
              </a:rPr>
              <a:t>	</a:t>
            </a:r>
            <a:r>
              <a:rPr lang="ru-RU" sz="9600" kern="150" dirty="0">
                <a:effectLst/>
                <a:latin typeface="Times New Roman" panose="02020603050405020304" pitchFamily="18" charset="0"/>
                <a:ea typeface="OpenSymbol" pitchFamily="2" charset="0"/>
                <a:cs typeface="OpenSymbol" pitchFamily="2" charset="0"/>
              </a:rPr>
              <a:t>супруга (супруг);</a:t>
            </a:r>
            <a:endParaRPr lang="ru-RU" sz="9600" kern="150" dirty="0">
              <a:effectLst/>
              <a:latin typeface="OpenSymbol" pitchFamily="2" charset="0"/>
              <a:ea typeface="OpenSymbol" pitchFamily="2" charset="0"/>
              <a:cs typeface="OpenSymbol" pitchFamily="2" charset="0"/>
            </a:endParaRPr>
          </a:p>
          <a:p>
            <a:pPr lvl="0" algn="ctr"/>
            <a:r>
              <a:rPr lang="ru" sz="9600" kern="150" dirty="0">
                <a:effectLst/>
                <a:latin typeface="Times New Roman" panose="02020603050405020304" pitchFamily="18" charset="0"/>
                <a:ea typeface="OpenSymbol" pitchFamily="2" charset="0"/>
                <a:cs typeface="OpenSymbol" pitchFamily="2" charset="0"/>
              </a:rPr>
              <a:t>	</a:t>
            </a:r>
            <a:r>
              <a:rPr lang="ru-RU" sz="9600" kern="150" dirty="0">
                <a:effectLst/>
                <a:latin typeface="Times New Roman" panose="02020603050405020304" pitchFamily="18" charset="0"/>
                <a:ea typeface="OpenSymbol" pitchFamily="2" charset="0"/>
                <a:cs typeface="OpenSymbol" pitchFamily="2" charset="0"/>
              </a:rPr>
              <a:t>несовершеннолетние дети;</a:t>
            </a:r>
            <a:endParaRPr lang="ru-RU" sz="9600" kern="150" dirty="0">
              <a:effectLst/>
              <a:latin typeface="OpenSymbol" pitchFamily="2" charset="0"/>
              <a:ea typeface="OpenSymbol" pitchFamily="2" charset="0"/>
              <a:cs typeface="OpenSymbol" pitchFamily="2" charset="0"/>
            </a:endParaRPr>
          </a:p>
          <a:p>
            <a:pPr lvl="0" algn="ctr"/>
            <a:r>
              <a:rPr lang="ru" sz="9600" kern="150" dirty="0">
                <a:effectLst/>
                <a:latin typeface="Times New Roman" panose="02020603050405020304" pitchFamily="18" charset="0"/>
                <a:ea typeface="OpenSymbol" pitchFamily="2" charset="0"/>
                <a:cs typeface="OpenSymbol" pitchFamily="2" charset="0"/>
              </a:rPr>
              <a:t>	</a:t>
            </a:r>
            <a:r>
              <a:rPr lang="ru-RU" sz="9600" kern="150" dirty="0">
                <a:effectLst/>
                <a:latin typeface="Times New Roman" panose="02020603050405020304" pitchFamily="18" charset="0"/>
                <a:ea typeface="OpenSymbol" pitchFamily="2" charset="0"/>
                <a:cs typeface="OpenSymbol" pitchFamily="2" charset="0"/>
              </a:rPr>
              <a:t>дети старше 18 лет, ставшие инвалидами до достижения ими возраста 18 лет;</a:t>
            </a:r>
            <a:endParaRPr lang="ru-RU" sz="9600" kern="150" dirty="0">
              <a:effectLst/>
              <a:latin typeface="OpenSymbol" pitchFamily="2" charset="0"/>
              <a:ea typeface="OpenSymbol" pitchFamily="2" charset="0"/>
              <a:cs typeface="OpenSymbol" pitchFamily="2" charset="0"/>
            </a:endParaRPr>
          </a:p>
          <a:p>
            <a:pPr lvl="0" algn="ctr"/>
            <a:r>
              <a:rPr lang="ru" sz="9600" kern="150" dirty="0">
                <a:effectLst/>
                <a:latin typeface="Times New Roman" panose="02020603050405020304" pitchFamily="18" charset="0"/>
                <a:ea typeface="OpenSymbol" pitchFamily="2" charset="0"/>
                <a:cs typeface="OpenSymbol" pitchFamily="2" charset="0"/>
              </a:rPr>
              <a:t>	</a:t>
            </a:r>
            <a:r>
              <a:rPr lang="ru-RU" sz="9600" kern="150" dirty="0">
                <a:effectLst/>
                <a:latin typeface="Times New Roman" panose="02020603050405020304" pitchFamily="18" charset="0"/>
                <a:ea typeface="OpenSymbol" pitchFamily="2" charset="0"/>
                <a:cs typeface="OpenSymbol" pitchFamily="2" charset="0"/>
              </a:rPr>
              <a:t>дети в возрасте до 23 лет, обучающиеся в образовательных организациях по очной форме обучения;</a:t>
            </a:r>
            <a:endParaRPr lang="ru-RU" sz="9600" kern="150" dirty="0">
              <a:effectLst/>
              <a:latin typeface="OpenSymbol" pitchFamily="2" charset="0"/>
              <a:ea typeface="OpenSymbol" pitchFamily="2" charset="0"/>
              <a:cs typeface="OpenSymbol" pitchFamily="2" charset="0"/>
            </a:endParaRPr>
          </a:p>
          <a:p>
            <a:pPr lvl="0" algn="ctr"/>
            <a:r>
              <a:rPr lang="ru" sz="9600" kern="150" dirty="0">
                <a:effectLst/>
                <a:latin typeface="Times New Roman" panose="02020603050405020304" pitchFamily="18" charset="0"/>
                <a:ea typeface="OpenSymbol" pitchFamily="2" charset="0"/>
                <a:cs typeface="OpenSymbol" pitchFamily="2" charset="0"/>
              </a:rPr>
              <a:t>	</a:t>
            </a:r>
            <a:r>
              <a:rPr lang="ru-RU" sz="9600" kern="150" dirty="0">
                <a:effectLst/>
                <a:latin typeface="Times New Roman" panose="02020603050405020304" pitchFamily="18" charset="0"/>
                <a:ea typeface="OpenSymbol" pitchFamily="2" charset="0"/>
                <a:cs typeface="OpenSymbol" pitchFamily="2" charset="0"/>
              </a:rPr>
              <a:t>лица, находящиеся на иждивении военнослужащих</a:t>
            </a:r>
            <a:endParaRPr lang="ru-RU" sz="9600" kern="150" dirty="0">
              <a:effectLst/>
              <a:latin typeface="OpenSymbol" pitchFamily="2" charset="0"/>
              <a:ea typeface="OpenSymbol" pitchFamily="2" charset="0"/>
              <a:cs typeface="OpenSymbol" pitchFamily="2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60872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7">
            <a:extLst>
              <a:ext uri="{FF2B5EF4-FFF2-40B4-BE49-F238E27FC236}">
                <a16:creationId xmlns="" xmlns:a16="http://schemas.microsoft.com/office/drawing/2014/main" id="{2377DBC1-EC77-41E6-9B90-98F5293325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675" y="1502019"/>
            <a:ext cx="3997325" cy="3663462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302D8790-9841-402D-BBD9-329A2CBC3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0" y="721518"/>
            <a:ext cx="4927356" cy="5836077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600" kern="15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Социальная защита </a:t>
            </a:r>
            <a:endParaRPr lang="ru-RU" sz="2600" kern="150" dirty="0">
              <a:effectLst/>
              <a:latin typeface="Calibri" panose="020F0502020204030204" pitchFamily="34" charset="0"/>
              <a:ea typeface="SimSun" panose="02010600030101010101" pitchFamily="2" charset="-122"/>
              <a:cs typeface="F"/>
            </a:endParaRPr>
          </a:p>
          <a:p>
            <a:pPr algn="ctr"/>
            <a:r>
              <a:rPr lang="ru-RU" sz="2600" kern="15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предусматривает:</a:t>
            </a:r>
            <a:endParaRPr lang="ru" sz="2600" kern="150" dirty="0">
              <a:latin typeface="Times New Roman" panose="02020603050405020304" pitchFamily="18" charset="0"/>
              <a:ea typeface="SimSun" panose="02010600030101010101" pitchFamily="2" charset="-122"/>
              <a:cs typeface="F"/>
            </a:endParaRPr>
          </a:p>
          <a:p>
            <a:pPr algn="ctr"/>
            <a:r>
              <a:rPr lang="ru" sz="2600" kern="150" dirty="0"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Р</a:t>
            </a:r>
            <a:r>
              <a:rPr lang="ru-RU" sz="2600" kern="15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еализаци</a:t>
            </a:r>
            <a:r>
              <a:rPr lang="ru" sz="2600" kern="15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ю</a:t>
            </a:r>
            <a:r>
              <a:rPr lang="ru-RU" sz="2600" kern="15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 прав льгот, гарантий и компенсаций органами государственной власти, органами военного управления и органами местного самоуправления; совершенствование механизмов и институтов социальной защиты указанных лиц; охрану их жизни и здоровья, а также иные меры, направленные на создание условий жизни и деятельности, соответствующих характеру военной службы и ее роли в обществе.</a:t>
            </a:r>
            <a:endParaRPr lang="ru-RU" sz="2600" kern="150" dirty="0">
              <a:effectLst/>
              <a:latin typeface="Calibri" panose="020F0502020204030204" pitchFamily="34" charset="0"/>
              <a:ea typeface="SimSun" panose="02010600030101010101" pitchFamily="2" charset="-122"/>
              <a:cs typeface="F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06808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B6784BD-D993-4D4A-ADC6-72AE554A9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760" y="446087"/>
            <a:ext cx="8869240" cy="6258047"/>
          </a:xfrm>
        </p:spPr>
        <p:txBody>
          <a:bodyPr anchor="t">
            <a:normAutofit/>
          </a:bodyPr>
          <a:lstStyle/>
          <a:p>
            <a:pPr algn="ctr"/>
            <a:r>
              <a:rPr lang="ru" sz="2200" kern="15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	</a:t>
            </a:r>
            <a:r>
              <a:rPr lang="ru-RU" sz="2200" kern="15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Согласно пункту  1 статьи 7 Федерального Конституционного закона от 23 июня 1999 года № 1-ФКЗ «О военных судах Российской Федерации» военным судам подсудны гражданские дела о защите нарушенных  и (или) оспариваемых прав, свобод и охраняемых законов интересов военнослужащих Вооруженных Сил Российской Федерации, других войск, воинских формирований и органов, граждан, проходящих военные сборы, от действий (бездействия) органов военного управления, воинских должностных лиц и принятых ими решений.</a:t>
            </a:r>
            <a:r>
              <a:rPr lang="ru-RU" sz="2200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F"/>
              </a:rPr>
              <a:t/>
            </a:r>
            <a:br>
              <a:rPr lang="ru-RU" sz="2200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F"/>
              </a:rPr>
            </a:br>
            <a:r>
              <a:rPr lang="ru" sz="2200" dirty="0"/>
              <a:t> </a:t>
            </a:r>
            <a:endParaRPr lang="ru-RU" sz="2200" dirty="0"/>
          </a:p>
        </p:txBody>
      </p:sp>
      <p:pic>
        <p:nvPicPr>
          <p:cNvPr id="5" name="Рисунок 5">
            <a:extLst>
              <a:ext uri="{FF2B5EF4-FFF2-40B4-BE49-F238E27FC236}">
                <a16:creationId xmlns="" xmlns:a16="http://schemas.microsoft.com/office/drawing/2014/main" id="{2CED69A8-09BE-4283-A594-F8454C6E0C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735" y="3429000"/>
            <a:ext cx="5110529" cy="32482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91225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603552C-7937-4EC7-B1BF-072CD3618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0"/>
            <a:ext cx="8915399" cy="1468800"/>
          </a:xfrm>
        </p:spPr>
        <p:txBody>
          <a:bodyPr>
            <a:normAutofit/>
          </a:bodyPr>
          <a:lstStyle/>
          <a:p>
            <a:pPr algn="ctr"/>
            <a:r>
              <a:rPr lang="ru-RU" sz="3000" b="1" kern="15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Список использованных источников</a:t>
            </a:r>
            <a:r>
              <a:rPr lang="ru-RU" sz="3000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F"/>
              </a:rPr>
              <a:t/>
            </a:r>
            <a:br>
              <a:rPr lang="ru-RU" sz="3000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F"/>
              </a:rPr>
            </a:br>
            <a:endParaRPr lang="ru-RU" sz="3000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1D72D13-99B2-452B-BBA1-842B7BD3DF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8601" y="1468800"/>
            <a:ext cx="8915399" cy="4923940"/>
          </a:xfrm>
        </p:spPr>
        <p:txBody>
          <a:bodyPr/>
          <a:lstStyle/>
          <a:p>
            <a:pPr marL="342900" lvl="0" indent="-342900">
              <a:buFont typeface="+mj-lt"/>
              <a:buAutoNum type="arabicPeriod"/>
            </a:pPr>
            <a:r>
              <a:rPr lang="ru-RU" sz="2200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Курбатов, В.И. Право социального обеспечения. Серия «Учебники, учебные пособия» [Текст] / В. И. Курбатов. - Ростов-на-Дону: Феникс, 2008. – 223 с.</a:t>
            </a:r>
            <a:endParaRPr lang="ru-RU" sz="2200" kern="150" dirty="0">
              <a:effectLst/>
              <a:latin typeface="Calibri" panose="020F0502020204030204" pitchFamily="34" charset="0"/>
              <a:ea typeface="SimSun" panose="02010600030101010101" pitchFamily="2" charset="-122"/>
              <a:cs typeface="F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200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Мигачев, Ю.И. Правовые гарантии реализации статуса военнослужащих: Сравнительно-правовое исследование [Текст]:  </a:t>
            </a:r>
            <a:r>
              <a:rPr lang="ru-RU" sz="2200" kern="15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дис</a:t>
            </a:r>
            <a:r>
              <a:rPr lang="ru-RU" sz="2200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. </a:t>
            </a:r>
            <a:r>
              <a:rPr lang="ru-RU" sz="2200" kern="15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юрид</a:t>
            </a:r>
            <a:r>
              <a:rPr lang="ru-RU" sz="2200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. наук  / Ю.И. Мигачев. - М., 2009. –  61 с.</a:t>
            </a:r>
            <a:endParaRPr lang="ru-RU" sz="2200" kern="150" dirty="0">
              <a:effectLst/>
              <a:latin typeface="Calibri" panose="020F0502020204030204" pitchFamily="34" charset="0"/>
              <a:ea typeface="SimSun" panose="02010600030101010101" pitchFamily="2" charset="-122"/>
              <a:cs typeface="F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200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Федеральный Конституционный  закон «О военных судах Российской Федерации» [Текст] от 23 июня 1999 года № 1-ФКЗ // http:// www.consultant.ru</a:t>
            </a:r>
            <a:endParaRPr lang="ru-RU" sz="2200" kern="150" dirty="0">
              <a:effectLst/>
              <a:latin typeface="Calibri" panose="020F0502020204030204" pitchFamily="34" charset="0"/>
              <a:ea typeface="SimSun" panose="02010600030101010101" pitchFamily="2" charset="-122"/>
              <a:cs typeface="F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200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Федеральный закон «О статусе военнослужащих» [Текст] от 27.05.1998 №76-ФЗ (принят ГД ФС РФ 06.03.1998) (ред. от 25.12.2008) — www.consultant.r</a:t>
            </a:r>
            <a:r>
              <a:rPr lang="en-US" sz="2200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"/>
              </a:rPr>
              <a:t>u </a:t>
            </a:r>
            <a:endParaRPr lang="ru-RU" sz="2200" kern="150" dirty="0">
              <a:effectLst/>
              <a:latin typeface="Calibri" panose="020F0502020204030204" pitchFamily="34" charset="0"/>
              <a:ea typeface="SimSun" panose="02010600030101010101" pitchFamily="2" charset="-122"/>
              <a:cs typeface="F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85454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F878A76-A156-491A-B763-84168CF4A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742" y="1960200"/>
            <a:ext cx="8915399" cy="1468800"/>
          </a:xfrm>
        </p:spPr>
        <p:txBody>
          <a:bodyPr/>
          <a:lstStyle/>
          <a:p>
            <a:pPr algn="ctr"/>
            <a:r>
              <a:rPr lang="ru" dirty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01453336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powerpoint-template-24</Template>
  <TotalTime>77</TotalTime>
  <Words>208</Words>
  <Application>Microsoft Office PowerPoint</Application>
  <PresentationFormat>Экран (4:3)</PresentationFormat>
  <Paragraphs>28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Легкий дым</vt:lpstr>
      <vt:lpstr>ОБЛАСТНОЕ ГОСУДАРСТВЕННОЕ БЮДЖЕТНОЕ ПРОФЕССИОНАЛЬНОЕ ОБРАЗОВАТЕЛЬНОЕ УЧРЕЖДЕНИЕ «СМОЛЕНСКАЯ АКАДЕМИЯ ПРОФЕССИОНАЛЬНОГО ОБРАЗОВАНИЯ»   КАФЕДРА СОЦИАЛЬНЫХ СПЕЦИАЛЬНОСТЕЙ        ПРОБЛЕМЫ ОСУЩЕСТВЛЕНИЯ СУДЕБНО-ПРАВОВОЙ ЗАЩИТЫ ПРАВ ВОЕННОСЛУЖАЩИХ ГРАЖДАН И ЧЛЕНОВ ИХ СЕМЕЙ НА СОЦИАЛЬНОЕ ОБЕСПЕЧЕНИЕ      </vt:lpstr>
      <vt:lpstr>Слайд 2</vt:lpstr>
      <vt:lpstr>Слайд 3</vt:lpstr>
      <vt:lpstr>Слайд 4</vt:lpstr>
      <vt:lpstr> Согласно пункту  1 статьи 7 Федерального Конституционного закона от 23 июня 1999 года № 1-ФКЗ «О военных судах Российской Федерации» военным судам подсудны гражданские дела о защите нарушенных  и (или) оспариваемых прав, свобод и охраняемых законов интересов военнослужащих Вооруженных Сил Российской Федерации, других войск, воинских формирований и органов, граждан, проходящих военные сборы, от действий (бездействия) органов военного управления, воинских должностных лиц и принятых ими решений.  </vt:lpstr>
      <vt:lpstr>Список использованных источников </vt:lpstr>
      <vt:lpstr>СПАСИБО ЗА ВНИМАНИЕ!</vt:lpstr>
    </vt:vector>
  </TitlesOfParts>
  <Company>Templates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SmileTemplates.com</dc:creator>
  <cp:lastModifiedBy>123</cp:lastModifiedBy>
  <cp:revision>40</cp:revision>
  <dcterms:created xsi:type="dcterms:W3CDTF">2007-01-28T20:13:27Z</dcterms:created>
  <dcterms:modified xsi:type="dcterms:W3CDTF">2020-11-12T20:53:06Z</dcterms:modified>
</cp:coreProperties>
</file>