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9" r:id="rId5"/>
    <p:sldId id="261" r:id="rId6"/>
    <p:sldId id="262" r:id="rId7"/>
    <p:sldId id="263" r:id="rId8"/>
    <p:sldId id="273" r:id="rId9"/>
    <p:sldId id="264" r:id="rId10"/>
    <p:sldId id="266" r:id="rId11"/>
    <p:sldId id="274" r:id="rId12"/>
    <p:sldId id="272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66"/>
    <a:srgbClr val="6604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-2292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687" y="2097548"/>
            <a:ext cx="84322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ПРОБЛЕМЫ ПРИМЕНЕНИЯ ЗАКОНОДАТЕЛЬСТВА О ПЕНСИОННОМ ОБЕСПЕЧЕНИИ В УСЛОВИЯХ ПЕНСИОННОЙ РЕФОРМЫ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1856" y="223676"/>
            <a:ext cx="8886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ОБЛАСТНОЕ ГОСУДАРСТВЕННОЕ БЮДЖЕТНОЕ ПРОФЕССИОНАЛЬНОЕ ОБРАЗОВАТЕЛЬНОЕ УЧРЕЖДЕНИЕ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«СМОЛЕНСКАЯ КАДЕМИЯ ПРОФЕССИОНАЛЬНОГО ОБРАЗОВАНИЯ»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20767" y="1386321"/>
            <a:ext cx="63686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КАФЕДРА СОЦИАЛЬНЫХ СПЕЦИАЛЬНОСТЕЙ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78582" y="4518502"/>
            <a:ext cx="703830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Докладчик: Лунева Оксана Петровна, студентка группы 514-юс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Сиволова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Ольга Геннадьевна, преподаватель кафедры социальных специальностей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8490" y="6142843"/>
            <a:ext cx="19731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СМОЛЕНСК 2019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25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0933479"/>
              </p:ext>
            </p:extLst>
          </p:nvPr>
        </p:nvGraphicFramePr>
        <p:xfrm>
          <a:off x="472967" y="327899"/>
          <a:ext cx="8417677" cy="6068568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3939271"/>
                <a:gridCol w="4478406"/>
              </a:tblGrid>
              <a:tr h="55496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Пенсионная</a:t>
                      </a:r>
                      <a:r>
                        <a:rPr lang="ru-RU" sz="28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реформа 2019 года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2341">
                <a:tc>
                  <a:txBody>
                    <a:bodyPr/>
                    <a:lstStyle/>
                    <a:p>
                      <a:pPr marL="0" indent="0" algn="ctr">
                        <a:buFont typeface="Wingdings" pitchFamily="2" charset="2"/>
                        <a:buNone/>
                      </a:pPr>
                      <a:r>
                        <a:rPr lang="ru-RU" sz="20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Преимущества:</a:t>
                      </a:r>
                    </a:p>
                    <a:p>
                      <a:pPr marL="0" indent="0" algn="ctr"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b="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повышение размера пенсионного обеспечения:</a:t>
                      </a:r>
                    </a:p>
                    <a:p>
                      <a:pPr marL="630238" indent="-268288">
                        <a:buFont typeface="Wingdings" pitchFamily="2" charset="2"/>
                        <a:buChar char="Ø"/>
                      </a:pPr>
                      <a:r>
                        <a:rPr lang="ru-RU" sz="2000" b="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пенсии для неработающих граждан будут повышаться темпами, опережающими инфляцию (в среднем на 1000 руб., фактически - на 7,05% в 2019 году);</a:t>
                      </a:r>
                    </a:p>
                    <a:p>
                      <a:pPr marL="630238" indent="-268288">
                        <a:buFont typeface="Wingdings" pitchFamily="2" charset="2"/>
                        <a:buChar char="Ø"/>
                      </a:pPr>
                      <a:r>
                        <a:rPr lang="ru-RU" sz="2000" b="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индексация будет проводиться ежегодно с 1 января.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itchFamily="2" charset="2"/>
                        <a:buNone/>
                      </a:pPr>
                      <a:r>
                        <a:rPr lang="ru-RU" sz="2000" b="1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Недостатки:</a:t>
                      </a:r>
                    </a:p>
                    <a:p>
                      <a:pPr marL="0" indent="0" algn="ctr">
                        <a:buFont typeface="Wingdings" pitchFamily="2" charset="2"/>
                        <a:buNone/>
                      </a:pPr>
                      <a:endParaRPr lang="ru-RU" sz="2000" b="1" dirty="0" smtClean="0">
                        <a:solidFill>
                          <a:srgbClr val="660066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возможности</a:t>
                      </a:r>
                      <a:r>
                        <a:rPr lang="ru-RU" sz="2000" baseline="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выхода на пенсию </a:t>
                      </a:r>
                      <a:r>
                        <a:rPr lang="ru-RU" sz="20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придется ждать дольше, при этом уровень смертности в трудоспособном возрасте нельзя назвать низким; 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общеустановленный пенсионный возраст повысился для мужчин и женщин на полгода (6 месяцев) - до 60,5 и 55,5 лет соответственно;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повысится возраст оформления социальной пенсии по старости;</a:t>
                      </a:r>
                    </a:p>
                    <a:p>
                      <a:pPr marL="285750" indent="-285750">
                        <a:buFont typeface="Wingdings" pitchFamily="2" charset="2"/>
                        <a:buChar char="v"/>
                      </a:pPr>
                      <a:r>
                        <a:rPr lang="ru-RU" sz="2000" dirty="0" smtClean="0">
                          <a:solidFill>
                            <a:srgbClr val="66006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будут откорректированы некоторые условия назначения льготных пенсий.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081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133" y="838555"/>
            <a:ext cx="8659211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21 ноября 2018 года в Москве в информационном агентстве «Росбалт» состоялась пресс-конференция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«Народ требует компенсации вреда, причиненного пенсионной реформой»</a:t>
            </a:r>
            <a:r>
              <a:rPr lang="ru-RU" sz="28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Стартует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кампания по массовой подаче судебных исков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о компенсации морального вреда — в ответ на пенсионную реформу властей.  </a:t>
            </a:r>
            <a:endParaRPr lang="ru-RU" sz="24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Ответчиками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будут президент Владимир Путин, Правительство РФ, Министерство финансов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Компенсация 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морального вреда (причиненного повышением пенсионного возраста) составляет 1 миллион рублей.</a:t>
            </a:r>
            <a:endParaRPr lang="ru-RU" sz="2400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7233" y="31558"/>
            <a:ext cx="65978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Общественная инициатива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197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8179" y="117693"/>
            <a:ext cx="781969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пенсионного возраста, прямо противоречит главному Закону Российской Федерации - Конституции. </a:t>
            </a:r>
            <a:endParaRPr lang="ru-RU" sz="24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повышением возраста, появится проблема трудоустройства молодого поколения, в противовес, проблема качества работы граждан </a:t>
            </a:r>
            <a:r>
              <a:rPr lang="ru-RU" sz="24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предпенсионного</a:t>
            </a: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возраста. </a:t>
            </a:r>
            <a:endParaRPr lang="ru-RU" sz="24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как уже стартовали Общественные Компани против повышения пенсионного возраста, которые агитируют граждан подавать исковые заявления в суд. </a:t>
            </a:r>
            <a:endParaRPr lang="ru-RU" sz="24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endParaRPr lang="ru-RU" sz="24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-630238">
              <a:buClr>
                <a:srgbClr val="FF0000"/>
              </a:buClr>
              <a:buSzPct val="200000"/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ближайшее время, а точнее в начале 2020 года, судебные органы, будут загружены исками граждан о компенсации им морального вреда, причиненного повышением пенсионного возраста.</a:t>
            </a:r>
            <a:endParaRPr lang="ru-RU" sz="2400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005387" y="-15282863"/>
            <a:ext cx="92130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231" t="9628" r="31538" b="14515"/>
          <a:stretch/>
        </p:blipFill>
        <p:spPr bwMode="auto">
          <a:xfrm>
            <a:off x="208894" y="1213944"/>
            <a:ext cx="1127234" cy="4130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70078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2966" y="2157894"/>
            <a:ext cx="83714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ЛАГОДАРЮ ЗА ВНИМАНИЕ!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4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5730" y="4640239"/>
            <a:ext cx="84479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6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 выявление проблем применения нововведённой пенсионной реформы</a:t>
            </a:r>
            <a:endParaRPr lang="ru-RU" sz="36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2904" y="497821"/>
            <a:ext cx="6233616" cy="350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184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3324" y="557741"/>
            <a:ext cx="81034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Конституция Российской Федерации</a:t>
            </a:r>
          </a:p>
          <a:p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98525" algn="just"/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Статья 7 закрепляет, что РФ является социальным государством,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политика которого направлена на создание условий, обеспечивающих достойную жизнь и свободное развитие человека</a:t>
            </a:r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898525" algn="just"/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98525" algn="just"/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Статья 39 гарантирует каждому социальное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обеспечение по возрасту.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0717"/>
            <a:ext cx="1800000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244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370" y="2268848"/>
            <a:ext cx="833995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98525" algn="just"/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Цель - внедрение новой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трех </a:t>
            </a:r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уровневой модели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пенсионной системы, которая включила в себя обязательное пенсионное страхование, государственное пенсионное обеспечение и негосударственное </a:t>
            </a:r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пенсионное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обеспечение.</a:t>
            </a:r>
            <a:endParaRPr lang="ru-RU" sz="3200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45" t="16783" r="18319" b="15329"/>
          <a:stretch/>
        </p:blipFill>
        <p:spPr bwMode="auto">
          <a:xfrm>
            <a:off x="6802819" y="1605742"/>
            <a:ext cx="1434662" cy="1655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4332" y="944023"/>
            <a:ext cx="75280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ПЕНСИОННАЯ РЕФОРМА 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2001 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45855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7558" y="937475"/>
            <a:ext cx="829266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ПЕНСИОННАЯ РЕФОРМА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2002 ГОДА</a:t>
            </a:r>
          </a:p>
          <a:p>
            <a:pPr algn="ctr"/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03275" algn="just"/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Предполагалось коренное изменение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взаимоотношений между работником и работодателем: в повышении ответственности работников за обеспечение своей старости, а работодателя - за уплату страховых взносов за каждого работника.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7178" y="1623848"/>
            <a:ext cx="1295843" cy="149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130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682" y="988875"/>
            <a:ext cx="813500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ПЕНСИОННАЯ РЕФОРМА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2015 ГОДА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803275" algn="just"/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Изменился порядок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формирования пенсионных прав граждан и расчета пенсий в системе обязательного пенсионного страхования.</a:t>
            </a:r>
            <a:endParaRPr lang="ru-RU" sz="3200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6764" y="1739106"/>
            <a:ext cx="1431925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782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543" y="711846"/>
            <a:ext cx="8718331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ПЕНСИОННАЯ РЕФОРМА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2019 ГОДА</a:t>
            </a:r>
          </a:p>
          <a:p>
            <a:pPr algn="ctr"/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803275" algn="just"/>
            <a:r>
              <a:rPr lang="ru-RU" sz="32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2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1 января 2019 года, повышен возраст выхода на страховую пенсию по старости. Право выхода на страховую пенсию по старости имеют мужчины достигшие возраста 65 лет и женщины достигшие возраста 60 лет. </a:t>
            </a:r>
            <a:endParaRPr lang="ru-RU" sz="3200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7611" y="1561389"/>
            <a:ext cx="1431925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953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41" r="-979" b="19379"/>
          <a:stretch/>
        </p:blipFill>
        <p:spPr bwMode="auto">
          <a:xfrm>
            <a:off x="716107" y="2991166"/>
            <a:ext cx="2472752" cy="23495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2328" y="-206533"/>
            <a:ext cx="8061709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2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898525" algn="just"/>
            <a:r>
              <a:rPr lang="ru-RU" sz="28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Депутаты Госдумы обратились в Конституционный суд РФ, с вопросом признания законности повышения пенсионного возраста. Конституционный суд РФ отказался рассматривать данный вопрос.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1329" y="2396213"/>
            <a:ext cx="472965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98525" algn="just"/>
            <a:r>
              <a:rPr lang="ru-RU" sz="28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В опубликованном определении суда сказано, что вопрос выходит за пределы компетенции органа. Решать, когда допустимо выходить на пенсию, — прерогатива государства, парламента. </a:t>
            </a:r>
          </a:p>
        </p:txBody>
      </p:sp>
    </p:spTree>
    <p:extLst>
      <p:ext uri="{BB962C8B-B14F-4D97-AF65-F5344CB8AC3E}">
        <p14:creationId xmlns:p14="http://schemas.microsoft.com/office/powerpoint/2010/main" xmlns="" val="189127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9324217"/>
              </p:ext>
            </p:extLst>
          </p:nvPr>
        </p:nvGraphicFramePr>
        <p:xfrm>
          <a:off x="2002221" y="1749971"/>
          <a:ext cx="5990896" cy="4325172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872125"/>
                <a:gridCol w="2395462"/>
                <a:gridCol w="2723309"/>
              </a:tblGrid>
              <a:tr h="6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Год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Возраст выхода на пенсию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63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Мужчины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Женщины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2019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61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56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2020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62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57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2021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660066"/>
                          </a:solidFill>
                          <a:effectLst/>
                        </a:rPr>
                        <a:t>63</a:t>
                      </a:r>
                      <a:endParaRPr lang="ru-RU" sz="240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58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2022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660066"/>
                          </a:solidFill>
                          <a:effectLst/>
                        </a:rPr>
                        <a:t>64</a:t>
                      </a:r>
                      <a:endParaRPr lang="ru-RU" sz="240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59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2023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660066"/>
                          </a:solidFill>
                          <a:effectLst/>
                        </a:rPr>
                        <a:t>65</a:t>
                      </a:r>
                      <a:endParaRPr lang="ru-RU" sz="240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660066"/>
                          </a:solidFill>
                          <a:effectLst/>
                        </a:rPr>
                        <a:t>60</a:t>
                      </a:r>
                      <a:endParaRPr lang="ru-RU" sz="2400" dirty="0"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72509" y="282970"/>
            <a:ext cx="80246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Возраст выхода 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страховую пенсию по старости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91558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</TotalTime>
  <Words>516</Words>
  <Application>Microsoft Office PowerPoint</Application>
  <PresentationFormat>Экран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123</cp:lastModifiedBy>
  <cp:revision>31</cp:revision>
  <dcterms:created xsi:type="dcterms:W3CDTF">2014-11-21T11:00:06Z</dcterms:created>
  <dcterms:modified xsi:type="dcterms:W3CDTF">2020-11-12T20:58:26Z</dcterms:modified>
</cp:coreProperties>
</file>