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xlsx" ContentType="application/vnd.openxmlformats-officedocument.spreadsheetml.sheet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75" r:id="rId3"/>
    <p:sldId id="268" r:id="rId4"/>
    <p:sldId id="277" r:id="rId5"/>
    <p:sldId id="263" r:id="rId6"/>
    <p:sldId id="260" r:id="rId7"/>
    <p:sldId id="261" r:id="rId8"/>
    <p:sldId id="262" r:id="rId9"/>
    <p:sldId id="267" r:id="rId10"/>
    <p:sldId id="276" r:id="rId11"/>
    <p:sldId id="271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07" autoAdjust="0"/>
    <p:restoredTop sz="90786" autoAdjust="0"/>
  </p:normalViewPr>
  <p:slideViewPr>
    <p:cSldViewPr>
      <p:cViewPr varScale="1">
        <p:scale>
          <a:sx n="63" d="100"/>
          <a:sy n="63" d="100"/>
        </p:scale>
        <p:origin x="-726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F:\&#1055;&#1072;&#1085;&#1080;&#1085;&#1072;\&#1051;&#1080;&#1089;&#1090;%20Microsoft%20Excel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depthPercent val="100"/>
      <c:rAngAx val="1"/>
    </c:view3D>
    <c:floor>
      <c:spPr>
        <a:noFill/>
        <a:ln>
          <a:noFill/>
        </a:ln>
        <a:effectLst/>
        <a:sp3d/>
      </c:spPr>
    </c:floor>
    <c:sideWall>
      <c:spPr>
        <a:noFill/>
        <a:ln>
          <a:noFill/>
        </a:ln>
        <a:effectLst/>
        <a:sp3d/>
      </c:spPr>
    </c:sideWall>
    <c:backWall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3.1161057600618994E-4"/>
          <c:y val="0.1378942225792576"/>
          <c:w val="0.92821321696788561"/>
          <c:h val="0.6508815037867367"/>
        </c:manualLayout>
      </c:layout>
      <c:bar3DChart>
        <c:barDir val="col"/>
        <c:grouping val="clustered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  <a:sp3d/>
          </c:spPr>
          <c:dLbls>
            <c:dLbl>
              <c:idx val="0"/>
              <c:layout>
                <c:manualLayout>
                  <c:x val="1.1533564488972284E-2"/>
                  <c:y val="-4.2961750688669892E-2"/>
                </c:manualLayout>
              </c:layout>
              <c:spPr/>
              <c:txPr>
                <a:bodyPr/>
                <a:lstStyle/>
                <a:p>
                  <a:pPr>
                    <a:defRPr sz="2400" b="1"/>
                  </a:pPr>
                  <a:endParaRPr lang="ru-RU"/>
                </a:p>
              </c:txPr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944C-4420-979C-4CEC339F5A19}"/>
                </c:ext>
              </c:extLst>
            </c:dLbl>
            <c:dLbl>
              <c:idx val="1"/>
              <c:layout>
                <c:manualLayout>
                  <c:x val="1.7300346733458417E-2"/>
                  <c:y val="-5.6528619327197292E-2"/>
                </c:manualLayout>
              </c:layout>
              <c:spPr/>
              <c:txPr>
                <a:bodyPr/>
                <a:lstStyle/>
                <a:p>
                  <a:pPr>
                    <a:defRPr sz="2400" b="1"/>
                  </a:pPr>
                  <a:endParaRPr lang="ru-RU"/>
                </a:p>
              </c:txPr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944C-4420-979C-4CEC339F5A19}"/>
                </c:ext>
              </c:extLst>
            </c:dLbl>
            <c:dLbl>
              <c:idx val="2"/>
              <c:layout>
                <c:manualLayout>
                  <c:x val="2.1625433416823048E-2"/>
                  <c:y val="-5.8789764100285163E-2"/>
                </c:manualLayout>
              </c:layout>
              <c:spPr/>
              <c:txPr>
                <a:bodyPr/>
                <a:lstStyle/>
                <a:p>
                  <a:pPr>
                    <a:defRPr sz="2400" b="1"/>
                  </a:pPr>
                  <a:endParaRPr lang="ru-RU"/>
                </a:p>
              </c:txPr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944C-4420-979C-4CEC339F5A19}"/>
                </c:ext>
              </c:extLst>
            </c:dLbl>
            <c:dLbl>
              <c:idx val="3"/>
              <c:layout>
                <c:manualLayout>
                  <c:x val="1.0091868927850739E-2"/>
                  <c:y val="-5.8789764100285163E-2"/>
                </c:manualLayout>
              </c:layout>
              <c:spPr/>
              <c:txPr>
                <a:bodyPr/>
                <a:lstStyle/>
                <a:p>
                  <a:pPr>
                    <a:defRPr sz="2400" b="1"/>
                  </a:pPr>
                  <a:endParaRPr lang="ru-RU"/>
                </a:p>
              </c:txPr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944C-4420-979C-4CEC339F5A1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2400"/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Лист2!$A$1:$D$1</c:f>
              <c:strCache>
                <c:ptCount val="4"/>
                <c:pt idx="0">
                  <c:v>отсутствие знаний </c:v>
                </c:pt>
                <c:pt idx="1">
                  <c:v>серьезные отставания по предмету</c:v>
                </c:pt>
                <c:pt idx="2">
                  <c:v>непосильность предлагаемых  заданий</c:v>
                </c:pt>
                <c:pt idx="3">
                  <c:v>повышенная требовательность</c:v>
                </c:pt>
              </c:strCache>
            </c:strRef>
          </c:cat>
          <c:val>
            <c:numRef>
              <c:f>Лист2!$A$2:$D$2</c:f>
              <c:numCache>
                <c:formatCode>General</c:formatCode>
                <c:ptCount val="4"/>
                <c:pt idx="0">
                  <c:v>23</c:v>
                </c:pt>
                <c:pt idx="1">
                  <c:v>19</c:v>
                </c:pt>
                <c:pt idx="2">
                  <c:v>12</c:v>
                </c:pt>
                <c:pt idx="3">
                  <c:v>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09AD-48E6-A73F-D87D5BC45D07}"/>
            </c:ext>
          </c:extLst>
        </c:ser>
        <c:shape val="box"/>
        <c:axId val="80039936"/>
        <c:axId val="80041472"/>
        <c:axId val="0"/>
      </c:bar3DChart>
      <c:dateAx>
        <c:axId val="80039936"/>
        <c:scaling>
          <c:orientation val="minMax"/>
        </c:scaling>
        <c:axPos val="b"/>
        <c:numFmt formatCode="General" sourceLinked="1"/>
        <c:majorTickMark val="none"/>
        <c:tickLblPos val="nextTo"/>
        <c:txPr>
          <a:bodyPr rot="-60000000" vert="horz"/>
          <a:lstStyle/>
          <a:p>
            <a:pPr>
              <a:defRPr sz="1400"/>
            </a:pPr>
            <a:endParaRPr lang="ru-RU"/>
          </a:p>
        </c:txPr>
        <c:crossAx val="80041472"/>
        <c:crosses val="autoZero"/>
        <c:lblOffset val="100"/>
        <c:baseTimeUnit val="days"/>
      </c:dateAx>
      <c:valAx>
        <c:axId val="80041472"/>
        <c:scaling>
          <c:orientation val="minMax"/>
        </c:scaling>
        <c:axPos val="r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80039936"/>
        <c:crosses val="max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depthPercent val="100"/>
      <c:rAngAx val="1"/>
    </c:view3D>
    <c:plotArea>
      <c:layout/>
      <c:bar3DChart>
        <c:barDir val="col"/>
        <c:grouping val="clustered"/>
        <c:ser>
          <c:idx val="0"/>
          <c:order val="0"/>
          <c:tx>
            <c:strRef>
              <c:f>Лист3!$A$6</c:f>
              <c:strCache>
                <c:ptCount val="1"/>
                <c:pt idx="0">
                  <c:v>Уровень С</c:v>
                </c:pt>
              </c:strCache>
            </c:strRef>
          </c:tx>
          <c:dLbls>
            <c:dLbl>
              <c:idx val="0"/>
              <c:layout>
                <c:manualLayout>
                  <c:x val="-4.9445061878676212E-3"/>
                  <c:y val="-4.7505938242280311E-2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8F73-441D-A41E-06F47B98DBAA}"/>
                </c:ext>
              </c:extLst>
            </c:dLbl>
            <c:dLbl>
              <c:idx val="1"/>
              <c:layout>
                <c:manualLayout>
                  <c:x val="-8.2406273570140853E-3"/>
                  <c:y val="-2.5336500395882804E-2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8F73-441D-A41E-06F47B98DBAA}"/>
                </c:ext>
              </c:extLst>
            </c:dLbl>
            <c:dLbl>
              <c:idx val="2"/>
              <c:layout>
                <c:manualLayout>
                  <c:x val="-3.2962509428056366E-3"/>
                  <c:y val="-3.4837688044338906E-2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8F73-441D-A41E-06F47B98DBAA}"/>
                </c:ext>
              </c:extLst>
            </c:dLbl>
            <c:txPr>
              <a:bodyPr rot="0" vert="horz"/>
              <a:lstStyle/>
              <a:p>
                <a:pPr>
                  <a:defRPr/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Лист3!$B$5:$D$5</c:f>
              <c:strCache>
                <c:ptCount val="3"/>
                <c:pt idx="0">
                  <c:v>начало года</c:v>
                </c:pt>
                <c:pt idx="1">
                  <c:v>контрольная неделя</c:v>
                </c:pt>
                <c:pt idx="2">
                  <c:v>окончание семестра</c:v>
                </c:pt>
              </c:strCache>
            </c:strRef>
          </c:cat>
          <c:val>
            <c:numRef>
              <c:f>Лист3!$B$6:$D$6</c:f>
              <c:numCache>
                <c:formatCode>General</c:formatCode>
                <c:ptCount val="3"/>
                <c:pt idx="0">
                  <c:v>13</c:v>
                </c:pt>
                <c:pt idx="1">
                  <c:v>15</c:v>
                </c:pt>
                <c:pt idx="2">
                  <c:v>16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5D70-4265-9DE9-BDB86EA10C82}"/>
            </c:ext>
          </c:extLst>
        </c:ser>
        <c:ser>
          <c:idx val="1"/>
          <c:order val="1"/>
          <c:tx>
            <c:strRef>
              <c:f>Лист3!$A$7</c:f>
              <c:strCache>
                <c:ptCount val="1"/>
                <c:pt idx="0">
                  <c:v>Уровень В</c:v>
                </c:pt>
              </c:strCache>
            </c:strRef>
          </c:tx>
          <c:dLbls>
            <c:dLbl>
              <c:idx val="0"/>
              <c:layout>
                <c:manualLayout>
                  <c:x val="-1.6481254714028188E-3"/>
                  <c:y val="-6.3341250989707054E-2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8F73-441D-A41E-06F47B98DBAA}"/>
                </c:ext>
              </c:extLst>
            </c:dLbl>
            <c:dLbl>
              <c:idx val="1"/>
              <c:layout>
                <c:manualLayout>
                  <c:x val="3.2962509428056366E-3"/>
                  <c:y val="-3.4837937419342817E-2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8F73-441D-A41E-06F47B98DBAA}"/>
                </c:ext>
              </c:extLst>
            </c:dLbl>
            <c:dLbl>
              <c:idx val="2"/>
              <c:layout>
                <c:manualLayout>
                  <c:x val="1.6481254714028188E-3"/>
                  <c:y val="-3.4837937419342817E-2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8F73-441D-A41E-06F47B98DBAA}"/>
                </c:ext>
              </c:extLst>
            </c:dLbl>
            <c:txPr>
              <a:bodyPr rot="0" vert="horz"/>
              <a:lstStyle/>
              <a:p>
                <a:pPr>
                  <a:defRPr/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Лист3!$B$5:$D$5</c:f>
              <c:strCache>
                <c:ptCount val="3"/>
                <c:pt idx="0">
                  <c:v>начало года</c:v>
                </c:pt>
                <c:pt idx="1">
                  <c:v>контрольная неделя</c:v>
                </c:pt>
                <c:pt idx="2">
                  <c:v>окончание семестра</c:v>
                </c:pt>
              </c:strCache>
            </c:strRef>
          </c:cat>
          <c:val>
            <c:numRef>
              <c:f>Лист3!$B$7:$D$7</c:f>
              <c:numCache>
                <c:formatCode>General</c:formatCode>
                <c:ptCount val="3"/>
                <c:pt idx="0">
                  <c:v>15</c:v>
                </c:pt>
                <c:pt idx="1">
                  <c:v>16</c:v>
                </c:pt>
                <c:pt idx="2">
                  <c:v>16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5D70-4265-9DE9-BDB86EA10C82}"/>
            </c:ext>
          </c:extLst>
        </c:ser>
        <c:ser>
          <c:idx val="2"/>
          <c:order val="2"/>
          <c:tx>
            <c:strRef>
              <c:f>Лист3!$A$8</c:f>
              <c:strCache>
                <c:ptCount val="1"/>
                <c:pt idx="0">
                  <c:v>Уровень А</c:v>
                </c:pt>
              </c:strCache>
            </c:strRef>
          </c:tx>
          <c:dLbls>
            <c:dLbl>
              <c:idx val="0"/>
              <c:layout>
                <c:manualLayout>
                  <c:x val="1.3185003771222505E-2"/>
                  <c:y val="-4.1171813143309553E-2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8F73-441D-A41E-06F47B98DBAA}"/>
                </c:ext>
              </c:extLst>
            </c:dLbl>
            <c:dLbl>
              <c:idx val="1"/>
              <c:layout>
                <c:manualLayout>
                  <c:x val="9.8887528284169121E-3"/>
                  <c:y val="-3.8004999968828147E-2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8F73-441D-A41E-06F47B98DBAA}"/>
                </c:ext>
              </c:extLst>
            </c:dLbl>
            <c:dLbl>
              <c:idx val="2"/>
              <c:layout>
                <c:manualLayout>
                  <c:x val="1.483312924262537E-2"/>
                  <c:y val="-4.7505938242280311E-2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8F73-441D-A41E-06F47B98DBAA}"/>
                </c:ext>
              </c:extLst>
            </c:dLbl>
            <c:txPr>
              <a:bodyPr rot="0" vert="horz"/>
              <a:lstStyle/>
              <a:p>
                <a:pPr>
                  <a:defRPr/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Лист3!$B$5:$D$5</c:f>
              <c:strCache>
                <c:ptCount val="3"/>
                <c:pt idx="0">
                  <c:v>начало года</c:v>
                </c:pt>
                <c:pt idx="1">
                  <c:v>контрольная неделя</c:v>
                </c:pt>
                <c:pt idx="2">
                  <c:v>окончание семестра</c:v>
                </c:pt>
              </c:strCache>
            </c:strRef>
          </c:cat>
          <c:val>
            <c:numRef>
              <c:f>Лист3!$B$8:$D$8</c:f>
              <c:numCache>
                <c:formatCode>General</c:formatCode>
                <c:ptCount val="3"/>
                <c:pt idx="0">
                  <c:v>22</c:v>
                </c:pt>
                <c:pt idx="1">
                  <c:v>19</c:v>
                </c:pt>
                <c:pt idx="2">
                  <c:v>18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5D70-4265-9DE9-BDB86EA10C82}"/>
            </c:ext>
          </c:extLst>
        </c:ser>
        <c:dLbls>
          <c:showVal val="1"/>
        </c:dLbls>
        <c:shape val="box"/>
        <c:axId val="69315584"/>
        <c:axId val="69227264"/>
        <c:axId val="0"/>
      </c:bar3DChart>
      <c:catAx>
        <c:axId val="69315584"/>
        <c:scaling>
          <c:orientation val="minMax"/>
        </c:scaling>
        <c:axPos val="b"/>
        <c:numFmt formatCode="General" sourceLinked="1"/>
        <c:majorTickMark val="none"/>
        <c:tickLblPos val="nextTo"/>
        <c:txPr>
          <a:bodyPr rot="0"/>
          <a:lstStyle/>
          <a:p>
            <a:pPr>
              <a:defRPr/>
            </a:pPr>
            <a:endParaRPr lang="ru-RU"/>
          </a:p>
        </c:txPr>
        <c:crossAx val="69227264"/>
        <c:crosses val="autoZero"/>
        <c:auto val="1"/>
        <c:lblAlgn val="ctr"/>
        <c:lblOffset val="100"/>
      </c:catAx>
      <c:valAx>
        <c:axId val="69227264"/>
        <c:scaling>
          <c:orientation val="minMax"/>
        </c:scaling>
        <c:axPos val="l"/>
        <c:majorGridlines/>
        <c:numFmt formatCode="General" sourceLinked="1"/>
        <c:majorTickMark val="none"/>
        <c:tickLblPos val="nextTo"/>
        <c:txPr>
          <a:bodyPr rot="-60000000" vert="horz"/>
          <a:lstStyle/>
          <a:p>
            <a:pPr>
              <a:defRPr/>
            </a:pPr>
            <a:endParaRPr lang="ru-RU"/>
          </a:p>
        </c:txPr>
        <c:crossAx val="69315584"/>
        <c:crosses val="autoZero"/>
        <c:crossBetween val="between"/>
      </c:valAx>
    </c:plotArea>
    <c:legend>
      <c:legendPos val="r"/>
      <c:layout/>
      <c:txPr>
        <a:bodyPr rot="0" vert="horz"/>
        <a:lstStyle/>
        <a:p>
          <a:pPr>
            <a:defRPr/>
          </a:pPr>
          <a:endParaRPr lang="ru-RU"/>
        </a:p>
      </c:txPr>
    </c:legend>
    <c:plotVisOnly val="1"/>
    <c:dispBlanksAs val="gap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txPr>
    <a:bodyPr/>
    <a:lstStyle/>
    <a:p>
      <a:pPr>
        <a:defRPr sz="1800"/>
      </a:pPr>
      <a:endParaRPr lang="ru-RU"/>
    </a:p>
  </c:txPr>
  <c:externalData r:id="rId1"/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25.03.2002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25.03.2002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25.03.2002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25.03.2002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25.03.2002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25.03.2002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25.03.2002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25.03.2002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25.03.2002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25.03.2002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25.03.2002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25.03.2002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&#1056;&#1055;_&#1052;&#1040;&#1058;&#1045;&#1052;_&#1058;&#1054;&#1055;50_1%20&#1082;&#1091;&#1088;&#1089;.docx" TargetMode="Externa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hyperlink" Target="&#1055;&#1056;_&#8470;%2016.docx" TargetMode="Externa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2060849"/>
            <a:ext cx="914400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Bef>
                <a:spcPct val="0"/>
              </a:spcBef>
            </a:pPr>
            <a:r>
              <a:rPr lang="ru-RU" sz="2800" b="1" cap="all" dirty="0" smtClean="0">
                <a:solidFill>
                  <a:prstClr val="black"/>
                </a:solidFill>
                <a:effectLst>
                  <a:reflection blurRad="12700" stA="48000" endA="300" endPos="55000" dir="5400000" sy="-90000" algn="bl" rotWithShape="0"/>
                </a:effectLst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Циклопоточная организация учебного процесса</a:t>
            </a:r>
          </a:p>
          <a:p>
            <a:pPr algn="ctr">
              <a:lnSpc>
                <a:spcPct val="150000"/>
              </a:lnSpc>
              <a:spcBef>
                <a:spcPct val="0"/>
              </a:spcBef>
            </a:pPr>
            <a:r>
              <a:rPr lang="ru-RU" sz="2800" b="1" cap="all" dirty="0" smtClean="0">
                <a:solidFill>
                  <a:prstClr val="black"/>
                </a:solidFill>
                <a:effectLst>
                  <a:reflection blurRad="12700" stA="48000" endA="300" endPos="55000" dir="5400000" sy="-90000" algn="bl" rotWithShape="0"/>
                </a:effectLst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 при изучении дисциплины Математика </a:t>
            </a:r>
          </a:p>
          <a:p>
            <a:pPr algn="ctr">
              <a:lnSpc>
                <a:spcPct val="150000"/>
              </a:lnSpc>
              <a:spcBef>
                <a:spcPct val="0"/>
              </a:spcBef>
            </a:pPr>
            <a:r>
              <a:rPr lang="ru-RU" sz="2800" b="1" cap="all" dirty="0" smtClean="0">
                <a:solidFill>
                  <a:prstClr val="black"/>
                </a:solidFill>
                <a:effectLst>
                  <a:reflection blurRad="12700" stA="48000" endA="300" endPos="55000" dir="5400000" sy="-90000" algn="bl" rotWithShape="0"/>
                </a:effectLst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как модель подготовки специалиста</a:t>
            </a:r>
            <a:endParaRPr lang="ru-RU" sz="2800" b="1" cap="all" dirty="0">
              <a:solidFill>
                <a:prstClr val="black"/>
              </a:solidFill>
              <a:effectLst>
                <a:reflection blurRad="12700" stA="48000" endA="300" endPos="55000" dir="5400000" sy="-90000" algn="bl" rotWithShape="0"/>
              </a:effectLst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90485447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2F67302-5775-4099-BEE9-F07CF66221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2910" y="285728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ru-RU" sz="2800" b="1" cap="all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Результаты контрольных измерений</a:t>
            </a:r>
          </a:p>
        </p:txBody>
      </p:sp>
      <p:graphicFrame>
        <p:nvGraphicFramePr>
          <p:cNvPr id="5" name="Диаграмма 4">
            <a:extLst>
              <a:ext uri="{FF2B5EF4-FFF2-40B4-BE49-F238E27FC236}">
                <a16:creationId xmlns:a16="http://schemas.microsoft.com/office/drawing/2014/main" xmlns="" id="{A5C9F17A-3A19-4466-896E-1A8947179511}"/>
              </a:ext>
            </a:extLst>
          </p:cNvPr>
          <p:cNvGraphicFramePr/>
          <p:nvPr/>
        </p:nvGraphicFramePr>
        <p:xfrm>
          <a:off x="539552" y="1500174"/>
          <a:ext cx="8247290" cy="45720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="" xmlns:p14="http://schemas.microsoft.com/office/powerpoint/2010/main" val="134189368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691EDD28-0526-402A-A013-D3DE0AD124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2910" y="0"/>
            <a:ext cx="8229600" cy="1143000"/>
          </a:xfrm>
        </p:spPr>
        <p:txBody>
          <a:bodyPr/>
          <a:lstStyle/>
          <a:p>
            <a:pPr algn="ctr"/>
            <a:r>
              <a:rPr lang="ru-RU" sz="3200" b="1" cap="all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результаты</a:t>
            </a: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xmlns="" id="{8B0E2F5C-6A5E-4AE7-89AD-99A2F8647010}"/>
              </a:ext>
            </a:extLst>
          </p:cNvPr>
          <p:cNvSpPr/>
          <p:nvPr/>
        </p:nvSpPr>
        <p:spPr>
          <a:xfrm>
            <a:off x="285720" y="1428736"/>
            <a:ext cx="8640960" cy="40221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4000"/>
              </a:lnSpc>
            </a:pPr>
            <a:r>
              <a:rPr lang="ru-RU" sz="2800" b="1" cap="all" dirty="0">
                <a:latin typeface="Arial" panose="020B0604020202020204" pitchFamily="34" charset="0"/>
                <a:cs typeface="Arial" panose="020B0604020202020204" pitchFamily="34" charset="0"/>
              </a:rPr>
              <a:t>студенты</a:t>
            </a:r>
          </a:p>
          <a:p>
            <a:pPr algn="just">
              <a:lnSpc>
                <a:spcPct val="114000"/>
              </a:lnSpc>
            </a:pPr>
            <a:r>
              <a:rPr lang="ru-RU" sz="2800" cap="all" dirty="0"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r>
              <a:rPr lang="ru-RU" sz="2800" dirty="0">
                <a:latin typeface="Arial" panose="020B0604020202020204" pitchFamily="34" charset="0"/>
                <a:cs typeface="Arial" panose="020B0604020202020204" pitchFamily="34" charset="0"/>
              </a:rPr>
              <a:t> комфортная среда; </a:t>
            </a:r>
          </a:p>
          <a:p>
            <a:pPr algn="just">
              <a:lnSpc>
                <a:spcPct val="114000"/>
              </a:lnSpc>
            </a:pPr>
            <a:r>
              <a:rPr lang="ru-RU" sz="2800" dirty="0">
                <a:latin typeface="Arial" panose="020B0604020202020204" pitchFamily="34" charset="0"/>
                <a:cs typeface="Arial" panose="020B0604020202020204" pitchFamily="34" charset="0"/>
              </a:rPr>
              <a:t>-рациональное использование времени на УЗ;</a:t>
            </a:r>
          </a:p>
          <a:p>
            <a:pPr algn="just">
              <a:lnSpc>
                <a:spcPct val="114000"/>
              </a:lnSpc>
            </a:pPr>
            <a:r>
              <a:rPr lang="ru-RU" sz="2800" dirty="0">
                <a:latin typeface="Arial" panose="020B0604020202020204" pitchFamily="34" charset="0"/>
                <a:cs typeface="Arial" panose="020B0604020202020204" pitchFamily="34" charset="0"/>
              </a:rPr>
              <a:t>-каждый студент включен в деятельность, соответствующую зоне его ближайшего развития</a:t>
            </a:r>
          </a:p>
          <a:p>
            <a:pPr algn="just">
              <a:lnSpc>
                <a:spcPct val="114000"/>
              </a:lnSpc>
            </a:pPr>
            <a:r>
              <a:rPr lang="ru-RU" sz="2800" b="1" cap="all" dirty="0">
                <a:latin typeface="Arial" panose="020B0604020202020204" pitchFamily="34" charset="0"/>
                <a:cs typeface="Arial" panose="020B0604020202020204" pitchFamily="34" charset="0"/>
              </a:rPr>
              <a:t>преподаватели</a:t>
            </a:r>
          </a:p>
          <a:p>
            <a:pPr algn="just">
              <a:lnSpc>
                <a:spcPct val="114000"/>
              </a:lnSpc>
            </a:pPr>
            <a:r>
              <a:rPr lang="ru-RU" sz="2800" dirty="0">
                <a:latin typeface="Arial" panose="020B0604020202020204" pitchFamily="34" charset="0"/>
                <a:cs typeface="Arial" panose="020B0604020202020204" pitchFamily="34" charset="0"/>
              </a:rPr>
              <a:t>-увеличение объема индивидуальной работы с обучающимся</a:t>
            </a:r>
          </a:p>
        </p:txBody>
      </p:sp>
    </p:spTree>
    <p:extLst>
      <p:ext uri="{BB962C8B-B14F-4D97-AF65-F5344CB8AC3E}">
        <p14:creationId xmlns="" xmlns:p14="http://schemas.microsoft.com/office/powerpoint/2010/main" val="210762765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E797FF79-FB9F-4EA0-867C-8DD6EC895E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8665055" cy="1143000"/>
          </a:xfrm>
        </p:spPr>
        <p:txBody>
          <a:bodyPr>
            <a:noAutofit/>
          </a:bodyPr>
          <a:lstStyle/>
          <a:p>
            <a:pPr algn="ctr"/>
            <a:r>
              <a:rPr lang="ru-RU" sz="2800" b="1" cap="all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Причины снижения интереса к изучаемой дисциплине</a:t>
            </a:r>
          </a:p>
        </p:txBody>
      </p:sp>
      <p:graphicFrame>
        <p:nvGraphicFramePr>
          <p:cNvPr id="5" name="Диаграмма 4">
            <a:extLst>
              <a:ext uri="{FF2B5EF4-FFF2-40B4-BE49-F238E27FC236}">
                <a16:creationId xmlns:a16="http://schemas.microsoft.com/office/drawing/2014/main" xmlns="" id="{F5E22AB0-4E9D-464D-B4D7-C3D08AB1DDB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="" xmlns:p14="http://schemas.microsoft.com/office/powerpoint/2010/main" val="4188261791"/>
              </p:ext>
            </p:extLst>
          </p:nvPr>
        </p:nvGraphicFramePr>
        <p:xfrm>
          <a:off x="0" y="928670"/>
          <a:ext cx="8809072" cy="561662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="" xmlns:p14="http://schemas.microsoft.com/office/powerpoint/2010/main" val="261927253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9CD1C40E-AB90-4A12-8532-8629FCCE74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3528" y="2564904"/>
            <a:ext cx="8229600" cy="1143000"/>
          </a:xfrm>
        </p:spPr>
        <p:txBody>
          <a:bodyPr>
            <a:normAutofit fontScale="90000"/>
          </a:bodyPr>
          <a:lstStyle/>
          <a:p>
            <a:pPr algn="ctr">
              <a:lnSpc>
                <a:spcPct val="150000"/>
              </a:lnSpc>
            </a:pPr>
            <a:r>
              <a:rPr lang="ru-RU" sz="3600" b="1" cap="all" dirty="0">
                <a:latin typeface="Arial" panose="020B0604020202020204" pitchFamily="34" charset="0"/>
                <a:cs typeface="Arial" panose="020B0604020202020204" pitchFamily="34" charset="0"/>
              </a:rPr>
              <a:t>Пример рабочей программы по дисциплине</a:t>
            </a:r>
            <a:r>
              <a:rPr lang="ru-RU" sz="3600" b="1" cap="all" dirty="0">
                <a:latin typeface="Arial" panose="020B0604020202020204" pitchFamily="34" charset="0"/>
                <a:cs typeface="Arial" panose="020B0604020202020204" pitchFamily="34" charset="0"/>
                <a:hlinkClick r:id="rId2" action="ppaction://hlinkfile"/>
              </a:rPr>
              <a:t> математика </a:t>
            </a:r>
            <a:r>
              <a:rPr lang="ru-RU" sz="3600" b="1" cap="all" dirty="0">
                <a:latin typeface="Arial" panose="020B0604020202020204" pitchFamily="34" charset="0"/>
                <a:cs typeface="Arial" panose="020B0604020202020204" pitchFamily="34" charset="0"/>
              </a:rPr>
              <a:t>для студентов 1 курса</a:t>
            </a:r>
          </a:p>
        </p:txBody>
      </p:sp>
    </p:spTree>
    <p:extLst>
      <p:ext uri="{BB962C8B-B14F-4D97-AF65-F5344CB8AC3E}">
        <p14:creationId xmlns="" xmlns:p14="http://schemas.microsoft.com/office/powerpoint/2010/main" val="57643096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642910" y="357166"/>
            <a:ext cx="805842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b="1" cap="all" dirty="0">
                <a:solidFill>
                  <a:prstClr val="black"/>
                </a:solidFill>
                <a:effectLst>
                  <a:reflection blurRad="12700" stA="48000" endA="300" endPos="55000" dir="5400000" sy="-90000" algn="bl" rotWithShape="0"/>
                </a:effectLst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Фрагмент рабочей программы по дисциплине математика</a:t>
            </a: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xmlns="" id="{CEA644E5-38EB-426A-B2C5-C2301109878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242298738"/>
              </p:ext>
            </p:extLst>
          </p:nvPr>
        </p:nvGraphicFramePr>
        <p:xfrm>
          <a:off x="357158" y="1142984"/>
          <a:ext cx="8424936" cy="5504943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6711642">
                  <a:extLst>
                    <a:ext uri="{9D8B030D-6E8A-4147-A177-3AD203B41FA5}">
                      <a16:colId xmlns:a16="http://schemas.microsoft.com/office/drawing/2014/main" xmlns="" val="2206074247"/>
                    </a:ext>
                  </a:extLst>
                </a:gridCol>
                <a:gridCol w="1713294">
                  <a:extLst>
                    <a:ext uri="{9D8B030D-6E8A-4147-A177-3AD203B41FA5}">
                      <a16:colId xmlns:a16="http://schemas.microsoft.com/office/drawing/2014/main" xmlns="" val="2367572169"/>
                    </a:ext>
                  </a:extLst>
                </a:gridCol>
              </a:tblGrid>
              <a:tr h="2895855">
                <a:tc>
                  <a:txBody>
                    <a:bodyPr/>
                    <a:lstStyle/>
                    <a:p>
                      <a:pPr marR="36195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Тема 4.6 Логарифмические уравнения</a:t>
                      </a:r>
                    </a:p>
                    <a:p>
                      <a:pPr marR="36195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i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Уровень А</a:t>
                      </a:r>
                    </a:p>
                    <a:p>
                      <a:pPr marR="36195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Метод потенцирований</a:t>
                      </a:r>
                    </a:p>
                    <a:p>
                      <a:pPr marR="36195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i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Уровень В</a:t>
                      </a:r>
                    </a:p>
                    <a:p>
                      <a:pPr marR="36195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Функционально-графический метод</a:t>
                      </a:r>
                    </a:p>
                    <a:p>
                      <a:pPr marR="36195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Метод потенцирований</a:t>
                      </a:r>
                    </a:p>
                    <a:p>
                      <a:pPr marR="36195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i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Уровень С</a:t>
                      </a:r>
                    </a:p>
                    <a:p>
                      <a:pPr marR="36195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Функционально-графический метод</a:t>
                      </a:r>
                    </a:p>
                    <a:p>
                      <a:pPr marR="36195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Метод потенцирований</a:t>
                      </a:r>
                    </a:p>
                    <a:p>
                      <a:pPr marR="36195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Метод введения новой переменной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36195" marR="36195" indent="-3556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  <a:endParaRPr lang="ru-RU" sz="1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4283700861"/>
                  </a:ext>
                </a:extLst>
              </a:tr>
              <a:tr h="2540077">
                <a:tc>
                  <a:txBody>
                    <a:bodyPr/>
                    <a:lstStyle/>
                    <a:p>
                      <a:pPr marR="36195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Практические занятия по теме:</a:t>
                      </a:r>
                    </a:p>
                    <a:p>
                      <a:pPr marR="36195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i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Уровень А</a:t>
                      </a:r>
                    </a:p>
                    <a:p>
                      <a:pPr marR="36195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Решение простейших логарифмических уравнений</a:t>
                      </a:r>
                    </a:p>
                    <a:p>
                      <a:pPr marR="36195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i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Уровень В</a:t>
                      </a:r>
                    </a:p>
                    <a:p>
                      <a:pPr marR="36195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Решение логарифмических уравнений разными способами</a:t>
                      </a:r>
                    </a:p>
                    <a:p>
                      <a:pPr marR="36195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i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Уровень С</a:t>
                      </a:r>
                    </a:p>
                    <a:p>
                      <a:pPr marR="36195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Решение логарифмических уравнений и систем уравнений.</a:t>
                      </a:r>
                    </a:p>
                    <a:p>
                      <a:pPr marR="36195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Переход к новому основанию</a:t>
                      </a:r>
                    </a:p>
                    <a:p>
                      <a:pPr marR="36195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36195" marR="36195" indent="-3556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  <a:endParaRPr lang="ru-RU" sz="1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78289798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23986535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57BB42B0-F38C-4CFA-8823-58CBE4D272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0034" y="214290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ru-RU" sz="2800" b="1" cap="all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алгоритм изучения темы</a:t>
            </a: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xmlns="" id="{46186FCF-343C-4E65-9F85-86BB2355E39F}"/>
              </a:ext>
            </a:extLst>
          </p:cNvPr>
          <p:cNvSpPr/>
          <p:nvPr/>
        </p:nvSpPr>
        <p:spPr>
          <a:xfrm>
            <a:off x="214282" y="1428736"/>
            <a:ext cx="8661648" cy="44627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1200"/>
              </a:spcAft>
            </a:pPr>
            <a:r>
              <a:rPr lang="ru-RU" sz="2800" dirty="0">
                <a:latin typeface="Arial" panose="020B0604020202020204" pitchFamily="34" charset="0"/>
                <a:cs typeface="Arial" panose="020B0604020202020204" pitchFamily="34" charset="0"/>
              </a:rPr>
              <a:t>1 шаг - </a:t>
            </a:r>
            <a:r>
              <a:rPr lang="ru-RU" sz="2800" dirty="0" err="1">
                <a:latin typeface="Arial" panose="020B0604020202020204" pitchFamily="34" charset="0"/>
                <a:cs typeface="Arial" panose="020B0604020202020204" pitchFamily="34" charset="0"/>
              </a:rPr>
              <a:t>проблематизация</a:t>
            </a:r>
            <a:r>
              <a:rPr lang="ru-RU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>
              <a:spcAft>
                <a:spcPts val="1200"/>
              </a:spcAft>
            </a:pPr>
            <a:r>
              <a:rPr lang="ru-RU" sz="2800" dirty="0">
                <a:latin typeface="Arial" panose="020B0604020202020204" pitchFamily="34" charset="0"/>
                <a:cs typeface="Arial" panose="020B0604020202020204" pitchFamily="34" charset="0"/>
              </a:rPr>
              <a:t>2 шаг - мотивация обучающихся</a:t>
            </a:r>
          </a:p>
          <a:p>
            <a:pPr>
              <a:spcAft>
                <a:spcPts val="1200"/>
              </a:spcAft>
            </a:pPr>
            <a:r>
              <a:rPr lang="ru-RU" sz="2800" dirty="0">
                <a:latin typeface="Arial" panose="020B0604020202020204" pitchFamily="34" charset="0"/>
                <a:cs typeface="Arial" panose="020B0604020202020204" pitchFamily="34" charset="0"/>
              </a:rPr>
              <a:t>3 шаг - ознакомление с информацией</a:t>
            </a:r>
          </a:p>
          <a:p>
            <a:pPr>
              <a:spcAft>
                <a:spcPts val="1200"/>
              </a:spcAft>
            </a:pPr>
            <a:r>
              <a:rPr lang="ru-RU" sz="2800" dirty="0">
                <a:latin typeface="Arial" panose="020B0604020202020204" pitchFamily="34" charset="0"/>
                <a:cs typeface="Arial" panose="020B0604020202020204" pitchFamily="34" charset="0"/>
              </a:rPr>
              <a:t>4 шаг - освоение информации, которое может происходить через:</a:t>
            </a:r>
          </a:p>
          <a:p>
            <a:pPr marL="989013" indent="-179388">
              <a:spcAft>
                <a:spcPts val="1200"/>
              </a:spcAft>
              <a:buFont typeface="Arial" panose="020B0604020202020204" pitchFamily="34" charset="0"/>
              <a:buChar char="•"/>
              <a:tabLst>
                <a:tab pos="1079500" algn="l"/>
              </a:tabLst>
            </a:pPr>
            <a:r>
              <a:rPr lang="ru-RU" sz="2800" dirty="0">
                <a:latin typeface="Arial" panose="020B0604020202020204" pitchFamily="34" charset="0"/>
                <a:cs typeface="Arial" panose="020B0604020202020204" pitchFamily="34" charset="0"/>
              </a:rPr>
              <a:t>проработку текста</a:t>
            </a:r>
          </a:p>
          <a:p>
            <a:pPr marL="989013" indent="-179388">
              <a:spcAft>
                <a:spcPts val="1200"/>
              </a:spcAft>
              <a:buFont typeface="Arial" panose="020B0604020202020204" pitchFamily="34" charset="0"/>
              <a:buChar char="•"/>
              <a:tabLst>
                <a:tab pos="1079500" algn="l"/>
              </a:tabLst>
            </a:pPr>
            <a:r>
              <a:rPr lang="ru-RU" sz="2800" dirty="0" err="1">
                <a:latin typeface="Arial" panose="020B0604020202020204" pitchFamily="34" charset="0"/>
                <a:cs typeface="Arial" panose="020B0604020202020204" pitchFamily="34" charset="0"/>
              </a:rPr>
              <a:t>взаимообучение</a:t>
            </a:r>
            <a:endParaRPr lang="ru-RU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Aft>
                <a:spcPts val="1200"/>
              </a:spcAft>
            </a:pPr>
            <a:r>
              <a:rPr lang="ru-RU" sz="2800" dirty="0">
                <a:latin typeface="Arial" panose="020B0604020202020204" pitchFamily="34" charset="0"/>
                <a:cs typeface="Arial" panose="020B0604020202020204" pitchFamily="34" charset="0"/>
              </a:rPr>
              <a:t>5 шаг - контроль освоения информации</a:t>
            </a:r>
          </a:p>
        </p:txBody>
      </p:sp>
    </p:spTree>
    <p:extLst>
      <p:ext uri="{BB962C8B-B14F-4D97-AF65-F5344CB8AC3E}">
        <p14:creationId xmlns="" xmlns:p14="http://schemas.microsoft.com/office/powerpoint/2010/main" val="147996398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461A5C55-DAAA-48D3-AB1E-A77D052C66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0034" y="214290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>
                <a:latin typeface="Arial" panose="020B0604020202020204" pitchFamily="34" charset="0"/>
                <a:cs typeface="Arial" panose="020B0604020202020204" pitchFamily="34" charset="0"/>
              </a:rPr>
              <a:t>УРОВНИ СЛОЖНОСТИ</a:t>
            </a: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xmlns="" id="{74217B10-C1CD-4761-9423-0AE8984A67DC}"/>
              </a:ext>
            </a:extLst>
          </p:cNvPr>
          <p:cNvSpPr/>
          <p:nvPr/>
        </p:nvSpPr>
        <p:spPr>
          <a:xfrm>
            <a:off x="500034" y="1571612"/>
            <a:ext cx="806668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Уровень А- сохраняет логику самой науки и позволяет получить упрощенное, но верное и полное представление о предмете</a:t>
            </a: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xmlns="" id="{66006CF9-9C1E-4682-9179-AD84CF2621C8}"/>
              </a:ext>
            </a:extLst>
          </p:cNvPr>
          <p:cNvSpPr/>
          <p:nvPr/>
        </p:nvSpPr>
        <p:spPr>
          <a:xfrm>
            <a:off x="500034" y="2928934"/>
            <a:ext cx="7922536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Уровень А</a:t>
            </a:r>
          </a:p>
          <a:p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Продолжи ряд чисел, вспомнив таблицу умножения на 2, на 7, на 8 и запиши таблицу умножения, которую использовал при выполнении задания, как в 1 случае:</a:t>
            </a:r>
          </a:p>
          <a:p>
            <a:pPr marL="457200" indent="-457200">
              <a:buAutoNum type="arabicParenR"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2*1=2   2*2=4  2*3=6   2*4=8  2*5=10   2*6=12….</a:t>
            </a:r>
          </a:p>
          <a:p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Составим ряд: 2, 4, 6, 8, 10, 12</a:t>
            </a:r>
          </a:p>
          <a:p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2)</a:t>
            </a:r>
          </a:p>
          <a:p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3)</a:t>
            </a:r>
          </a:p>
        </p:txBody>
      </p:sp>
    </p:spTree>
    <p:extLst>
      <p:ext uri="{BB962C8B-B14F-4D97-AF65-F5344CB8AC3E}">
        <p14:creationId xmlns="" xmlns:p14="http://schemas.microsoft.com/office/powerpoint/2010/main" val="373405179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B3CC5082-744F-4B64-BADA-2F24379260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8596" y="285728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>
                <a:latin typeface="Arial" panose="020B0604020202020204" pitchFamily="34" charset="0"/>
                <a:cs typeface="Arial" panose="020B0604020202020204" pitchFamily="34" charset="0"/>
              </a:rPr>
              <a:t>УРОВНИ СЛОЖНОСТИ</a:t>
            </a: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xmlns="" id="{BCEB4BFE-9523-4BD6-9FCB-93F990622706}"/>
              </a:ext>
            </a:extLst>
          </p:cNvPr>
          <p:cNvSpPr/>
          <p:nvPr/>
        </p:nvSpPr>
        <p:spPr>
          <a:xfrm>
            <a:off x="486628" y="1988840"/>
            <a:ext cx="836327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Уровень В - углубляет первый и обогащает по содержанию, глубине проработки, не требуя переучивания. Это происходит за счет включения ранее намеренно пропущенных подробностей, тонкостей, нюансов и т. п.</a:t>
            </a: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xmlns="" id="{107E8A8C-B62D-4D33-A1F5-8D67C5F58E1B}"/>
              </a:ext>
            </a:extLst>
          </p:cNvPr>
          <p:cNvSpPr/>
          <p:nvPr/>
        </p:nvSpPr>
        <p:spPr>
          <a:xfrm>
            <a:off x="539552" y="4005064"/>
            <a:ext cx="7973804" cy="2369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4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Уровень В</a:t>
            </a:r>
          </a:p>
          <a:p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Продолжи ряд, вспомнив таблицу умножения на 2, на 7 и на 8:</a:t>
            </a:r>
          </a:p>
          <a:p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1) 2, 4, 6, 8, …</a:t>
            </a:r>
          </a:p>
          <a:p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2) 7, 14, 21, …</a:t>
            </a:r>
          </a:p>
          <a:p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3) 8, 16, 24, …</a:t>
            </a:r>
          </a:p>
        </p:txBody>
      </p:sp>
    </p:spTree>
    <p:extLst>
      <p:ext uri="{BB962C8B-B14F-4D97-AF65-F5344CB8AC3E}">
        <p14:creationId xmlns="" xmlns:p14="http://schemas.microsoft.com/office/powerpoint/2010/main" val="111635180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4AFABA9-B6F7-439D-B590-4E00CB2AC9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0034" y="214290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УРОВНИ СЛОЖНОСТИ</a:t>
            </a:r>
            <a:endParaRPr lang="ru-RU" sz="2800" dirty="0"/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xmlns="" id="{863D7024-03C4-4560-B273-CDFBEA53EFDF}"/>
              </a:ext>
            </a:extLst>
          </p:cNvPr>
          <p:cNvSpPr/>
          <p:nvPr/>
        </p:nvSpPr>
        <p:spPr>
          <a:xfrm>
            <a:off x="491961" y="1772816"/>
            <a:ext cx="8507288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Уровень С- углубляет и обогащает второй как по содержанию, так и по глубине проработки. Это происходит за счет включения дополнительной информации, не предусмотренной стандартами</a:t>
            </a:r>
            <a:endParaRPr lang="ru-RU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xmlns="" id="{9BF349C1-4959-4EDC-9304-4F8F6CC287DF}"/>
              </a:ext>
            </a:extLst>
          </p:cNvPr>
          <p:cNvSpPr/>
          <p:nvPr/>
        </p:nvSpPr>
        <p:spPr>
          <a:xfrm>
            <a:off x="539552" y="3645024"/>
            <a:ext cx="792267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Уровень С</a:t>
            </a:r>
          </a:p>
          <a:p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Продолжи ряд:</a:t>
            </a:r>
          </a:p>
          <a:p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1) 2, 4, 6, 8, …</a:t>
            </a:r>
          </a:p>
          <a:p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2) 7, 14, 21, …</a:t>
            </a:r>
          </a:p>
          <a:p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3) 8, 16, 24, …</a:t>
            </a:r>
          </a:p>
          <a:p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Составь самостоятельно свой ряд</a:t>
            </a:r>
          </a:p>
        </p:txBody>
      </p:sp>
    </p:spTree>
    <p:extLst>
      <p:ext uri="{BB962C8B-B14F-4D97-AF65-F5344CB8AC3E}">
        <p14:creationId xmlns="" xmlns:p14="http://schemas.microsoft.com/office/powerpoint/2010/main" val="182715234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C8F39571-C625-467F-8DEF-F2623CFA44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1560" y="2708920"/>
            <a:ext cx="8229600" cy="1143000"/>
          </a:xfrm>
        </p:spPr>
        <p:txBody>
          <a:bodyPr>
            <a:normAutofit fontScale="90000"/>
          </a:bodyPr>
          <a:lstStyle/>
          <a:p>
            <a:pPr algn="ctr">
              <a:lnSpc>
                <a:spcPct val="150000"/>
              </a:lnSpc>
              <a:spcAft>
                <a:spcPts val="600"/>
              </a:spcAft>
            </a:pPr>
            <a:r>
              <a:rPr lang="ru-RU" sz="3600" b="1" cap="all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Пример дидактического материала для практического занятия по теме: </a:t>
            </a:r>
            <a:br>
              <a:rPr lang="ru-RU" sz="3600" b="1" cap="all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3600" b="1" cap="all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  <a:hlinkClick r:id="rId2" action="ppaction://hlinkfile"/>
              </a:rPr>
              <a:t>Решение логарифмических уравнений</a:t>
            </a:r>
            <a:endParaRPr lang="ru-RU" sz="3600" b="1" cap="all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441334676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438</TotalTime>
  <Words>417</Words>
  <Application>Microsoft Office PowerPoint</Application>
  <PresentationFormat>Экран (4:3)</PresentationFormat>
  <Paragraphs>79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Трек</vt:lpstr>
      <vt:lpstr>Слайд 1</vt:lpstr>
      <vt:lpstr>Причины снижения интереса к изучаемой дисциплине</vt:lpstr>
      <vt:lpstr>Пример рабочей программы по дисциплине математика для студентов 1 курса</vt:lpstr>
      <vt:lpstr>Слайд 4</vt:lpstr>
      <vt:lpstr>алгоритм изучения темы</vt:lpstr>
      <vt:lpstr>УРОВНИ СЛОЖНОСТИ</vt:lpstr>
      <vt:lpstr>УРОВНИ СЛОЖНОСТИ</vt:lpstr>
      <vt:lpstr>УРОВНИ СЛОЖНОСТИ</vt:lpstr>
      <vt:lpstr>Пример дидактического материала для практического занятия по теме:  Решение логарифмических уравнений</vt:lpstr>
      <vt:lpstr>Результаты контрольных измерений</vt:lpstr>
      <vt:lpstr>результаты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Администратор</dc:creator>
  <cp:lastModifiedBy>Факультет ИТ</cp:lastModifiedBy>
  <cp:revision>66</cp:revision>
  <dcterms:created xsi:type="dcterms:W3CDTF">2018-01-31T13:13:52Z</dcterms:created>
  <dcterms:modified xsi:type="dcterms:W3CDTF">2002-03-25T01:00:24Z</dcterms:modified>
</cp:coreProperties>
</file>