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Default Extension="ppt" ContentType="application/vnd.ms-powerpoi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1" r:id="rId1"/>
  </p:sldMasterIdLst>
  <p:notesMasterIdLst>
    <p:notesMasterId r:id="rId25"/>
  </p:notesMasterIdLst>
  <p:handoutMasterIdLst>
    <p:handoutMasterId r:id="rId26"/>
  </p:handoutMasterIdLst>
  <p:sldIdLst>
    <p:sldId id="256" r:id="rId2"/>
    <p:sldId id="287" r:id="rId3"/>
    <p:sldId id="297" r:id="rId4"/>
    <p:sldId id="298" r:id="rId5"/>
    <p:sldId id="302" r:id="rId6"/>
    <p:sldId id="305" r:id="rId7"/>
    <p:sldId id="303" r:id="rId8"/>
    <p:sldId id="300" r:id="rId9"/>
    <p:sldId id="301" r:id="rId10"/>
    <p:sldId id="309" r:id="rId11"/>
    <p:sldId id="304" r:id="rId12"/>
    <p:sldId id="306" r:id="rId13"/>
    <p:sldId id="307" r:id="rId14"/>
    <p:sldId id="257" r:id="rId15"/>
    <p:sldId id="258" r:id="rId16"/>
    <p:sldId id="272" r:id="rId17"/>
    <p:sldId id="292" r:id="rId18"/>
    <p:sldId id="273" r:id="rId19"/>
    <p:sldId id="280" r:id="rId20"/>
    <p:sldId id="293" r:id="rId21"/>
    <p:sldId id="308" r:id="rId22"/>
    <p:sldId id="311" r:id="rId23"/>
    <p:sldId id="310" r:id="rId2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D4"/>
    <a:srgbClr val="000066"/>
    <a:srgbClr val="800000"/>
    <a:srgbClr val="C13503"/>
    <a:srgbClr val="1C9056"/>
    <a:srgbClr val="38492D"/>
    <a:srgbClr val="CCCC00"/>
    <a:srgbClr val="DDDDDD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56" autoAdjust="0"/>
    <p:restoredTop sz="94451" autoAdjust="0"/>
  </p:normalViewPr>
  <p:slideViewPr>
    <p:cSldViewPr>
      <p:cViewPr>
        <p:scale>
          <a:sx n="100" d="100"/>
          <a:sy n="100" d="100"/>
        </p:scale>
        <p:origin x="-396" y="2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image" Target="../media/image22.wmf"/><Relationship Id="rId1" Type="http://schemas.openxmlformats.org/officeDocument/2006/relationships/image" Target="../media/image21.wmf"/><Relationship Id="rId6" Type="http://schemas.openxmlformats.org/officeDocument/2006/relationships/image" Target="../media/image26.wmf"/><Relationship Id="rId5" Type="http://schemas.openxmlformats.org/officeDocument/2006/relationships/image" Target="../media/image25.wmf"/><Relationship Id="rId4" Type="http://schemas.openxmlformats.org/officeDocument/2006/relationships/image" Target="../media/image24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26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26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26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1DDD48DA-65D9-497E-90B5-4D07FFDC7E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9515127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36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37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136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Click to edit Master text styles</a:t>
            </a:r>
          </a:p>
          <a:p>
            <a:pPr lvl="1"/>
            <a:r>
              <a:rPr lang="ru-RU" noProof="0" smtClean="0"/>
              <a:t>Second level</a:t>
            </a:r>
          </a:p>
          <a:p>
            <a:pPr lvl="2"/>
            <a:r>
              <a:rPr lang="ru-RU" noProof="0" smtClean="0"/>
              <a:t>Third level</a:t>
            </a:r>
          </a:p>
          <a:p>
            <a:pPr lvl="3"/>
            <a:r>
              <a:rPr lang="ru-RU" noProof="0" smtClean="0"/>
              <a:t>Fourth level</a:t>
            </a:r>
          </a:p>
          <a:p>
            <a:pPr lvl="4"/>
            <a:r>
              <a:rPr lang="ru-RU" noProof="0" smtClean="0"/>
              <a:t>Fifth level</a:t>
            </a:r>
          </a:p>
        </p:txBody>
      </p:sp>
      <p:sp>
        <p:nvSpPr>
          <p:cNvPr id="1136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36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C64F9817-C394-4C45-9CD4-FC0A28AEA8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8118068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extLst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fld id="{78784026-B42F-4A46-8230-E3CE9B4BAD86}" type="slidenum">
              <a:rPr lang="ru-RU" altLang="ru-RU" smtClean="0"/>
              <a:pPr eaLnBrk="1" hangingPunct="1">
                <a:spcBef>
                  <a:spcPct val="0"/>
                </a:spcBef>
                <a:defRPr/>
              </a:pPr>
              <a:t>1</a:t>
            </a:fld>
            <a:endParaRPr lang="ru-RU" altLang="ru-RU" smtClean="0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 bwMode="gray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" y="3886200"/>
            <a:ext cx="8610600" cy="998538"/>
          </a:xfrm>
        </p:spPr>
        <p:txBody>
          <a:bodyPr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r>
              <a:rPr lang="ru-RU"/>
              <a:t>Заголовок</a:t>
            </a:r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28600" y="4953000"/>
            <a:ext cx="8610600" cy="8382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b="1"/>
            </a:lvl1pPr>
          </a:lstStyle>
          <a:p>
            <a:r>
              <a:rPr lang="ru-RU"/>
              <a:t>Подзаголовок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745A44-7901-41E8-8FF0-A8FF3BBC08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337815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3493D8-CA5C-46E2-B7E5-D0BFD648DC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420989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400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400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91299C-1DC9-4B32-9E66-2E4F094BD5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424202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52400"/>
            <a:ext cx="7467600" cy="1219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228600" y="1676400"/>
            <a:ext cx="4229100" cy="4876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10100" y="1676400"/>
            <a:ext cx="4229100" cy="2362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10100" y="4191000"/>
            <a:ext cx="4229100" cy="2362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72763B-47B2-40B5-B4A2-80E5BE1499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882934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52400"/>
            <a:ext cx="7467600" cy="1219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228600" y="1676400"/>
            <a:ext cx="4229100" cy="4876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10100" y="1676400"/>
            <a:ext cx="4229100" cy="4876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00AE5E-0E7D-47BD-B523-A62E8153BF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403314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1371600" y="152400"/>
            <a:ext cx="7467600" cy="1219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28600" y="1676400"/>
            <a:ext cx="4229100" cy="2362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10100" y="1676400"/>
            <a:ext cx="4229100" cy="2362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228600" y="4191000"/>
            <a:ext cx="4229100" cy="2362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10100" y="4191000"/>
            <a:ext cx="4229100" cy="2362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DAE4D4-F4DF-4C17-B21B-64E1611EBE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101617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0039A1-68D1-4FC2-BF25-547DBFA0E7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469768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7C0425-02E0-414F-A7AB-FF1B2318A0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445898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28600" y="16764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10100" y="16764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80A787-983C-4216-AE86-B6253F5C40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340136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10891B-CC92-4B27-B347-12F23AB853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045772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DB19EC-47B6-41C5-A90C-E8A553C468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106759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12BAF3-64C8-4433-A8BD-7357B2BA53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976109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448000-F34B-48FB-B3BB-D5C5E1A19D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5699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43397A-0FE5-4187-8B0B-EAF9989E02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872843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371600" y="152400"/>
            <a:ext cx="74676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Заголовок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6764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61447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1448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1449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cs typeface="+mn-cs"/>
              </a:defRPr>
            </a:lvl1pPr>
          </a:lstStyle>
          <a:p>
            <a:pPr>
              <a:defRPr/>
            </a:pPr>
            <a:fld id="{AA7EE241-68B7-4C1B-B796-2A3A201F31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5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  <p:sldLayoutId id="2147483852" r:id="rId12"/>
    <p:sldLayoutId id="2147483853" r:id="rId13"/>
    <p:sldLayoutId id="2147483854" r:id="rId14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chemeClr val="bg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chemeClr val="bg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chemeClr val="bg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chemeClr val="bg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chemeClr val="bg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chemeClr val="bg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chemeClr val="bg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00D4"/>
        </a:buClr>
        <a:buSzPct val="75000"/>
        <a:buFont typeface="Wingdings" pitchFamily="2" charset="2"/>
        <a:buChar char="n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00D4"/>
        </a:buClr>
        <a:buSzPct val="75000"/>
        <a:buFont typeface="Wingdings" pitchFamily="2" charset="2"/>
        <a:buChar char="n"/>
        <a:defRPr kumimoji="1"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000D4"/>
        </a:buClr>
        <a:buSzPct val="75000"/>
        <a:buFont typeface="Wingdings" pitchFamily="2" charset="2"/>
        <a:buChar char="n"/>
        <a:defRPr kumimoji="1"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0000D4"/>
        </a:buClr>
        <a:buSzPct val="75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000D4"/>
        </a:buClr>
        <a:buSzPct val="75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rgbClr val="0000D4"/>
        </a:buClr>
        <a:buSzPct val="75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rgbClr val="0000D4"/>
        </a:buClr>
        <a:buSzPct val="75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rgbClr val="0000D4"/>
        </a:buClr>
        <a:buSzPct val="75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rgbClr val="0000D4"/>
        </a:buClr>
        <a:buSzPct val="75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2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PowerPoint_97-2003_Presentation1.ppt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Microsoft_Office_PowerPoint_97-2003_Presentation2.ppt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PowerPoint_97-2003_Presentation3.ppt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13" Type="http://schemas.openxmlformats.org/officeDocument/2006/relationships/oleObject" Target="../embeddings/oleObject11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5.bin"/><Relationship Id="rId12" Type="http://schemas.openxmlformats.org/officeDocument/2006/relationships/oleObject" Target="../embeddings/oleObject1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4.bin"/><Relationship Id="rId11" Type="http://schemas.openxmlformats.org/officeDocument/2006/relationships/oleObject" Target="../embeddings/oleObject9.bin"/><Relationship Id="rId5" Type="http://schemas.openxmlformats.org/officeDocument/2006/relationships/oleObject" Target="../embeddings/oleObject3.bin"/><Relationship Id="rId10" Type="http://schemas.openxmlformats.org/officeDocument/2006/relationships/oleObject" Target="../embeddings/oleObject8.bin"/><Relationship Id="rId4" Type="http://schemas.openxmlformats.org/officeDocument/2006/relationships/oleObject" Target="../embeddings/oleObject2.bin"/><Relationship Id="rId9" Type="http://schemas.openxmlformats.org/officeDocument/2006/relationships/oleObject" Target="../embeddings/oleObject7.bin"/><Relationship Id="rId14" Type="http://schemas.openxmlformats.org/officeDocument/2006/relationships/oleObject" Target="../embeddings/oleObject12.bin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2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image" Target="../media/image12.jpeg"/><Relationship Id="rId4" Type="http://schemas.openxmlformats.org/officeDocument/2006/relationships/image" Target="../media/image6.png"/><Relationship Id="rId9" Type="http://schemas.openxmlformats.org/officeDocument/2006/relationships/image" Target="../media/image11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7950" y="476250"/>
            <a:ext cx="5327650" cy="998538"/>
          </a:xfrm>
        </p:spPr>
        <p:txBody>
          <a:bodyPr/>
          <a:lstStyle/>
          <a:p>
            <a:r>
              <a:rPr lang="ru-RU" altLang="ru-RU" sz="3600" smtClean="0">
                <a:solidFill>
                  <a:schemeClr val="accent1"/>
                </a:solidFill>
                <a:latin typeface="Times New Roman" pitchFamily="18" charset="0"/>
              </a:rPr>
              <a:t>Готовимся </a:t>
            </a:r>
            <a:br>
              <a:rPr lang="ru-RU" altLang="ru-RU" sz="3600" smtClean="0">
                <a:solidFill>
                  <a:schemeClr val="accent1"/>
                </a:solidFill>
                <a:latin typeface="Times New Roman" pitchFamily="18" charset="0"/>
              </a:rPr>
            </a:br>
            <a:r>
              <a:rPr lang="ru-RU" altLang="ru-RU" sz="3600" smtClean="0">
                <a:solidFill>
                  <a:schemeClr val="accent1"/>
                </a:solidFill>
                <a:latin typeface="Times New Roman" pitchFamily="18" charset="0"/>
              </a:rPr>
              <a:t>к ЕГЭ по математике</a:t>
            </a:r>
            <a:endParaRPr lang="nl-NL" altLang="ru-RU" sz="3600" smtClean="0">
              <a:solidFill>
                <a:schemeClr val="accent1"/>
              </a:solidFill>
              <a:latin typeface="Times New Roman" pitchFamily="18" charset="0"/>
            </a:endParaRP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2133600"/>
            <a:ext cx="5435600" cy="1300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buFont typeface="Wingdings" pitchFamily="2" charset="2"/>
              <a:buNone/>
            </a:pPr>
            <a:r>
              <a:rPr lang="ru-RU" altLang="ru-RU" sz="3600" b="1">
                <a:solidFill>
                  <a:schemeClr val="bg2"/>
                </a:solidFill>
                <a:latin typeface="Times New Roman" pitchFamily="18" charset="0"/>
              </a:rPr>
              <a:t>Решение задач на смеси, </a:t>
            </a:r>
          </a:p>
          <a:p>
            <a:pPr algn="ctr">
              <a:buFont typeface="Wingdings" pitchFamily="2" charset="2"/>
              <a:buNone/>
            </a:pPr>
            <a:r>
              <a:rPr lang="ru-RU" altLang="ru-RU" sz="3600" b="1">
                <a:solidFill>
                  <a:schemeClr val="bg2"/>
                </a:solidFill>
                <a:latin typeface="Times New Roman" pitchFamily="18" charset="0"/>
              </a:rPr>
              <a:t>растворы и сплавы</a:t>
            </a:r>
            <a:endParaRPr lang="nl-NL" altLang="ru-RU" sz="3600" b="1">
              <a:solidFill>
                <a:schemeClr val="bg2"/>
              </a:solidFill>
              <a:latin typeface="Times New Roman" pitchFamily="18" charset="0"/>
            </a:endParaRPr>
          </a:p>
        </p:txBody>
      </p:sp>
      <p:pic>
        <p:nvPicPr>
          <p:cNvPr id="3077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00788" y="3860800"/>
            <a:ext cx="2005012" cy="2005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mtClean="0"/>
              <a:t>Самостоятельная работа</a:t>
            </a:r>
          </a:p>
        </p:txBody>
      </p:sp>
      <p:sp>
        <p:nvSpPr>
          <p:cNvPr id="12291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alt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Объект 2"/>
          <p:cNvSpPr>
            <a:spLocks noGrp="1"/>
          </p:cNvSpPr>
          <p:nvPr>
            <p:ph idx="1"/>
          </p:nvPr>
        </p:nvSpPr>
        <p:spPr>
          <a:xfrm>
            <a:off x="323850" y="1628775"/>
            <a:ext cx="8610600" cy="4876800"/>
          </a:xfrm>
        </p:spPr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ru-RU" altLang="ru-RU" dirty="0" smtClean="0"/>
              <a:t>№1.Смешивают 300 граммов  90%-процентного  раствора соли и 900 граммов 30%-процентного раствора той же соли. Определит содержание соли в полученном растворе.</a:t>
            </a:r>
          </a:p>
          <a:p>
            <a:pPr marL="0" indent="0">
              <a:buFont typeface="Wingdings" pitchFamily="2" charset="2"/>
              <a:buNone/>
            </a:pPr>
            <a:r>
              <a:rPr lang="ru-RU" altLang="ru-RU" dirty="0" smtClean="0"/>
              <a:t>№2. Какой раствор получится при смешивании300 граммов 50% процентного раствора соли и раствора, в котором 120 граммов соли составляют 60%.</a:t>
            </a:r>
          </a:p>
        </p:txBody>
      </p:sp>
      <p:sp>
        <p:nvSpPr>
          <p:cNvPr id="1331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dirty="0" smtClean="0"/>
              <a:t>Задачи на растворы для кондитеров: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dirty="0" smtClean="0"/>
              <a:t>Задачи на сплавы для ювелиров:</a:t>
            </a:r>
          </a:p>
        </p:txBody>
      </p:sp>
      <p:sp>
        <p:nvSpPr>
          <p:cNvPr id="14339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ru-RU" altLang="ru-RU" sz="2800" dirty="0" smtClean="0">
                <a:latin typeface="Times New Roman" pitchFamily="18" charset="0"/>
              </a:rPr>
              <a:t>№1.Имеются сплавы золота и серебра. В одном эти металлы находятся в отношении 2: 3, а в другом в отношении 3: 7. Сколько нужно взять от каждого сплава, чтобы получить 1 кг нового, в котором золото и серебро находились бы в отношении 5: 11?</a:t>
            </a:r>
          </a:p>
          <a:p>
            <a:pPr marL="0" indent="0">
              <a:buFont typeface="Wingdings" pitchFamily="2" charset="2"/>
              <a:buNone/>
            </a:pPr>
            <a:r>
              <a:rPr lang="ru-RU" altLang="ru-RU" sz="2800" dirty="0" smtClean="0">
                <a:latin typeface="Times New Roman" pitchFamily="18" charset="0"/>
              </a:rPr>
              <a:t>№2.Имеются два сплава меди со свинцом. Один сплав содержит 15% меди, а другой 65%. Сколько нужно взять каждого сплава, чтобы получилось 200г сплава, содержащего 30% меди?</a:t>
            </a:r>
            <a:endParaRPr lang="ru-RU" altLang="ru-RU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dirty="0" smtClean="0"/>
              <a:t>Задачи для химиков: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  <a:defRPr/>
            </a:pPr>
            <a:r>
              <a:rPr lang="ru-RU" altLang="ru-RU" dirty="0" smtClean="0">
                <a:latin typeface="Times New Roman" pitchFamily="18" charset="0"/>
              </a:rPr>
              <a:t>Смешали 30%-й раствор соляной кислоты с 10%-</a:t>
            </a:r>
            <a:r>
              <a:rPr lang="ru-RU" altLang="ru-RU" dirty="0" err="1" smtClean="0">
                <a:latin typeface="Times New Roman" pitchFamily="18" charset="0"/>
              </a:rPr>
              <a:t>ым</a:t>
            </a:r>
            <a:r>
              <a:rPr lang="ru-RU" altLang="ru-RU" dirty="0" smtClean="0">
                <a:latin typeface="Times New Roman" pitchFamily="18" charset="0"/>
              </a:rPr>
              <a:t> раствором и получили 600 г 15%-</a:t>
            </a:r>
            <a:r>
              <a:rPr lang="ru-RU" altLang="ru-RU" dirty="0" err="1" smtClean="0">
                <a:latin typeface="Times New Roman" pitchFamily="18" charset="0"/>
              </a:rPr>
              <a:t>го</a:t>
            </a:r>
            <a:r>
              <a:rPr lang="ru-RU" altLang="ru-RU" dirty="0" smtClean="0">
                <a:latin typeface="Times New Roman" pitchFamily="18" charset="0"/>
              </a:rPr>
              <a:t> раствора. Сколько граммов каждого раствора надо было взять? 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ru-RU" altLang="ru-RU" dirty="0" smtClean="0">
                <a:latin typeface="Times New Roman" pitchFamily="18" charset="0"/>
              </a:rPr>
              <a:t>Имеется два кислотных раствора: один 20%, другой 30%. Взяли 0,5 л первого и 1,5 л второго раствора и образовали новый раствор. </a:t>
            </a:r>
            <a:r>
              <a:rPr lang="ru-RU" altLang="ru-RU" smtClean="0">
                <a:latin typeface="Times New Roman" pitchFamily="18" charset="0"/>
              </a:rPr>
              <a:t>Какова концентрация кислоты в новом растворе ?</a:t>
            </a:r>
            <a:endParaRPr lang="ru-RU" altLang="ru-RU" dirty="0" smtClean="0">
              <a:latin typeface="Times New Roman" pitchFamily="18" charset="0"/>
            </a:endParaRPr>
          </a:p>
          <a:p>
            <a:pPr>
              <a:defRPr/>
            </a:pPr>
            <a:endParaRPr lang="ru-RU" dirty="0"/>
          </a:p>
        </p:txBody>
      </p:sp>
      <p:sp>
        <p:nvSpPr>
          <p:cNvPr id="4" name="5-конечная звезда 3">
            <a:hlinkClick r:id="rId2" action="ppaction://hlinksldjump"/>
          </p:cNvPr>
          <p:cNvSpPr/>
          <p:nvPr/>
        </p:nvSpPr>
        <p:spPr bwMode="auto">
          <a:xfrm>
            <a:off x="8028384" y="5769260"/>
            <a:ext cx="360040" cy="360040"/>
          </a:xfrm>
          <a:prstGeom prst="star5">
            <a:avLst/>
          </a:prstGeom>
          <a:solidFill>
            <a:schemeClr val="accent1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altLang="ru-RU" smtClean="0">
                <a:latin typeface="Times New Roman" pitchFamily="18" charset="0"/>
              </a:rPr>
              <a:t>Задача № 1(кондитеры)</a:t>
            </a:r>
          </a:p>
        </p:txBody>
      </p:sp>
      <p:graphicFrame>
        <p:nvGraphicFramePr>
          <p:cNvPr id="16387" name="Object 4"/>
          <p:cNvGraphicFramePr>
            <a:graphicFrameLocks noGrp="1" noChangeAspect="1"/>
          </p:cNvGraphicFramePr>
          <p:nvPr>
            <p:ph idx="1"/>
          </p:nvPr>
        </p:nvGraphicFramePr>
        <p:xfrm>
          <a:off x="0" y="1538288"/>
          <a:ext cx="9144000" cy="5319712"/>
        </p:xfrm>
        <a:graphic>
          <a:graphicData uri="http://schemas.openxmlformats.org/presentationml/2006/ole">
            <p:oleObj spid="_x0000_s16391" name="Презентация" r:id="rId3" imgW="4571966" imgH="3429069" progId="PowerPoint.Show.8">
              <p:embed/>
            </p:oleObj>
          </a:graphicData>
        </a:graphic>
      </p:graphicFrame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152400" y="1690688"/>
          <a:ext cx="9144000" cy="5319712"/>
        </p:xfrm>
        <a:graphic>
          <a:graphicData uri="http://schemas.openxmlformats.org/presentationml/2006/ole">
            <p:oleObj spid="_x0000_s16392" name="Презентация" r:id="rId4" imgW="4571966" imgH="3429069" progId="PowerPoint.Show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altLang="ru-RU" smtClean="0">
                <a:latin typeface="Times New Roman" pitchFamily="18" charset="0"/>
              </a:rPr>
              <a:t>Задача № 2(кондитеры)</a:t>
            </a:r>
          </a:p>
        </p:txBody>
      </p:sp>
      <p:graphicFrame>
        <p:nvGraphicFramePr>
          <p:cNvPr id="17411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0" y="1538288"/>
          <a:ext cx="9144000" cy="5319712"/>
        </p:xfrm>
        <a:graphic>
          <a:graphicData uri="http://schemas.openxmlformats.org/presentationml/2006/ole">
            <p:oleObj spid="_x0000_s17413" name="Презентация" r:id="rId3" imgW="4571966" imgH="3429069" progId="PowerPoint.Show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1371600" y="0"/>
            <a:ext cx="7772400" cy="1557338"/>
          </a:xfrm>
        </p:spPr>
        <p:txBody>
          <a:bodyPr/>
          <a:lstStyle/>
          <a:p>
            <a:pPr>
              <a:lnSpc>
                <a:spcPct val="75000"/>
              </a:lnSpc>
            </a:pPr>
            <a:r>
              <a:rPr lang="ru-RU" altLang="ru-RU" sz="2400" b="0" smtClean="0">
                <a:latin typeface="Times New Roman" pitchFamily="18" charset="0"/>
              </a:rPr>
              <a:t>1(ювелиры)Имеются сплавы золота и серебра. В одном эти металлы находятся в отношении 2: 3, а в другом в отношении 3: 7. Сколько нужно взять от каждого сплава, чтобы получить 1 кг нового, в котором золото и серебро находились бы в отношении 5: 11?</a:t>
            </a:r>
          </a:p>
        </p:txBody>
      </p:sp>
      <p:sp>
        <p:nvSpPr>
          <p:cNvPr id="1341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557338"/>
            <a:ext cx="9144000" cy="5300662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altLang="ru-RU" sz="2000" b="1" smtClean="0"/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altLang="ru-RU" sz="2000" b="1" smtClean="0"/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altLang="ru-RU" sz="2000" b="1" smtClean="0"/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altLang="ru-RU" sz="2000" b="1" smtClean="0"/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2000" smtClean="0"/>
              <a:t> </a:t>
            </a:r>
            <a:r>
              <a:rPr lang="en-US" altLang="ru-RU" sz="2000" smtClean="0"/>
              <a:t>          </a:t>
            </a:r>
            <a:r>
              <a:rPr lang="ru-RU" altLang="ru-RU" sz="2000" smtClean="0">
                <a:solidFill>
                  <a:schemeClr val="accent1"/>
                </a:solidFill>
                <a:latin typeface="Times New Roman" pitchFamily="18" charset="0"/>
              </a:rPr>
              <a:t>По этой схеме уравнение х + у =1 показывает массу нового сплава. </a:t>
            </a:r>
            <a:endParaRPr lang="en-US" altLang="ru-RU" sz="2000" smtClean="0">
              <a:solidFill>
                <a:schemeClr val="accent1"/>
              </a:solidFill>
              <a:latin typeface="Times New Roman" pitchFamily="18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altLang="ru-RU" sz="2000" smtClean="0">
                <a:solidFill>
                  <a:schemeClr val="accent1"/>
                </a:solidFill>
                <a:latin typeface="Times New Roman" pitchFamily="18" charset="0"/>
              </a:rPr>
              <a:t>            </a:t>
            </a:r>
            <a:r>
              <a:rPr lang="ru-RU" altLang="ru-RU" sz="2000" smtClean="0">
                <a:solidFill>
                  <a:schemeClr val="accent1"/>
                </a:solidFill>
                <a:latin typeface="Times New Roman" pitchFamily="18" charset="0"/>
              </a:rPr>
              <a:t>Определяем массу золота в каждом сплаве  и получаем уравнение</a:t>
            </a:r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2000" smtClean="0">
                <a:solidFill>
                  <a:schemeClr val="accent1"/>
                </a:solidFill>
                <a:latin typeface="Times New Roman" pitchFamily="18" charset="0"/>
              </a:rPr>
              <a:t>   *х +   * у =   * 1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altLang="ru-RU" sz="2000" smtClean="0">
                <a:solidFill>
                  <a:schemeClr val="accent1"/>
                </a:solidFill>
                <a:latin typeface="Times New Roman" pitchFamily="18" charset="0"/>
              </a:rPr>
              <a:t>            </a:t>
            </a:r>
            <a:r>
              <a:rPr lang="ru-RU" altLang="ru-RU" sz="2000" smtClean="0">
                <a:solidFill>
                  <a:schemeClr val="accent1"/>
                </a:solidFill>
                <a:latin typeface="Times New Roman" pitchFamily="18" charset="0"/>
              </a:rPr>
              <a:t>Аналогично массу серебра и получаем уравнение</a:t>
            </a:r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2000" smtClean="0">
                <a:solidFill>
                  <a:schemeClr val="accent1"/>
                </a:solidFill>
                <a:latin typeface="Times New Roman" pitchFamily="18" charset="0"/>
              </a:rPr>
              <a:t>   * х +    * у =    * 1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altLang="ru-RU" sz="2000" smtClean="0">
                <a:solidFill>
                  <a:schemeClr val="accent1"/>
                </a:solidFill>
                <a:latin typeface="Times New Roman" pitchFamily="18" charset="0"/>
              </a:rPr>
              <a:t>            </a:t>
            </a:r>
            <a:r>
              <a:rPr lang="ru-RU" altLang="ru-RU" sz="2000" smtClean="0">
                <a:solidFill>
                  <a:schemeClr val="accent1"/>
                </a:solidFill>
                <a:latin typeface="Times New Roman" pitchFamily="18" charset="0"/>
              </a:rPr>
              <a:t>Записываем одну из систем:</a:t>
            </a:r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2000" smtClean="0">
                <a:solidFill>
                  <a:schemeClr val="accent1"/>
                </a:solidFill>
                <a:latin typeface="Times New Roman" pitchFamily="18" charset="0"/>
              </a:rPr>
              <a:t>     х + у = 1 </a:t>
            </a:r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2000" smtClean="0">
                <a:solidFill>
                  <a:schemeClr val="accent1"/>
                </a:solidFill>
                <a:latin typeface="Times New Roman" pitchFamily="18" charset="0"/>
              </a:rPr>
              <a:t>       х +    у =       </a:t>
            </a:r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2000" smtClean="0">
                <a:solidFill>
                  <a:schemeClr val="accent1"/>
                </a:solidFill>
                <a:latin typeface="Times New Roman" pitchFamily="18" charset="0"/>
              </a:rPr>
              <a:t>     х + у = 1</a:t>
            </a:r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2000" smtClean="0">
                <a:solidFill>
                  <a:schemeClr val="accent1"/>
                </a:solidFill>
                <a:latin typeface="Times New Roman" pitchFamily="18" charset="0"/>
              </a:rPr>
              <a:t>       х +    у =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2000" smtClean="0">
                <a:solidFill>
                  <a:schemeClr val="accent1"/>
                </a:solidFill>
                <a:latin typeface="Times New Roman" pitchFamily="18" charset="0"/>
              </a:rPr>
              <a:t> </a:t>
            </a:r>
            <a:r>
              <a:rPr lang="en-US" altLang="ru-RU" sz="2000" smtClean="0">
                <a:solidFill>
                  <a:schemeClr val="accent1"/>
                </a:solidFill>
                <a:latin typeface="Times New Roman" pitchFamily="18" charset="0"/>
              </a:rPr>
              <a:t>            </a:t>
            </a:r>
            <a:r>
              <a:rPr lang="ru-RU" altLang="ru-RU" sz="2000" smtClean="0">
                <a:solidFill>
                  <a:schemeClr val="accent1"/>
                </a:solidFill>
                <a:latin typeface="Times New Roman" pitchFamily="18" charset="0"/>
              </a:rPr>
              <a:t>Решая ее, получаем х = 0,125 и у = 0,875</a:t>
            </a:r>
          </a:p>
          <a:p>
            <a:pPr algn="r"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2000" smtClean="0">
                <a:solidFill>
                  <a:schemeClr val="accent1"/>
                </a:solidFill>
                <a:latin typeface="Times New Roman" pitchFamily="18" charset="0"/>
              </a:rPr>
              <a:t>Ответ: 125 г и 875 г.</a:t>
            </a:r>
          </a:p>
        </p:txBody>
      </p:sp>
      <p:graphicFrame>
        <p:nvGraphicFramePr>
          <p:cNvPr id="18436" name="Object 50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4140200" y="4868863"/>
          <a:ext cx="152400" cy="393700"/>
        </p:xfrm>
        <a:graphic>
          <a:graphicData uri="http://schemas.openxmlformats.org/presentationml/2006/ole">
            <p:oleObj spid="_x0000_s18478" name="Формула" r:id="rId3" imgW="152334" imgH="393529" progId="Equation.3">
              <p:embed/>
            </p:oleObj>
          </a:graphicData>
        </a:graphic>
      </p:graphicFrame>
      <p:sp>
        <p:nvSpPr>
          <p:cNvPr id="18437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kumimoji="0" lang="ru-RU" altLang="ru-RU" sz="2400">
              <a:latin typeface="Times New Roman" pitchFamily="18" charset="0"/>
            </a:endParaRPr>
          </a:p>
        </p:txBody>
      </p:sp>
      <p:sp>
        <p:nvSpPr>
          <p:cNvPr id="18438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kumimoji="0" lang="ru-RU" altLang="ru-RU" sz="2400">
              <a:latin typeface="Times New Roman" pitchFamily="18" charset="0"/>
            </a:endParaRPr>
          </a:p>
        </p:txBody>
      </p:sp>
      <p:graphicFrame>
        <p:nvGraphicFramePr>
          <p:cNvPr id="18439" name="Object 27"/>
          <p:cNvGraphicFramePr>
            <a:graphicFrameLocks noChangeAspect="1"/>
          </p:cNvGraphicFramePr>
          <p:nvPr/>
        </p:nvGraphicFramePr>
        <p:xfrm>
          <a:off x="3635375" y="3357563"/>
          <a:ext cx="152400" cy="390525"/>
        </p:xfrm>
        <a:graphic>
          <a:graphicData uri="http://schemas.openxmlformats.org/presentationml/2006/ole">
            <p:oleObj spid="_x0000_s18479" name="Формула" r:id="rId4" imgW="152334" imgH="393529" progId="Equation.3">
              <p:embed/>
            </p:oleObj>
          </a:graphicData>
        </a:graphic>
      </p:graphicFrame>
      <p:sp>
        <p:nvSpPr>
          <p:cNvPr id="18440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kumimoji="0" lang="ru-RU" altLang="ru-RU" sz="2400">
              <a:latin typeface="Times New Roman" pitchFamily="18" charset="0"/>
            </a:endParaRPr>
          </a:p>
        </p:txBody>
      </p:sp>
      <p:graphicFrame>
        <p:nvGraphicFramePr>
          <p:cNvPr id="18441" name="Object 29"/>
          <p:cNvGraphicFramePr>
            <a:graphicFrameLocks noChangeAspect="1"/>
          </p:cNvGraphicFramePr>
          <p:nvPr/>
        </p:nvGraphicFramePr>
        <p:xfrm>
          <a:off x="4284663" y="3357563"/>
          <a:ext cx="200025" cy="390525"/>
        </p:xfrm>
        <a:graphic>
          <a:graphicData uri="http://schemas.openxmlformats.org/presentationml/2006/ole">
            <p:oleObj spid="_x0000_s18480" name="Формула" r:id="rId5" imgW="203112" imgH="393529" progId="Equation.3">
              <p:embed/>
            </p:oleObj>
          </a:graphicData>
        </a:graphic>
      </p:graphicFrame>
      <p:sp>
        <p:nvSpPr>
          <p:cNvPr id="18442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kumimoji="0" lang="ru-RU" altLang="ru-RU" sz="2400">
              <a:latin typeface="Times New Roman" pitchFamily="18" charset="0"/>
            </a:endParaRPr>
          </a:p>
        </p:txBody>
      </p:sp>
      <p:graphicFrame>
        <p:nvGraphicFramePr>
          <p:cNvPr id="18443" name="Object 31"/>
          <p:cNvGraphicFramePr>
            <a:graphicFrameLocks noChangeAspect="1"/>
          </p:cNvGraphicFramePr>
          <p:nvPr/>
        </p:nvGraphicFramePr>
        <p:xfrm>
          <a:off x="5003800" y="3357563"/>
          <a:ext cx="200025" cy="390525"/>
        </p:xfrm>
        <a:graphic>
          <a:graphicData uri="http://schemas.openxmlformats.org/presentationml/2006/ole">
            <p:oleObj spid="_x0000_s18481" name="Формула" r:id="rId6" imgW="203112" imgH="393529" progId="Equation.3">
              <p:embed/>
            </p:oleObj>
          </a:graphicData>
        </a:graphic>
      </p:graphicFrame>
      <p:sp>
        <p:nvSpPr>
          <p:cNvPr id="18444" name="Rectangle 3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kumimoji="0" lang="ru-RU" altLang="ru-RU" sz="2400">
              <a:latin typeface="Times New Roman" pitchFamily="18" charset="0"/>
            </a:endParaRPr>
          </a:p>
        </p:txBody>
      </p:sp>
      <p:graphicFrame>
        <p:nvGraphicFramePr>
          <p:cNvPr id="18445" name="Object 33"/>
          <p:cNvGraphicFramePr>
            <a:graphicFrameLocks noChangeAspect="1"/>
          </p:cNvGraphicFramePr>
          <p:nvPr/>
        </p:nvGraphicFramePr>
        <p:xfrm>
          <a:off x="3563938" y="3933825"/>
          <a:ext cx="142875" cy="390525"/>
        </p:xfrm>
        <a:graphic>
          <a:graphicData uri="http://schemas.openxmlformats.org/presentationml/2006/ole">
            <p:oleObj spid="_x0000_s18482" name="Формула" r:id="rId7" imgW="139639" imgH="393529" progId="Equation.3">
              <p:embed/>
            </p:oleObj>
          </a:graphicData>
        </a:graphic>
      </p:graphicFrame>
      <p:sp>
        <p:nvSpPr>
          <p:cNvPr id="18446" name="Rectangle 3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kumimoji="0" lang="ru-RU" altLang="ru-RU" sz="2400">
              <a:latin typeface="Times New Roman" pitchFamily="18" charset="0"/>
            </a:endParaRPr>
          </a:p>
        </p:txBody>
      </p:sp>
      <p:graphicFrame>
        <p:nvGraphicFramePr>
          <p:cNvPr id="18447" name="Object 35"/>
          <p:cNvGraphicFramePr>
            <a:graphicFrameLocks noChangeAspect="1"/>
          </p:cNvGraphicFramePr>
          <p:nvPr/>
        </p:nvGraphicFramePr>
        <p:xfrm>
          <a:off x="4284663" y="3933825"/>
          <a:ext cx="200025" cy="390525"/>
        </p:xfrm>
        <a:graphic>
          <a:graphicData uri="http://schemas.openxmlformats.org/presentationml/2006/ole">
            <p:oleObj spid="_x0000_s18483" name="Формула" r:id="rId8" imgW="203112" imgH="393529" progId="Equation.3">
              <p:embed/>
            </p:oleObj>
          </a:graphicData>
        </a:graphic>
      </p:graphicFrame>
      <p:sp>
        <p:nvSpPr>
          <p:cNvPr id="18448" name="Rectangle 3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kumimoji="0" lang="ru-RU" altLang="ru-RU" sz="2400">
              <a:latin typeface="Times New Roman" pitchFamily="18" charset="0"/>
            </a:endParaRPr>
          </a:p>
        </p:txBody>
      </p:sp>
      <p:graphicFrame>
        <p:nvGraphicFramePr>
          <p:cNvPr id="18449" name="Object 37"/>
          <p:cNvGraphicFramePr>
            <a:graphicFrameLocks noChangeAspect="1"/>
          </p:cNvGraphicFramePr>
          <p:nvPr/>
        </p:nvGraphicFramePr>
        <p:xfrm>
          <a:off x="5003800" y="3933825"/>
          <a:ext cx="200025" cy="390525"/>
        </p:xfrm>
        <a:graphic>
          <a:graphicData uri="http://schemas.openxmlformats.org/presentationml/2006/ole">
            <p:oleObj spid="_x0000_s18484" name="Формула" r:id="rId9" imgW="203112" imgH="393529" progId="Equation.3">
              <p:embed/>
            </p:oleObj>
          </a:graphicData>
        </a:graphic>
      </p:graphicFrame>
      <p:grpSp>
        <p:nvGrpSpPr>
          <p:cNvPr id="18450" name="Group 39"/>
          <p:cNvGrpSpPr>
            <a:grpSpLocks noChangeAspect="1"/>
          </p:cNvGrpSpPr>
          <p:nvPr/>
        </p:nvGrpSpPr>
        <p:grpSpPr bwMode="auto">
          <a:xfrm>
            <a:off x="1763713" y="1484313"/>
            <a:ext cx="5688012" cy="1443037"/>
            <a:chOff x="2581" y="2856"/>
            <a:chExt cx="3670" cy="1672"/>
          </a:xfrm>
        </p:grpSpPr>
        <p:sp>
          <p:nvSpPr>
            <p:cNvPr id="18458" name="AutoShape 40"/>
            <p:cNvSpPr>
              <a:spLocks noChangeAspect="1" noChangeArrowheads="1"/>
            </p:cNvSpPr>
            <p:nvPr/>
          </p:nvSpPr>
          <p:spPr bwMode="auto">
            <a:xfrm>
              <a:off x="2581" y="2856"/>
              <a:ext cx="3670" cy="16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kumimoji="0" lang="ru-RU" altLang="ru-RU" sz="2400">
                <a:latin typeface="Times New Roman" pitchFamily="18" charset="0"/>
              </a:endParaRPr>
            </a:p>
          </p:txBody>
        </p:sp>
        <p:sp>
          <p:nvSpPr>
            <p:cNvPr id="18459" name="Rectangle 41"/>
            <p:cNvSpPr>
              <a:spLocks noChangeArrowheads="1"/>
            </p:cNvSpPr>
            <p:nvPr/>
          </p:nvSpPr>
          <p:spPr bwMode="auto">
            <a:xfrm>
              <a:off x="4840" y="3274"/>
              <a:ext cx="1130" cy="27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spcBef>
                  <a:spcPct val="20000"/>
                </a:spcBef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0" lang="ru-RU" altLang="ru-RU" sz="1200" b="1">
                  <a:latin typeface="Times New Roman" pitchFamily="18" charset="0"/>
                </a:rPr>
                <a:t>Золото: Серебро = 3: 7</a:t>
              </a:r>
              <a:endParaRPr kumimoji="0" lang="ru-RU" altLang="ru-RU" sz="2400" b="1">
                <a:latin typeface="Times New Roman" pitchFamily="18" charset="0"/>
              </a:endParaRPr>
            </a:p>
          </p:txBody>
        </p:sp>
        <p:sp>
          <p:nvSpPr>
            <p:cNvPr id="18460" name="Rectangle 42"/>
            <p:cNvSpPr>
              <a:spLocks noChangeArrowheads="1"/>
            </p:cNvSpPr>
            <p:nvPr/>
          </p:nvSpPr>
          <p:spPr bwMode="auto">
            <a:xfrm>
              <a:off x="3710" y="4110"/>
              <a:ext cx="1271" cy="27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spcBef>
                  <a:spcPct val="20000"/>
                </a:spcBef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0" lang="ru-RU" altLang="ru-RU" sz="1200" b="1">
                  <a:latin typeface="Times New Roman" pitchFamily="18" charset="0"/>
                </a:rPr>
                <a:t>Золото: Серебро = 5: 11</a:t>
              </a:r>
              <a:endParaRPr kumimoji="0" lang="ru-RU" altLang="ru-RU" sz="2400" b="1">
                <a:latin typeface="Times New Roman" pitchFamily="18" charset="0"/>
              </a:endParaRPr>
            </a:p>
          </p:txBody>
        </p:sp>
        <p:sp>
          <p:nvSpPr>
            <p:cNvPr id="18461" name="Line 43"/>
            <p:cNvSpPr>
              <a:spLocks noChangeShapeType="1"/>
            </p:cNvSpPr>
            <p:nvPr/>
          </p:nvSpPr>
          <p:spPr bwMode="auto">
            <a:xfrm>
              <a:off x="3569" y="3553"/>
              <a:ext cx="844" cy="55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8462" name="Line 44"/>
            <p:cNvSpPr>
              <a:spLocks noChangeShapeType="1"/>
            </p:cNvSpPr>
            <p:nvPr/>
          </p:nvSpPr>
          <p:spPr bwMode="auto">
            <a:xfrm flipH="1">
              <a:off x="4416" y="3553"/>
              <a:ext cx="847" cy="55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8463" name="Rectangle 45"/>
            <p:cNvSpPr>
              <a:spLocks noChangeArrowheads="1"/>
            </p:cNvSpPr>
            <p:nvPr/>
          </p:nvSpPr>
          <p:spPr bwMode="auto">
            <a:xfrm>
              <a:off x="2722" y="3274"/>
              <a:ext cx="1130" cy="27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spcBef>
                  <a:spcPct val="20000"/>
                </a:spcBef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0" lang="ru-RU" altLang="ru-RU" sz="1200" b="1">
                  <a:latin typeface="Times New Roman" pitchFamily="18" charset="0"/>
                </a:rPr>
                <a:t>Золото: Серебро = 2: 3</a:t>
              </a:r>
              <a:endParaRPr kumimoji="0" lang="ru-RU" altLang="ru-RU" sz="2400" b="1">
                <a:latin typeface="Times New Roman" pitchFamily="18" charset="0"/>
              </a:endParaRPr>
            </a:p>
          </p:txBody>
        </p:sp>
        <p:sp>
          <p:nvSpPr>
            <p:cNvPr id="18464" name="Text Box 46"/>
            <p:cNvSpPr txBox="1">
              <a:spLocks noChangeArrowheads="1"/>
            </p:cNvSpPr>
            <p:nvPr/>
          </p:nvSpPr>
          <p:spPr bwMode="auto">
            <a:xfrm>
              <a:off x="3005" y="3692"/>
              <a:ext cx="705" cy="28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0" lang="ru-RU" altLang="ru-RU" sz="1200" b="1">
                  <a:latin typeface="Times New Roman" pitchFamily="18" charset="0"/>
                </a:rPr>
                <a:t>Х кг</a:t>
              </a:r>
              <a:endParaRPr kumimoji="0" lang="ru-RU" altLang="ru-RU" sz="2400" b="1">
                <a:latin typeface="Times New Roman" pitchFamily="18" charset="0"/>
              </a:endParaRPr>
            </a:p>
          </p:txBody>
        </p:sp>
        <p:sp>
          <p:nvSpPr>
            <p:cNvPr id="18465" name="Text Box 47"/>
            <p:cNvSpPr txBox="1">
              <a:spLocks noChangeArrowheads="1"/>
            </p:cNvSpPr>
            <p:nvPr/>
          </p:nvSpPr>
          <p:spPr bwMode="auto">
            <a:xfrm>
              <a:off x="5122" y="3692"/>
              <a:ext cx="707" cy="27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0" lang="ru-RU" altLang="ru-RU" sz="1200" b="1">
                  <a:latin typeface="Times New Roman" pitchFamily="18" charset="0"/>
                </a:rPr>
                <a:t>У кг</a:t>
              </a:r>
              <a:endParaRPr kumimoji="0" lang="ru-RU" altLang="ru-RU" sz="2400" b="1">
                <a:latin typeface="Times New Roman" pitchFamily="18" charset="0"/>
              </a:endParaRPr>
            </a:p>
          </p:txBody>
        </p:sp>
      </p:grpSp>
      <p:sp>
        <p:nvSpPr>
          <p:cNvPr id="18451" name="AutoShape 48"/>
          <p:cNvSpPr>
            <a:spLocks/>
          </p:cNvSpPr>
          <p:nvPr/>
        </p:nvSpPr>
        <p:spPr bwMode="auto">
          <a:xfrm>
            <a:off x="3924300" y="4724400"/>
            <a:ext cx="288925" cy="574675"/>
          </a:xfrm>
          <a:prstGeom prst="leftBrace">
            <a:avLst>
              <a:gd name="adj1" fmla="val 16575"/>
              <a:gd name="adj2" fmla="val 50000"/>
            </a:avLst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kumimoji="0" lang="ru-RU" altLang="ru-RU" sz="2400">
              <a:latin typeface="Times New Roman" pitchFamily="18" charset="0"/>
            </a:endParaRPr>
          </a:p>
        </p:txBody>
      </p:sp>
      <p:sp>
        <p:nvSpPr>
          <p:cNvPr id="18452" name="AutoShape 49"/>
          <p:cNvSpPr>
            <a:spLocks/>
          </p:cNvSpPr>
          <p:nvPr/>
        </p:nvSpPr>
        <p:spPr bwMode="auto">
          <a:xfrm>
            <a:off x="3924300" y="5300663"/>
            <a:ext cx="288925" cy="574675"/>
          </a:xfrm>
          <a:prstGeom prst="leftBrace">
            <a:avLst>
              <a:gd name="adj1" fmla="val 16575"/>
              <a:gd name="adj2" fmla="val 50000"/>
            </a:avLst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kumimoji="0" lang="ru-RU" altLang="ru-RU" sz="2400">
              <a:latin typeface="Times New Roman" pitchFamily="18" charset="0"/>
            </a:endParaRPr>
          </a:p>
        </p:txBody>
      </p:sp>
      <p:graphicFrame>
        <p:nvGraphicFramePr>
          <p:cNvPr id="18453" name="Object 52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4716463" y="4868863"/>
          <a:ext cx="203200" cy="393700"/>
        </p:xfrm>
        <a:graphic>
          <a:graphicData uri="http://schemas.openxmlformats.org/presentationml/2006/ole">
            <p:oleObj spid="_x0000_s18485" name="Формула" r:id="rId10" imgW="203112" imgH="393529" progId="Equation.3">
              <p:embed/>
            </p:oleObj>
          </a:graphicData>
        </a:graphic>
      </p:graphicFrame>
      <p:graphicFrame>
        <p:nvGraphicFramePr>
          <p:cNvPr id="18454" name="Object 54"/>
          <p:cNvGraphicFramePr>
            <a:graphicFrameLocks noChangeAspect="1"/>
          </p:cNvGraphicFramePr>
          <p:nvPr/>
        </p:nvGraphicFramePr>
        <p:xfrm>
          <a:off x="5292725" y="4868863"/>
          <a:ext cx="200025" cy="390525"/>
        </p:xfrm>
        <a:graphic>
          <a:graphicData uri="http://schemas.openxmlformats.org/presentationml/2006/ole">
            <p:oleObj spid="_x0000_s18486" name="Формула" r:id="rId11" imgW="203112" imgH="393529" progId="Equation.3">
              <p:embed/>
            </p:oleObj>
          </a:graphicData>
        </a:graphic>
      </p:graphicFrame>
      <p:graphicFrame>
        <p:nvGraphicFramePr>
          <p:cNvPr id="18455" name="Object 55"/>
          <p:cNvGraphicFramePr>
            <a:graphicFrameLocks noChangeAspect="1"/>
          </p:cNvGraphicFramePr>
          <p:nvPr/>
        </p:nvGraphicFramePr>
        <p:xfrm>
          <a:off x="4140200" y="5516563"/>
          <a:ext cx="142875" cy="390525"/>
        </p:xfrm>
        <a:graphic>
          <a:graphicData uri="http://schemas.openxmlformats.org/presentationml/2006/ole">
            <p:oleObj spid="_x0000_s18487" name="Формула" r:id="rId12" imgW="139639" imgH="393529" progId="Equation.3">
              <p:embed/>
            </p:oleObj>
          </a:graphicData>
        </a:graphic>
      </p:graphicFrame>
      <p:graphicFrame>
        <p:nvGraphicFramePr>
          <p:cNvPr id="18456" name="Object 56"/>
          <p:cNvGraphicFramePr>
            <a:graphicFrameLocks noChangeAspect="1"/>
          </p:cNvGraphicFramePr>
          <p:nvPr/>
        </p:nvGraphicFramePr>
        <p:xfrm>
          <a:off x="4716463" y="5516563"/>
          <a:ext cx="200025" cy="390525"/>
        </p:xfrm>
        <a:graphic>
          <a:graphicData uri="http://schemas.openxmlformats.org/presentationml/2006/ole">
            <p:oleObj spid="_x0000_s18488" name="Формула" r:id="rId13" imgW="203112" imgH="393529" progId="Equation.3">
              <p:embed/>
            </p:oleObj>
          </a:graphicData>
        </a:graphic>
      </p:graphicFrame>
      <p:graphicFrame>
        <p:nvGraphicFramePr>
          <p:cNvPr id="18457" name="Object 57"/>
          <p:cNvGraphicFramePr>
            <a:graphicFrameLocks noChangeAspect="1"/>
          </p:cNvGraphicFramePr>
          <p:nvPr/>
        </p:nvGraphicFramePr>
        <p:xfrm>
          <a:off x="5292725" y="5516563"/>
          <a:ext cx="200025" cy="390525"/>
        </p:xfrm>
        <a:graphic>
          <a:graphicData uri="http://schemas.openxmlformats.org/presentationml/2006/ole">
            <p:oleObj spid="_x0000_s18489" name="Формула" r:id="rId14" imgW="203112" imgH="393529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0"/>
                                        <p:tgtEl>
                                          <p:spTgt spid="134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3000"/>
                                        <p:tgtEl>
                                          <p:spTgt spid="134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3000"/>
                                        <p:tgtEl>
                                          <p:spTgt spid="134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3000"/>
                                        <p:tgtEl>
                                          <p:spTgt spid="1341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3000"/>
                                        <p:tgtEl>
                                          <p:spTgt spid="1341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3000"/>
                                        <p:tgtEl>
                                          <p:spTgt spid="13414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3000"/>
                                        <p:tgtEl>
                                          <p:spTgt spid="13414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3000"/>
                                        <p:tgtEl>
                                          <p:spTgt spid="13414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3000"/>
                                        <p:tgtEl>
                                          <p:spTgt spid="13414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3000"/>
                                        <p:tgtEl>
                                          <p:spTgt spid="13414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3000"/>
                                        <p:tgtEl>
                                          <p:spTgt spid="13414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3000"/>
                                        <p:tgtEl>
                                          <p:spTgt spid="13414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1371600" y="0"/>
            <a:ext cx="7772400" cy="1484313"/>
          </a:xfrm>
        </p:spPr>
        <p:txBody>
          <a:bodyPr/>
          <a:lstStyle/>
          <a:p>
            <a:r>
              <a:rPr lang="ru-RU" altLang="ru-RU" sz="2400" b="0" smtClean="0">
                <a:latin typeface="Times New Roman" pitchFamily="18" charset="0"/>
              </a:rPr>
              <a:t>2(ювелиры).Имеются два сплава меди со свинцом. Один сплав содержит 15% меди, а другой 65%. Сколько нужно взять каждого сплава, чтобы получилось 200г сплава, содержащего 30% меди?</a:t>
            </a:r>
          </a:p>
        </p:txBody>
      </p:sp>
      <p:sp>
        <p:nvSpPr>
          <p:cNvPr id="19661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557338"/>
            <a:ext cx="9144000" cy="518477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altLang="ru-RU" sz="2400" smtClean="0">
                <a:solidFill>
                  <a:schemeClr val="accent1"/>
                </a:solidFill>
                <a:latin typeface="Times New Roman" pitchFamily="18" charset="0"/>
              </a:rPr>
              <a:t>1. Изобразим сплавы в виде прямоугольников</a:t>
            </a:r>
            <a:r>
              <a:rPr lang="ru-RU" altLang="ru-RU" sz="2800" smtClean="0">
                <a:solidFill>
                  <a:schemeClr val="accent1"/>
                </a:solidFill>
                <a:latin typeface="Times New Roman" pitchFamily="18" charset="0"/>
              </a:rPr>
              <a:t> </a:t>
            </a:r>
          </a:p>
          <a:p>
            <a:pPr>
              <a:lnSpc>
                <a:spcPct val="90000"/>
              </a:lnSpc>
            </a:pPr>
            <a:r>
              <a:rPr lang="ru-RU" altLang="ru-RU" sz="1400" smtClean="0">
                <a:solidFill>
                  <a:schemeClr val="accent1"/>
                </a:solidFill>
                <a:latin typeface="Times New Roman" pitchFamily="18" charset="0"/>
              </a:rPr>
              <a:t>         М                            С                                М        С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altLang="ru-RU" sz="2800" smtClean="0">
                <a:solidFill>
                  <a:schemeClr val="accent1"/>
                </a:solidFill>
                <a:latin typeface="Times New Roman" pitchFamily="18" charset="0"/>
              </a:rPr>
              <a:t>                   +               =</a:t>
            </a:r>
            <a:r>
              <a:rPr lang="ru-RU" altLang="ru-RU" sz="2000" smtClean="0">
                <a:solidFill>
                  <a:schemeClr val="accent1"/>
                </a:solidFill>
                <a:latin typeface="Times New Roman" pitchFamily="18" charset="0"/>
              </a:rPr>
              <a:t>            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altLang="ru-RU" sz="2000" smtClean="0">
                <a:solidFill>
                  <a:schemeClr val="accent1"/>
                </a:solidFill>
                <a:latin typeface="Times New Roman" pitchFamily="18" charset="0"/>
              </a:rPr>
              <a:t>          х(г)               (200 –х) (г)         200 (г)  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altLang="ru-RU" sz="2000" smtClean="0">
                <a:solidFill>
                  <a:schemeClr val="accent1"/>
                </a:solidFill>
                <a:latin typeface="Times New Roman" pitchFamily="18" charset="0"/>
              </a:rPr>
              <a:t>   0,15х  + 0,65(200 – х)  = 0,3 *200       х = 140                                                 </a:t>
            </a:r>
          </a:p>
          <a:p>
            <a:pPr>
              <a:lnSpc>
                <a:spcPct val="90000"/>
              </a:lnSpc>
            </a:pPr>
            <a:r>
              <a:rPr lang="ru-RU" altLang="ru-RU" sz="2400" smtClean="0">
                <a:solidFill>
                  <a:schemeClr val="accent1"/>
                </a:solidFill>
                <a:latin typeface="Times New Roman" pitchFamily="18" charset="0"/>
              </a:rPr>
              <a:t>2. Обозначим</a:t>
            </a:r>
          </a:p>
          <a:p>
            <a:pPr>
              <a:lnSpc>
                <a:spcPct val="90000"/>
              </a:lnSpc>
            </a:pPr>
            <a:r>
              <a:rPr lang="ru-RU" altLang="ru-RU" sz="1400" smtClean="0">
                <a:solidFill>
                  <a:schemeClr val="accent1"/>
                </a:solidFill>
                <a:latin typeface="Times New Roman" pitchFamily="18" charset="0"/>
              </a:rPr>
              <a:t>        М                            С                            М         С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altLang="ru-RU" sz="2800" smtClean="0">
                <a:solidFill>
                  <a:schemeClr val="accent1"/>
                </a:solidFill>
                <a:latin typeface="Times New Roman" pitchFamily="18" charset="0"/>
              </a:rPr>
              <a:t>                   +              =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altLang="ru-RU" sz="2800" smtClean="0">
                <a:solidFill>
                  <a:schemeClr val="accent1"/>
                </a:solidFill>
                <a:latin typeface="Times New Roman" pitchFamily="18" charset="0"/>
              </a:rPr>
              <a:t>      </a:t>
            </a:r>
            <a:r>
              <a:rPr lang="ru-RU" altLang="ru-RU" sz="2000" smtClean="0">
                <a:solidFill>
                  <a:schemeClr val="accent1"/>
                </a:solidFill>
                <a:latin typeface="Times New Roman" pitchFamily="18" charset="0"/>
              </a:rPr>
              <a:t>х(г)                    у(г)                  200(г)                                 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altLang="ru-RU" sz="2000" smtClean="0">
                <a:solidFill>
                  <a:schemeClr val="accent1"/>
                </a:solidFill>
                <a:latin typeface="Times New Roman" pitchFamily="18" charset="0"/>
              </a:rPr>
              <a:t>    х + у = 200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altLang="ru-RU" sz="2000" smtClean="0">
                <a:solidFill>
                  <a:schemeClr val="accent1"/>
                </a:solidFill>
                <a:latin typeface="Times New Roman" pitchFamily="18" charset="0"/>
              </a:rPr>
              <a:t>    0,15х  + 0,65у  =0,3 *200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altLang="ru-RU" sz="2800" smtClean="0">
                <a:solidFill>
                  <a:schemeClr val="accent1"/>
                </a:solidFill>
                <a:latin typeface="Times New Roman" pitchFamily="18" charset="0"/>
              </a:rPr>
              <a:t>                  х = 140  и у = 60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altLang="ru-RU" sz="2800" smtClean="0">
                <a:solidFill>
                  <a:schemeClr val="accent1"/>
                </a:solidFill>
                <a:latin typeface="Times New Roman" pitchFamily="18" charset="0"/>
              </a:rPr>
              <a:t>                                             Ответ: 140г меди и 60г свинца                  </a:t>
            </a:r>
          </a:p>
        </p:txBody>
      </p:sp>
      <p:sp>
        <p:nvSpPr>
          <p:cNvPr id="19460" name="Rectangle 36"/>
          <p:cNvSpPr>
            <a:spLocks noChangeArrowheads="1"/>
          </p:cNvSpPr>
          <p:nvPr/>
        </p:nvSpPr>
        <p:spPr bwMode="auto">
          <a:xfrm>
            <a:off x="684213" y="2205038"/>
            <a:ext cx="576262" cy="4572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0" lang="ru-RU" altLang="ru-RU" sz="1200">
                <a:latin typeface="Times New Roman" pitchFamily="18" charset="0"/>
              </a:rPr>
              <a:t>15%     </a:t>
            </a:r>
            <a:endParaRPr kumimoji="0" lang="ru-RU" altLang="ru-RU" sz="2400">
              <a:latin typeface="Times New Roman" pitchFamily="18" charset="0"/>
            </a:endParaRPr>
          </a:p>
        </p:txBody>
      </p:sp>
      <p:sp>
        <p:nvSpPr>
          <p:cNvPr id="19461" name="Rectangle 37"/>
          <p:cNvSpPr>
            <a:spLocks noChangeArrowheads="1"/>
          </p:cNvSpPr>
          <p:nvPr/>
        </p:nvSpPr>
        <p:spPr bwMode="auto">
          <a:xfrm>
            <a:off x="1258888" y="2205038"/>
            <a:ext cx="457200" cy="4572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0" lang="ru-RU" altLang="ru-RU" sz="1200">
                <a:latin typeface="Times New Roman" pitchFamily="18" charset="0"/>
              </a:rPr>
              <a:t>         </a:t>
            </a:r>
            <a:endParaRPr kumimoji="0" lang="ru-RU" altLang="ru-RU" sz="2400">
              <a:latin typeface="Times New Roman" pitchFamily="18" charset="0"/>
            </a:endParaRPr>
          </a:p>
        </p:txBody>
      </p:sp>
      <p:sp>
        <p:nvSpPr>
          <p:cNvPr id="19462" name="Rectangle 40"/>
          <p:cNvSpPr>
            <a:spLocks noChangeArrowheads="1"/>
          </p:cNvSpPr>
          <p:nvPr/>
        </p:nvSpPr>
        <p:spPr bwMode="auto">
          <a:xfrm>
            <a:off x="2195513" y="2205038"/>
            <a:ext cx="571500" cy="4572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0" lang="ru-RU" altLang="ru-RU" sz="1200">
                <a:latin typeface="Times New Roman" pitchFamily="18" charset="0"/>
              </a:rPr>
              <a:t>65%     </a:t>
            </a:r>
            <a:endParaRPr kumimoji="0" lang="ru-RU" altLang="ru-RU" sz="2400">
              <a:latin typeface="Times New Roman" pitchFamily="18" charset="0"/>
            </a:endParaRPr>
          </a:p>
        </p:txBody>
      </p:sp>
      <p:sp>
        <p:nvSpPr>
          <p:cNvPr id="19463" name="Rectangle 41"/>
          <p:cNvSpPr>
            <a:spLocks noChangeArrowheads="1"/>
          </p:cNvSpPr>
          <p:nvPr/>
        </p:nvSpPr>
        <p:spPr bwMode="auto">
          <a:xfrm>
            <a:off x="2771775" y="2205038"/>
            <a:ext cx="504825" cy="4572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0" lang="ru-RU" altLang="ru-RU" sz="1200">
                <a:latin typeface="Times New Roman" pitchFamily="18" charset="0"/>
              </a:rPr>
              <a:t>     </a:t>
            </a:r>
            <a:endParaRPr kumimoji="0" lang="ru-RU" altLang="ru-RU" sz="2400">
              <a:latin typeface="Times New Roman" pitchFamily="18" charset="0"/>
            </a:endParaRPr>
          </a:p>
        </p:txBody>
      </p:sp>
      <p:sp>
        <p:nvSpPr>
          <p:cNvPr id="19464" name="Rectangle 42"/>
          <p:cNvSpPr>
            <a:spLocks noChangeArrowheads="1"/>
          </p:cNvSpPr>
          <p:nvPr/>
        </p:nvSpPr>
        <p:spPr bwMode="auto">
          <a:xfrm>
            <a:off x="3779838" y="2205038"/>
            <a:ext cx="504825" cy="4572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0" lang="ru-RU" altLang="ru-RU" sz="1200">
                <a:latin typeface="Times New Roman" pitchFamily="18" charset="0"/>
              </a:rPr>
              <a:t>30%</a:t>
            </a:r>
            <a:endParaRPr kumimoji="0" lang="ru-RU" altLang="ru-RU" sz="2400">
              <a:latin typeface="Times New Roman" pitchFamily="18" charset="0"/>
            </a:endParaRPr>
          </a:p>
        </p:txBody>
      </p:sp>
      <p:sp>
        <p:nvSpPr>
          <p:cNvPr id="19465" name="Rectangle 45"/>
          <p:cNvSpPr>
            <a:spLocks noChangeArrowheads="1"/>
          </p:cNvSpPr>
          <p:nvPr/>
        </p:nvSpPr>
        <p:spPr bwMode="auto">
          <a:xfrm>
            <a:off x="4284663" y="2205038"/>
            <a:ext cx="431800" cy="4572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0" lang="ru-RU" altLang="ru-RU" sz="1200">
                <a:latin typeface="Times New Roman" pitchFamily="18" charset="0"/>
              </a:rPr>
              <a:t>    </a:t>
            </a:r>
            <a:endParaRPr kumimoji="0" lang="ru-RU" altLang="ru-RU" sz="2400">
              <a:latin typeface="Times New Roman" pitchFamily="18" charset="0"/>
            </a:endParaRPr>
          </a:p>
        </p:txBody>
      </p:sp>
      <p:sp>
        <p:nvSpPr>
          <p:cNvPr id="19466" name="Rectangle 85"/>
          <p:cNvSpPr>
            <a:spLocks noChangeArrowheads="1"/>
          </p:cNvSpPr>
          <p:nvPr/>
        </p:nvSpPr>
        <p:spPr bwMode="auto">
          <a:xfrm>
            <a:off x="684213" y="4005263"/>
            <a:ext cx="576262" cy="4572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0" lang="ru-RU" altLang="ru-RU" sz="1200">
                <a:latin typeface="Times New Roman" pitchFamily="18" charset="0"/>
              </a:rPr>
              <a:t>15%     </a:t>
            </a:r>
            <a:endParaRPr kumimoji="0" lang="ru-RU" altLang="ru-RU" sz="2400">
              <a:latin typeface="Times New Roman" pitchFamily="18" charset="0"/>
            </a:endParaRPr>
          </a:p>
        </p:txBody>
      </p:sp>
      <p:sp>
        <p:nvSpPr>
          <p:cNvPr id="19467" name="Rectangle 86"/>
          <p:cNvSpPr>
            <a:spLocks noChangeArrowheads="1"/>
          </p:cNvSpPr>
          <p:nvPr/>
        </p:nvSpPr>
        <p:spPr bwMode="auto">
          <a:xfrm>
            <a:off x="1258888" y="4005263"/>
            <a:ext cx="457200" cy="4572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0" lang="ru-RU" altLang="ru-RU" sz="1200">
                <a:latin typeface="Times New Roman" pitchFamily="18" charset="0"/>
              </a:rPr>
              <a:t>         </a:t>
            </a:r>
            <a:endParaRPr kumimoji="0" lang="ru-RU" altLang="ru-RU" sz="2400">
              <a:latin typeface="Times New Roman" pitchFamily="18" charset="0"/>
            </a:endParaRPr>
          </a:p>
        </p:txBody>
      </p:sp>
      <p:sp>
        <p:nvSpPr>
          <p:cNvPr id="19468" name="Rectangle 87"/>
          <p:cNvSpPr>
            <a:spLocks noChangeArrowheads="1"/>
          </p:cNvSpPr>
          <p:nvPr/>
        </p:nvSpPr>
        <p:spPr bwMode="auto">
          <a:xfrm>
            <a:off x="2051050" y="4005263"/>
            <a:ext cx="571500" cy="4572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0" lang="ru-RU" altLang="ru-RU" sz="1200">
                <a:latin typeface="Times New Roman" pitchFamily="18" charset="0"/>
              </a:rPr>
              <a:t>65%     </a:t>
            </a:r>
            <a:endParaRPr kumimoji="0" lang="ru-RU" altLang="ru-RU" sz="2400">
              <a:latin typeface="Times New Roman" pitchFamily="18" charset="0"/>
            </a:endParaRPr>
          </a:p>
        </p:txBody>
      </p:sp>
      <p:sp>
        <p:nvSpPr>
          <p:cNvPr id="19469" name="Rectangle 88"/>
          <p:cNvSpPr>
            <a:spLocks noChangeArrowheads="1"/>
          </p:cNvSpPr>
          <p:nvPr/>
        </p:nvSpPr>
        <p:spPr bwMode="auto">
          <a:xfrm>
            <a:off x="2627313" y="4005263"/>
            <a:ext cx="504825" cy="4572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0" lang="ru-RU" altLang="ru-RU" sz="1200">
                <a:latin typeface="Times New Roman" pitchFamily="18" charset="0"/>
              </a:rPr>
              <a:t>     </a:t>
            </a:r>
            <a:endParaRPr kumimoji="0" lang="ru-RU" altLang="ru-RU" sz="2400">
              <a:latin typeface="Times New Roman" pitchFamily="18" charset="0"/>
            </a:endParaRPr>
          </a:p>
        </p:txBody>
      </p:sp>
      <p:sp>
        <p:nvSpPr>
          <p:cNvPr id="19470" name="Rectangle 89"/>
          <p:cNvSpPr>
            <a:spLocks noChangeArrowheads="1"/>
          </p:cNvSpPr>
          <p:nvPr/>
        </p:nvSpPr>
        <p:spPr bwMode="auto">
          <a:xfrm>
            <a:off x="3563938" y="4005263"/>
            <a:ext cx="504825" cy="4572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0" lang="ru-RU" altLang="ru-RU" sz="1200">
                <a:latin typeface="Times New Roman" pitchFamily="18" charset="0"/>
              </a:rPr>
              <a:t>30%</a:t>
            </a:r>
            <a:endParaRPr kumimoji="0" lang="ru-RU" altLang="ru-RU" sz="2400">
              <a:latin typeface="Times New Roman" pitchFamily="18" charset="0"/>
            </a:endParaRPr>
          </a:p>
        </p:txBody>
      </p:sp>
      <p:sp>
        <p:nvSpPr>
          <p:cNvPr id="19471" name="Rectangle 90"/>
          <p:cNvSpPr>
            <a:spLocks noChangeArrowheads="1"/>
          </p:cNvSpPr>
          <p:nvPr/>
        </p:nvSpPr>
        <p:spPr bwMode="auto">
          <a:xfrm>
            <a:off x="4067175" y="4005263"/>
            <a:ext cx="431800" cy="4572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0" lang="ru-RU" altLang="ru-RU" sz="1200">
                <a:latin typeface="Times New Roman" pitchFamily="18" charset="0"/>
              </a:rPr>
              <a:t>    </a:t>
            </a:r>
            <a:endParaRPr kumimoji="0" lang="ru-RU" altLang="ru-RU" sz="2400">
              <a:latin typeface="Times New Roman" pitchFamily="18" charset="0"/>
            </a:endParaRPr>
          </a:p>
        </p:txBody>
      </p:sp>
      <p:sp>
        <p:nvSpPr>
          <p:cNvPr id="19472" name="Line 98"/>
          <p:cNvSpPr>
            <a:spLocks noChangeShapeType="1"/>
          </p:cNvSpPr>
          <p:nvPr/>
        </p:nvSpPr>
        <p:spPr bwMode="auto">
          <a:xfrm>
            <a:off x="3851275" y="3284538"/>
            <a:ext cx="288925" cy="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triangle" w="sm" len="sm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/>
          <a:lstStyle/>
          <a:p>
            <a:endParaRPr lang="ru-RU"/>
          </a:p>
        </p:txBody>
      </p:sp>
      <p:sp>
        <p:nvSpPr>
          <p:cNvPr id="19473" name="AutoShape 103"/>
          <p:cNvSpPr>
            <a:spLocks/>
          </p:cNvSpPr>
          <p:nvPr/>
        </p:nvSpPr>
        <p:spPr bwMode="auto">
          <a:xfrm>
            <a:off x="250825" y="4941888"/>
            <a:ext cx="144463" cy="576262"/>
          </a:xfrm>
          <a:prstGeom prst="leftBrace">
            <a:avLst>
              <a:gd name="adj1" fmla="val 33242"/>
              <a:gd name="adj2" fmla="val 50000"/>
            </a:avLst>
          </a:prstGeom>
          <a:noFill/>
          <a:ln w="12700" cap="sq">
            <a:solidFill>
              <a:schemeClr val="accent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kumimoji="0" lang="ru-RU" altLang="ru-RU" sz="2400">
              <a:latin typeface="Times New Roman" pitchFamily="18" charset="0"/>
            </a:endParaRPr>
          </a:p>
        </p:txBody>
      </p:sp>
      <p:pic>
        <p:nvPicPr>
          <p:cNvPr id="19474" name="Picture 111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5334000" y="2771775"/>
            <a:ext cx="3630613" cy="274161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96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1966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1966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1966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1966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0"/>
                                        <p:tgtEl>
                                          <p:spTgt spid="1966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3000"/>
                                        <p:tgtEl>
                                          <p:spTgt spid="1966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3000"/>
                                        <p:tgtEl>
                                          <p:spTgt spid="1966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3000"/>
                                        <p:tgtEl>
                                          <p:spTgt spid="1966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3000"/>
                                        <p:tgtEl>
                                          <p:spTgt spid="1966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3000"/>
                                        <p:tgtEl>
                                          <p:spTgt spid="1966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3000"/>
                                        <p:tgtEl>
                                          <p:spTgt spid="19661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3000"/>
                                        <p:tgtEl>
                                          <p:spTgt spid="19661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1371600" y="152400"/>
            <a:ext cx="7772400" cy="1219200"/>
          </a:xfrm>
        </p:spPr>
        <p:txBody>
          <a:bodyPr/>
          <a:lstStyle/>
          <a:p>
            <a:r>
              <a:rPr lang="ru-RU" altLang="ru-RU" sz="2400" b="0" smtClean="0">
                <a:latin typeface="Times New Roman" pitchFamily="18" charset="0"/>
              </a:rPr>
              <a:t>1(химики).Смешали 30%-й раствор соляной кислоты с 10%-ым раствором и получили 600 г 15%-го раствора. Сколько граммов каждого раствора надо было взять? </a:t>
            </a:r>
          </a:p>
        </p:txBody>
      </p:sp>
      <p:sp>
        <p:nvSpPr>
          <p:cNvPr id="137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484313"/>
            <a:ext cx="9144000" cy="5373687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altLang="ru-RU" sz="2400" smtClean="0">
                <a:solidFill>
                  <a:schemeClr val="accent1"/>
                </a:solidFill>
                <a:latin typeface="Times New Roman" pitchFamily="18" charset="0"/>
              </a:rPr>
              <a:t>Решение 1: аналитическая модель. Обозначим x массу первого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2400" smtClean="0">
                <a:solidFill>
                  <a:schemeClr val="accent1"/>
                </a:solidFill>
                <a:latin typeface="Times New Roman" pitchFamily="18" charset="0"/>
              </a:rPr>
              <a:t>     раствора, тогда масса второго (600 - x). Составим уравнение: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2400" smtClean="0">
                <a:solidFill>
                  <a:schemeClr val="accent1"/>
                </a:solidFill>
                <a:latin typeface="Times New Roman" pitchFamily="18" charset="0"/>
              </a:rPr>
              <a:t>     30x + 10* (600 - x) = 600 *15                                   x = 150	</a:t>
            </a:r>
          </a:p>
          <a:p>
            <a:pPr>
              <a:lnSpc>
                <a:spcPct val="80000"/>
              </a:lnSpc>
            </a:pPr>
            <a:r>
              <a:rPr lang="ru-RU" altLang="ru-RU" sz="2400" smtClean="0">
                <a:solidFill>
                  <a:schemeClr val="accent1"/>
                </a:solidFill>
                <a:latin typeface="Times New Roman" pitchFamily="18" charset="0"/>
              </a:rPr>
              <a:t>Решение 2: с использованием графика.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2400" smtClean="0">
                <a:solidFill>
                  <a:schemeClr val="accent1"/>
                </a:solidFill>
                <a:latin typeface="Times New Roman" pitchFamily="18" charset="0"/>
              </a:rPr>
              <a:t>    Приравнивание площадей  равновеликих прямоугольников:      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2400" smtClean="0">
                <a:solidFill>
                  <a:schemeClr val="accent1"/>
                </a:solidFill>
                <a:latin typeface="Times New Roman" pitchFamily="18" charset="0"/>
              </a:rPr>
              <a:t>                                                                15</a:t>
            </a:r>
            <a:r>
              <a:rPr lang="en-US" altLang="ru-RU" sz="2400" smtClean="0">
                <a:solidFill>
                  <a:schemeClr val="accent1"/>
                </a:solidFill>
                <a:latin typeface="Times New Roman" pitchFamily="18" charset="0"/>
              </a:rPr>
              <a:t>x</a:t>
            </a:r>
            <a:r>
              <a:rPr lang="ru-RU" altLang="ru-RU" sz="2400" smtClean="0">
                <a:solidFill>
                  <a:schemeClr val="accent1"/>
                </a:solidFill>
                <a:latin typeface="Times New Roman" pitchFamily="18" charset="0"/>
              </a:rPr>
              <a:t> = 5 (600- </a:t>
            </a:r>
            <a:r>
              <a:rPr lang="en-US" altLang="ru-RU" sz="2400" smtClean="0">
                <a:solidFill>
                  <a:schemeClr val="accent1"/>
                </a:solidFill>
                <a:latin typeface="Times New Roman" pitchFamily="18" charset="0"/>
              </a:rPr>
              <a:t>x</a:t>
            </a:r>
            <a:r>
              <a:rPr lang="ru-RU" altLang="ru-RU" sz="2400" smtClean="0">
                <a:solidFill>
                  <a:schemeClr val="accent1"/>
                </a:solidFill>
                <a:latin typeface="Times New Roman" pitchFamily="18" charset="0"/>
              </a:rPr>
              <a:t>)         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2400" smtClean="0">
                <a:solidFill>
                  <a:schemeClr val="accent1"/>
                </a:solidFill>
                <a:latin typeface="Times New Roman" pitchFamily="18" charset="0"/>
              </a:rPr>
              <a:t>                                                                      </a:t>
            </a:r>
            <a:r>
              <a:rPr lang="en-US" altLang="ru-RU" sz="2400" smtClean="0">
                <a:solidFill>
                  <a:schemeClr val="accent1"/>
                </a:solidFill>
                <a:latin typeface="Times New Roman" pitchFamily="18" charset="0"/>
              </a:rPr>
              <a:t>x </a:t>
            </a:r>
            <a:r>
              <a:rPr lang="ru-RU" altLang="ru-RU" sz="2400" smtClean="0">
                <a:solidFill>
                  <a:schemeClr val="accent1"/>
                </a:solidFill>
                <a:latin typeface="Times New Roman" pitchFamily="18" charset="0"/>
              </a:rPr>
              <a:t>=150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altLang="ru-RU" sz="2400" smtClean="0">
              <a:solidFill>
                <a:schemeClr val="accent1"/>
              </a:solidFill>
              <a:latin typeface="Times New Roman" pitchFamily="18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altLang="ru-RU" sz="2400" smtClean="0">
              <a:solidFill>
                <a:schemeClr val="accent1"/>
              </a:solidFill>
              <a:latin typeface="Times New Roman" pitchFamily="18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altLang="ru-RU" sz="2400" smtClean="0">
              <a:solidFill>
                <a:schemeClr val="accent1"/>
              </a:solidFill>
              <a:latin typeface="Times New Roman" pitchFamily="18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altLang="ru-RU" sz="2400" smtClean="0">
              <a:solidFill>
                <a:schemeClr val="accent1"/>
              </a:solidFill>
              <a:latin typeface="Times New Roman" pitchFamily="18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altLang="ru-RU" sz="2400" smtClean="0">
              <a:solidFill>
                <a:schemeClr val="accent1"/>
              </a:solidFill>
              <a:latin typeface="Times New Roman" pitchFamily="18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2000" smtClean="0">
                <a:solidFill>
                  <a:schemeClr val="accent1"/>
                </a:solidFill>
                <a:latin typeface="Times New Roman" pitchFamily="18" charset="0"/>
              </a:rPr>
              <a:t>                                                                         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2000" smtClean="0">
                <a:solidFill>
                  <a:schemeClr val="accent1"/>
                </a:solidFill>
                <a:latin typeface="Times New Roman" pitchFamily="18" charset="0"/>
              </a:rPr>
              <a:t>                                                                        Ответ: 150г 30% и 450г 10% раствора</a:t>
            </a:r>
          </a:p>
        </p:txBody>
      </p:sp>
      <p:grpSp>
        <p:nvGrpSpPr>
          <p:cNvPr id="20484" name="Group 26"/>
          <p:cNvGrpSpPr>
            <a:grpSpLocks noChangeAspect="1"/>
          </p:cNvGrpSpPr>
          <p:nvPr/>
        </p:nvGrpSpPr>
        <p:grpSpPr bwMode="auto">
          <a:xfrm>
            <a:off x="1116013" y="3573463"/>
            <a:ext cx="3200400" cy="2855912"/>
            <a:chOff x="2581" y="5436"/>
            <a:chExt cx="3953" cy="3484"/>
          </a:xfrm>
        </p:grpSpPr>
        <p:sp>
          <p:nvSpPr>
            <p:cNvPr id="20485" name="AutoShape 27"/>
            <p:cNvSpPr>
              <a:spLocks noChangeAspect="1" noChangeArrowheads="1"/>
            </p:cNvSpPr>
            <p:nvPr/>
          </p:nvSpPr>
          <p:spPr bwMode="auto">
            <a:xfrm>
              <a:off x="2581" y="5436"/>
              <a:ext cx="3953" cy="3484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kumimoji="0" lang="ru-RU" altLang="ru-RU" sz="2400">
                <a:latin typeface="Times New Roman" pitchFamily="18" charset="0"/>
              </a:endParaRPr>
            </a:p>
          </p:txBody>
        </p:sp>
        <p:sp>
          <p:nvSpPr>
            <p:cNvPr id="20486" name="Line 28"/>
            <p:cNvSpPr>
              <a:spLocks noChangeShapeType="1"/>
            </p:cNvSpPr>
            <p:nvPr/>
          </p:nvSpPr>
          <p:spPr bwMode="auto">
            <a:xfrm>
              <a:off x="3428" y="5715"/>
              <a:ext cx="1" cy="278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487" name="Line 29"/>
            <p:cNvSpPr>
              <a:spLocks noChangeShapeType="1"/>
            </p:cNvSpPr>
            <p:nvPr/>
          </p:nvSpPr>
          <p:spPr bwMode="auto">
            <a:xfrm>
              <a:off x="2581" y="8503"/>
              <a:ext cx="3671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488" name="Rectangle 30"/>
            <p:cNvSpPr>
              <a:spLocks noChangeArrowheads="1"/>
            </p:cNvSpPr>
            <p:nvPr/>
          </p:nvSpPr>
          <p:spPr bwMode="auto">
            <a:xfrm>
              <a:off x="4275" y="7388"/>
              <a:ext cx="1553" cy="557"/>
            </a:xfrm>
            <a:prstGeom prst="rect">
              <a:avLst/>
            </a:prstGeom>
            <a:solidFill>
              <a:srgbClr val="339966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spcBef>
                  <a:spcPct val="20000"/>
                </a:spcBef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kumimoji="0" lang="ru-RU" altLang="ru-RU" sz="2400">
                <a:latin typeface="Times New Roman" pitchFamily="18" charset="0"/>
              </a:endParaRPr>
            </a:p>
          </p:txBody>
        </p:sp>
        <p:sp>
          <p:nvSpPr>
            <p:cNvPr id="20489" name="Text Box 31"/>
            <p:cNvSpPr txBox="1">
              <a:spLocks noChangeArrowheads="1"/>
            </p:cNvSpPr>
            <p:nvPr/>
          </p:nvSpPr>
          <p:spPr bwMode="auto">
            <a:xfrm>
              <a:off x="2581" y="5715"/>
              <a:ext cx="706" cy="27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0" lang="ru-RU" altLang="ru-RU" sz="1000">
                  <a:latin typeface="Times New Roman" pitchFamily="18" charset="0"/>
                </a:rPr>
                <a:t>П (%)</a:t>
              </a:r>
              <a:endParaRPr kumimoji="0" lang="ru-RU" altLang="ru-RU" sz="2400">
                <a:latin typeface="Times New Roman" pitchFamily="18" charset="0"/>
              </a:endParaRPr>
            </a:p>
          </p:txBody>
        </p:sp>
        <p:sp>
          <p:nvSpPr>
            <p:cNvPr id="20490" name="Rectangle 32"/>
            <p:cNvSpPr>
              <a:spLocks noChangeArrowheads="1"/>
            </p:cNvSpPr>
            <p:nvPr/>
          </p:nvSpPr>
          <p:spPr bwMode="auto">
            <a:xfrm>
              <a:off x="3428" y="6273"/>
              <a:ext cx="847" cy="1115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spcBef>
                  <a:spcPct val="20000"/>
                </a:spcBef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kumimoji="0" lang="ru-RU" altLang="ru-RU" sz="2400">
                <a:latin typeface="Times New Roman" pitchFamily="18" charset="0"/>
              </a:endParaRPr>
            </a:p>
          </p:txBody>
        </p:sp>
        <p:sp>
          <p:nvSpPr>
            <p:cNvPr id="20491" name="Text Box 33"/>
            <p:cNvSpPr txBox="1">
              <a:spLocks noChangeArrowheads="1"/>
            </p:cNvSpPr>
            <p:nvPr/>
          </p:nvSpPr>
          <p:spPr bwMode="auto">
            <a:xfrm>
              <a:off x="3004" y="6133"/>
              <a:ext cx="425" cy="27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0" lang="ru-RU" altLang="ru-RU" sz="1200">
                  <a:latin typeface="Times New Roman" pitchFamily="18" charset="0"/>
                </a:rPr>
                <a:t>30</a:t>
              </a:r>
              <a:endParaRPr kumimoji="0" lang="ru-RU" altLang="ru-RU" sz="2400">
                <a:latin typeface="Times New Roman" pitchFamily="18" charset="0"/>
              </a:endParaRPr>
            </a:p>
          </p:txBody>
        </p:sp>
        <p:sp>
          <p:nvSpPr>
            <p:cNvPr id="20492" name="Text Box 34"/>
            <p:cNvSpPr txBox="1">
              <a:spLocks noChangeArrowheads="1"/>
            </p:cNvSpPr>
            <p:nvPr/>
          </p:nvSpPr>
          <p:spPr bwMode="auto">
            <a:xfrm>
              <a:off x="3004" y="7248"/>
              <a:ext cx="424" cy="27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0" lang="ru-RU" altLang="ru-RU" sz="1200">
                  <a:latin typeface="Times New Roman" pitchFamily="18" charset="0"/>
                </a:rPr>
                <a:t>15</a:t>
              </a:r>
            </a:p>
          </p:txBody>
        </p:sp>
        <p:sp>
          <p:nvSpPr>
            <p:cNvPr id="20493" name="Text Box 35"/>
            <p:cNvSpPr txBox="1">
              <a:spLocks noChangeArrowheads="1"/>
            </p:cNvSpPr>
            <p:nvPr/>
          </p:nvSpPr>
          <p:spPr bwMode="auto">
            <a:xfrm>
              <a:off x="2863" y="7806"/>
              <a:ext cx="565" cy="41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0" lang="ru-RU" altLang="ru-RU" sz="1200">
                  <a:latin typeface="Times New Roman" pitchFamily="18" charset="0"/>
                </a:rPr>
                <a:t>   10</a:t>
              </a:r>
              <a:endParaRPr kumimoji="0" lang="ru-RU" altLang="ru-RU" sz="2400">
                <a:latin typeface="Times New Roman" pitchFamily="18" charset="0"/>
              </a:endParaRPr>
            </a:p>
          </p:txBody>
        </p:sp>
        <p:sp>
          <p:nvSpPr>
            <p:cNvPr id="20494" name="Text Box 36"/>
            <p:cNvSpPr txBox="1">
              <a:spLocks noChangeArrowheads="1"/>
            </p:cNvSpPr>
            <p:nvPr/>
          </p:nvSpPr>
          <p:spPr bwMode="auto">
            <a:xfrm>
              <a:off x="3005" y="8363"/>
              <a:ext cx="282" cy="41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0" lang="ru-RU" altLang="ru-RU" sz="1200">
                  <a:latin typeface="Times New Roman" pitchFamily="18" charset="0"/>
                </a:rPr>
                <a:t>0</a:t>
              </a:r>
              <a:endParaRPr kumimoji="0" lang="ru-RU" altLang="ru-RU" sz="2400">
                <a:latin typeface="Times New Roman" pitchFamily="18" charset="0"/>
              </a:endParaRPr>
            </a:p>
          </p:txBody>
        </p:sp>
        <p:sp>
          <p:nvSpPr>
            <p:cNvPr id="20495" name="Line 37"/>
            <p:cNvSpPr>
              <a:spLocks noChangeShapeType="1"/>
            </p:cNvSpPr>
            <p:nvPr/>
          </p:nvSpPr>
          <p:spPr bwMode="auto">
            <a:xfrm>
              <a:off x="4275" y="7387"/>
              <a:ext cx="1" cy="111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496" name="Text Box 38"/>
            <p:cNvSpPr txBox="1">
              <a:spLocks noChangeArrowheads="1"/>
            </p:cNvSpPr>
            <p:nvPr/>
          </p:nvSpPr>
          <p:spPr bwMode="auto">
            <a:xfrm>
              <a:off x="3993" y="8584"/>
              <a:ext cx="424" cy="33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0" lang="ru-RU" altLang="ru-RU" sz="1200">
                  <a:latin typeface="Times New Roman" pitchFamily="18" charset="0"/>
                </a:rPr>
                <a:t>x</a:t>
              </a:r>
              <a:endParaRPr kumimoji="0" lang="ru-RU" altLang="ru-RU" sz="2400">
                <a:latin typeface="Times New Roman" pitchFamily="18" charset="0"/>
              </a:endParaRPr>
            </a:p>
          </p:txBody>
        </p:sp>
        <p:sp>
          <p:nvSpPr>
            <p:cNvPr id="20497" name="Text Box 39"/>
            <p:cNvSpPr txBox="1">
              <a:spLocks noChangeArrowheads="1"/>
            </p:cNvSpPr>
            <p:nvPr/>
          </p:nvSpPr>
          <p:spPr bwMode="auto">
            <a:xfrm>
              <a:off x="5828" y="8642"/>
              <a:ext cx="706" cy="27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0" lang="ru-RU" altLang="ru-RU" sz="1200">
                  <a:latin typeface="Times New Roman" pitchFamily="18" charset="0"/>
                </a:rPr>
                <a:t> m(г)</a:t>
              </a: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kumimoji="0" lang="ru-RU" altLang="ru-RU" sz="2400">
                <a:latin typeface="Times New Roman" pitchFamily="18" charset="0"/>
              </a:endParaRPr>
            </a:p>
          </p:txBody>
        </p:sp>
        <p:sp>
          <p:nvSpPr>
            <p:cNvPr id="20498" name="Line 40"/>
            <p:cNvSpPr>
              <a:spLocks noChangeShapeType="1"/>
            </p:cNvSpPr>
            <p:nvPr/>
          </p:nvSpPr>
          <p:spPr bwMode="auto">
            <a:xfrm flipH="1">
              <a:off x="3428" y="7945"/>
              <a:ext cx="846" cy="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499" name="Line 41"/>
            <p:cNvSpPr>
              <a:spLocks noChangeShapeType="1"/>
            </p:cNvSpPr>
            <p:nvPr/>
          </p:nvSpPr>
          <p:spPr bwMode="auto">
            <a:xfrm>
              <a:off x="5828" y="7527"/>
              <a:ext cx="3" cy="97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500" name="Text Box 42"/>
            <p:cNvSpPr txBox="1">
              <a:spLocks noChangeArrowheads="1"/>
            </p:cNvSpPr>
            <p:nvPr/>
          </p:nvSpPr>
          <p:spPr bwMode="auto">
            <a:xfrm>
              <a:off x="4416" y="6412"/>
              <a:ext cx="848" cy="41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spcBef>
                  <a:spcPct val="20000"/>
                </a:spcBef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0" lang="ru-RU" altLang="ru-RU" sz="1200">
                  <a:latin typeface="Times New Roman" pitchFamily="18" charset="0"/>
                </a:rPr>
                <a:t>S</a:t>
              </a:r>
              <a:r>
                <a:rPr kumimoji="0" lang="ru-RU" altLang="ru-RU" sz="1200" baseline="-25000">
                  <a:latin typeface="Times New Roman" pitchFamily="18" charset="0"/>
                </a:rPr>
                <a:t>1</a:t>
              </a:r>
              <a:r>
                <a:rPr kumimoji="0" lang="ru-RU" altLang="ru-RU" sz="1200">
                  <a:latin typeface="Times New Roman" pitchFamily="18" charset="0"/>
                </a:rPr>
                <a:t>= S</a:t>
              </a:r>
              <a:r>
                <a:rPr kumimoji="0" lang="ru-RU" altLang="ru-RU" sz="1200" baseline="-25000">
                  <a:latin typeface="Times New Roman" pitchFamily="18" charset="0"/>
                </a:rPr>
                <a:t>2</a:t>
              </a:r>
              <a:endParaRPr kumimoji="0" lang="ru-RU" altLang="ru-RU" sz="2400">
                <a:latin typeface="Times New Roman" pitchFamily="18" charset="0"/>
              </a:endParaRPr>
            </a:p>
          </p:txBody>
        </p:sp>
        <p:sp>
          <p:nvSpPr>
            <p:cNvPr id="20501" name="Text Box 43"/>
            <p:cNvSpPr txBox="1">
              <a:spLocks noChangeArrowheads="1"/>
            </p:cNvSpPr>
            <p:nvPr/>
          </p:nvSpPr>
          <p:spPr bwMode="auto">
            <a:xfrm>
              <a:off x="4275" y="5854"/>
              <a:ext cx="423" cy="41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spcBef>
                  <a:spcPct val="20000"/>
                </a:spcBef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0" lang="ru-RU" altLang="ru-RU" sz="1200">
                  <a:latin typeface="Times New Roman" pitchFamily="18" charset="0"/>
                </a:rPr>
                <a:t>S</a:t>
              </a:r>
              <a:r>
                <a:rPr kumimoji="0" lang="ru-RU" altLang="ru-RU" sz="1200" baseline="-25000">
                  <a:latin typeface="Times New Roman" pitchFamily="18" charset="0"/>
                </a:rPr>
                <a:t>1</a:t>
              </a:r>
              <a:endParaRPr kumimoji="0" lang="ru-RU" altLang="ru-RU" sz="2400">
                <a:latin typeface="Times New Roman" pitchFamily="18" charset="0"/>
              </a:endParaRPr>
            </a:p>
          </p:txBody>
        </p:sp>
        <p:sp>
          <p:nvSpPr>
            <p:cNvPr id="20502" name="Text Box 44"/>
            <p:cNvSpPr txBox="1">
              <a:spLocks noChangeArrowheads="1"/>
            </p:cNvSpPr>
            <p:nvPr/>
          </p:nvSpPr>
          <p:spPr bwMode="auto">
            <a:xfrm>
              <a:off x="5828" y="6969"/>
              <a:ext cx="425" cy="41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spcBef>
                  <a:spcPct val="20000"/>
                </a:spcBef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0" lang="ru-RU" altLang="ru-RU" sz="1200">
                  <a:latin typeface="Times New Roman" pitchFamily="18" charset="0"/>
                </a:rPr>
                <a:t>S</a:t>
              </a:r>
              <a:r>
                <a:rPr kumimoji="0" lang="ru-RU" altLang="ru-RU" sz="1200" baseline="-25000">
                  <a:latin typeface="Times New Roman" pitchFamily="18" charset="0"/>
                </a:rPr>
                <a:t>2</a:t>
              </a:r>
              <a:endParaRPr kumimoji="0" lang="ru-RU" altLang="ru-RU" sz="2400">
                <a:latin typeface="Times New Roman" pitchFamily="18" charset="0"/>
              </a:endParaRPr>
            </a:p>
          </p:txBody>
        </p:sp>
        <p:sp>
          <p:nvSpPr>
            <p:cNvPr id="20503" name="Line 45"/>
            <p:cNvSpPr>
              <a:spLocks noChangeShapeType="1"/>
            </p:cNvSpPr>
            <p:nvPr/>
          </p:nvSpPr>
          <p:spPr bwMode="auto">
            <a:xfrm>
              <a:off x="7805" y="8502"/>
              <a:ext cx="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504" name="Text Box 46"/>
            <p:cNvSpPr txBox="1">
              <a:spLocks noChangeArrowheads="1"/>
            </p:cNvSpPr>
            <p:nvPr/>
          </p:nvSpPr>
          <p:spPr bwMode="auto">
            <a:xfrm>
              <a:off x="5404" y="8642"/>
              <a:ext cx="566" cy="27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D4"/>
                </a:buClr>
                <a:buSzPct val="7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0" lang="ru-RU" altLang="ru-RU" sz="1200">
                  <a:latin typeface="Times New Roman" pitchFamily="18" charset="0"/>
                </a:rPr>
                <a:t>600</a:t>
              </a:r>
              <a:endParaRPr kumimoji="0" lang="ru-RU" altLang="ru-RU" sz="2400">
                <a:latin typeface="Times New Roman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3000"/>
                                        <p:tgtEl>
                                          <p:spTgt spid="137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3000"/>
                                        <p:tgtEl>
                                          <p:spTgt spid="137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3000"/>
                                        <p:tgtEl>
                                          <p:spTgt spid="137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3000"/>
                                        <p:tgtEl>
                                          <p:spTgt spid="137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3000"/>
                                        <p:tgtEl>
                                          <p:spTgt spid="137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3000"/>
                                        <p:tgtEl>
                                          <p:spTgt spid="137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3000"/>
                                        <p:tgtEl>
                                          <p:spTgt spid="137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3000"/>
                                        <p:tgtEl>
                                          <p:spTgt spid="13721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3000"/>
                                        <p:tgtEl>
                                          <p:spTgt spid="13721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1371600" y="0"/>
            <a:ext cx="7772400" cy="1557338"/>
          </a:xfrm>
        </p:spPr>
        <p:txBody>
          <a:bodyPr/>
          <a:lstStyle/>
          <a:p>
            <a:r>
              <a:rPr lang="ru-RU" altLang="ru-RU" sz="2400" b="0" dirty="0" smtClean="0">
                <a:latin typeface="Times New Roman" pitchFamily="18" charset="0"/>
              </a:rPr>
              <a:t>2(химики).Имеется два кислотных</a:t>
            </a:r>
            <a:r>
              <a:rPr lang="ru-RU" altLang="ru-RU" sz="2400" dirty="0" smtClean="0">
                <a:latin typeface="Times New Roman" pitchFamily="18" charset="0"/>
              </a:rPr>
              <a:t> </a:t>
            </a:r>
            <a:r>
              <a:rPr lang="ru-RU" altLang="ru-RU" sz="2400" b="0" dirty="0" smtClean="0">
                <a:latin typeface="Times New Roman" pitchFamily="18" charset="0"/>
              </a:rPr>
              <a:t>раствора: один 20%, другой 30%. Взяли 0,5 л первого и 1,5 л второго раствора и образовали новый раствор. Какова концентрация кислоты в новом растворе?</a:t>
            </a:r>
          </a:p>
        </p:txBody>
      </p:sp>
      <p:sp>
        <p:nvSpPr>
          <p:cNvPr id="150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700213"/>
            <a:ext cx="8915400" cy="5157787"/>
          </a:xfrm>
        </p:spPr>
        <p:txBody>
          <a:bodyPr/>
          <a:lstStyle/>
          <a:p>
            <a:r>
              <a:rPr lang="ru-RU" altLang="ru-RU" sz="2400" smtClean="0">
                <a:solidFill>
                  <a:schemeClr val="accent1"/>
                </a:solidFill>
                <a:latin typeface="Times New Roman" pitchFamily="18" charset="0"/>
              </a:rPr>
              <a:t>Так как первый раствор 20 % - й, то в нем 0,2 объема занимает «чистая» кислота. Так как объем первого раствора равен 0,5л, то в этом количестве содержится 0,2*0,5=0,1 л «чистой» кислоты.</a:t>
            </a:r>
          </a:p>
          <a:p>
            <a:r>
              <a:rPr lang="ru-RU" altLang="ru-RU" sz="2400" smtClean="0">
                <a:solidFill>
                  <a:schemeClr val="accent1"/>
                </a:solidFill>
                <a:latin typeface="Times New Roman" pitchFamily="18" charset="0"/>
              </a:rPr>
              <a:t>Аналогично во втором растворе будет содержаться 0,3*1,5=0,45л «чистой» кислоты.</a:t>
            </a:r>
          </a:p>
          <a:p>
            <a:r>
              <a:rPr lang="ru-RU" altLang="ru-RU" sz="2400" smtClean="0">
                <a:solidFill>
                  <a:schemeClr val="accent1"/>
                </a:solidFill>
                <a:latin typeface="Times New Roman" pitchFamily="18" charset="0"/>
              </a:rPr>
              <a:t>При смешивании растворов получим 0,5+1,5=2л кислотного раствора, в котором 0,1+0,45=0,55л «чистой» кислоты.</a:t>
            </a:r>
          </a:p>
          <a:p>
            <a:r>
              <a:rPr lang="ru-RU" altLang="ru-RU" sz="2400" smtClean="0">
                <a:solidFill>
                  <a:schemeClr val="accent1"/>
                </a:solidFill>
                <a:latin typeface="Times New Roman" pitchFamily="18" charset="0"/>
              </a:rPr>
              <a:t>Отсюда следует, что концентрация кислоты в новом растворе есть отношение 0,55:2=0,275, т.е.27,5%.</a:t>
            </a:r>
          </a:p>
          <a:p>
            <a:pPr>
              <a:buFont typeface="Wingdings" pitchFamily="2" charset="2"/>
              <a:buNone/>
            </a:pPr>
            <a:r>
              <a:rPr lang="ru-RU" altLang="ru-RU" sz="2400" smtClean="0">
                <a:solidFill>
                  <a:schemeClr val="accent1"/>
                </a:solidFill>
                <a:latin typeface="Times New Roman" pitchFamily="18" charset="0"/>
              </a:rPr>
              <a:t>           Ответ: концентрация кислоты в новом растворе 27,5%</a:t>
            </a:r>
          </a:p>
        </p:txBody>
      </p:sp>
      <p:sp>
        <p:nvSpPr>
          <p:cNvPr id="2" name="5-конечная звезда 1">
            <a:hlinkClick r:id="rId2" action="ppaction://hlinksldjump"/>
          </p:cNvPr>
          <p:cNvSpPr/>
          <p:nvPr/>
        </p:nvSpPr>
        <p:spPr bwMode="auto">
          <a:xfrm>
            <a:off x="8550275" y="5557838"/>
            <a:ext cx="395288" cy="360362"/>
          </a:xfrm>
          <a:prstGeom prst="star5">
            <a:avLst/>
          </a:prstGeom>
          <a:solidFill>
            <a:schemeClr val="accent1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wrap="none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3000"/>
                                        <p:tgtEl>
                                          <p:spTgt spid="150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3000"/>
                                        <p:tgtEl>
                                          <p:spTgt spid="150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3000"/>
                                        <p:tgtEl>
                                          <p:spTgt spid="150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3000"/>
                                        <p:tgtEl>
                                          <p:spTgt spid="150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3000"/>
                                        <p:tgtEl>
                                          <p:spTgt spid="150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4"/>
          <p:cNvSpPr>
            <a:spLocks noGrp="1" noChangeArrowheads="1"/>
          </p:cNvSpPr>
          <p:nvPr>
            <p:ph type="title" sz="quarter"/>
          </p:nvPr>
        </p:nvSpPr>
        <p:spPr>
          <a:xfrm>
            <a:off x="1371600" y="0"/>
            <a:ext cx="7772400" cy="1557338"/>
          </a:xfrm>
        </p:spPr>
        <p:txBody>
          <a:bodyPr/>
          <a:lstStyle/>
          <a:p>
            <a:r>
              <a:rPr lang="ru-RU" altLang="ru-RU" sz="2800" i="1" smtClean="0">
                <a:latin typeface="Times New Roman" pitchFamily="18" charset="0"/>
              </a:rPr>
              <a:t>«Только из союза двоих, работающих вместе и при помощи друг друга, рождаются великие вещи».</a:t>
            </a:r>
            <a:r>
              <a:rPr lang="ru-RU" altLang="ru-RU" sz="2800" smtClean="0">
                <a:latin typeface="Times New Roman" pitchFamily="18" charset="0"/>
              </a:rPr>
              <a:t>                           </a:t>
            </a:r>
            <a:r>
              <a:rPr lang="ru-RU" altLang="ru-RU" sz="2800" b="0" smtClean="0">
                <a:latin typeface="Times New Roman" pitchFamily="18" charset="0"/>
              </a:rPr>
              <a:t>Антуан Де Сент-Экзюпери</a:t>
            </a:r>
          </a:p>
        </p:txBody>
      </p:sp>
      <p:pic>
        <p:nvPicPr>
          <p:cNvPr id="4099" name="Picture 10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179388" y="1700213"/>
            <a:ext cx="2879725" cy="1955800"/>
          </a:xfrm>
        </p:spPr>
      </p:pic>
      <p:pic>
        <p:nvPicPr>
          <p:cNvPr id="4100" name="Picture 21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331913" cy="1557338"/>
          </a:xfrm>
        </p:spPr>
      </p:pic>
      <p:pic>
        <p:nvPicPr>
          <p:cNvPr id="4101" name="Picture 23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4314"/>
          <a:stretch>
            <a:fillRect/>
          </a:stretch>
        </p:blipFill>
        <p:spPr>
          <a:xfrm>
            <a:off x="3203575" y="1557338"/>
            <a:ext cx="2508250" cy="2024062"/>
          </a:xfrm>
        </p:spPr>
      </p:pic>
      <p:pic>
        <p:nvPicPr>
          <p:cNvPr id="4102" name="Picture 2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6471"/>
          <a:stretch>
            <a:fillRect/>
          </a:stretch>
        </p:blipFill>
        <p:spPr bwMode="auto">
          <a:xfrm>
            <a:off x="5364163" y="3933825"/>
            <a:ext cx="3671887" cy="2455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pic>
        <p:nvPicPr>
          <p:cNvPr id="4103" name="Picture 30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48038" y="3429000"/>
            <a:ext cx="1857375" cy="296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4" name="Picture 3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388" y="3860800"/>
            <a:ext cx="3529012" cy="268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" name="Picture 3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67400" y="1579563"/>
            <a:ext cx="3168650" cy="220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6" name="Rectangle 33"/>
          <p:cNvSpPr>
            <a:spLocks noChangeArrowheads="1"/>
          </p:cNvSpPr>
          <p:nvPr/>
        </p:nvSpPr>
        <p:spPr bwMode="auto">
          <a:xfrm>
            <a:off x="1763713" y="5943600"/>
            <a:ext cx="7380287" cy="822325"/>
          </a:xfrm>
          <a:prstGeom prst="rect">
            <a:avLst/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D4"/>
              </a:buClr>
              <a:buSzPct val="7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0" lang="ru-RU" altLang="ru-RU" sz="2400" b="1" i="1">
                <a:solidFill>
                  <a:schemeClr val="bg1"/>
                </a:solidFill>
                <a:latin typeface="Times New Roman" pitchFamily="18" charset="0"/>
              </a:rPr>
              <a:t>«</a:t>
            </a:r>
            <a:r>
              <a:rPr kumimoji="0" lang="en-US" altLang="ru-RU" sz="2400" b="1" i="1">
                <a:solidFill>
                  <a:schemeClr val="bg1"/>
                </a:solidFill>
                <a:latin typeface="Times New Roman" pitchFamily="18" charset="0"/>
              </a:rPr>
              <a:t>При единении и малое растет, при раздоре и </a:t>
            </a:r>
            <a:endParaRPr kumimoji="0" lang="ru-RU" altLang="ru-RU" sz="2400" b="1" i="1">
              <a:solidFill>
                <a:schemeClr val="bg1"/>
              </a:solidFill>
              <a:latin typeface="Times New Roman" pitchFamily="18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0" lang="en-US" altLang="ru-RU" sz="2400" b="1" i="1">
                <a:solidFill>
                  <a:schemeClr val="bg1"/>
                </a:solidFill>
                <a:latin typeface="Times New Roman" pitchFamily="18" charset="0"/>
              </a:rPr>
              <a:t>величайшее распадается</a:t>
            </a:r>
            <a:r>
              <a:rPr kumimoji="0" lang="ru-RU" altLang="ru-RU" sz="2400" b="1" i="1">
                <a:solidFill>
                  <a:schemeClr val="bg1"/>
                </a:solidFill>
                <a:latin typeface="Times New Roman" pitchFamily="18" charset="0"/>
              </a:rPr>
              <a:t>»</a:t>
            </a:r>
            <a:r>
              <a:rPr kumimoji="0" lang="en-US" altLang="ru-RU" sz="2400" b="1" i="1">
                <a:solidFill>
                  <a:schemeClr val="bg1"/>
                </a:solidFill>
                <a:latin typeface="Times New Roman" pitchFamily="18" charset="0"/>
              </a:rPr>
              <a:t>. </a:t>
            </a:r>
            <a:r>
              <a:rPr kumimoji="0" lang="ru-RU" altLang="ru-RU" sz="2400" b="1" i="1">
                <a:solidFill>
                  <a:schemeClr val="bg1"/>
                </a:solidFill>
                <a:latin typeface="Times New Roman" pitchFamily="18" charset="0"/>
              </a:rPr>
              <a:t>     </a:t>
            </a:r>
            <a:r>
              <a:rPr kumimoji="0" lang="en-US" altLang="ru-RU" sz="2400">
                <a:solidFill>
                  <a:schemeClr val="bg1"/>
                </a:solidFill>
                <a:latin typeface="Times New Roman" pitchFamily="18" charset="0"/>
              </a:rPr>
              <a:t>Саллюстий Гай Крисп</a:t>
            </a:r>
          </a:p>
        </p:txBody>
      </p:sp>
      <p:pic>
        <p:nvPicPr>
          <p:cNvPr id="4107" name="Picture 3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5150" y="3213100"/>
            <a:ext cx="2016125" cy="145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pic>
        <p:nvPicPr>
          <p:cNvPr id="4108" name="Picture 37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4859338" y="3213100"/>
            <a:ext cx="1947862" cy="22320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altLang="ru-RU" sz="3600" smtClean="0">
                <a:latin typeface="Times New Roman" pitchFamily="18" charset="0"/>
              </a:rPr>
              <a:t> ЕГЭ - 2015</a:t>
            </a:r>
            <a:br>
              <a:rPr lang="ru-RU" altLang="ru-RU" sz="3600" smtClean="0">
                <a:latin typeface="Times New Roman" pitchFamily="18" charset="0"/>
              </a:rPr>
            </a:br>
            <a:r>
              <a:rPr lang="ru-RU" altLang="ru-RU" sz="3600" smtClean="0">
                <a:latin typeface="Times New Roman" pitchFamily="18" charset="0"/>
              </a:rPr>
              <a:t>задачи на смеси и сплавы</a:t>
            </a:r>
          </a:p>
        </p:txBody>
      </p:sp>
      <p:sp>
        <p:nvSpPr>
          <p:cNvPr id="20070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676400"/>
            <a:ext cx="8964613" cy="51816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altLang="ru-RU" sz="2800" smtClean="0">
                <a:solidFill>
                  <a:schemeClr val="accent1"/>
                </a:solidFill>
                <a:latin typeface="Times New Roman" pitchFamily="18" charset="0"/>
              </a:rPr>
              <a:t>1.Сплавили 2кг сплава цинка и меди, содержащего 20%</a:t>
            </a:r>
          </a:p>
          <a:p>
            <a:pPr>
              <a:buFont typeface="Wingdings" pitchFamily="2" charset="2"/>
              <a:buNone/>
            </a:pPr>
            <a:r>
              <a:rPr lang="ru-RU" altLang="ru-RU" sz="2800" smtClean="0">
                <a:solidFill>
                  <a:schemeClr val="accent1"/>
                </a:solidFill>
                <a:latin typeface="Times New Roman" pitchFamily="18" charset="0"/>
              </a:rPr>
              <a:t>цинка, и 6кг сплава цинка и меди, содержащего 40% </a:t>
            </a:r>
          </a:p>
          <a:p>
            <a:pPr>
              <a:buFont typeface="Wingdings" pitchFamily="2" charset="2"/>
              <a:buNone/>
            </a:pPr>
            <a:r>
              <a:rPr lang="ru-RU" altLang="ru-RU" sz="2800" smtClean="0">
                <a:solidFill>
                  <a:schemeClr val="accent1"/>
                </a:solidFill>
                <a:latin typeface="Times New Roman" pitchFamily="18" charset="0"/>
              </a:rPr>
              <a:t>цинка. Найдите процентную концентрацию меди в </a:t>
            </a:r>
          </a:p>
          <a:p>
            <a:pPr>
              <a:buFont typeface="Wingdings" pitchFamily="2" charset="2"/>
              <a:buNone/>
            </a:pPr>
            <a:r>
              <a:rPr lang="ru-RU" altLang="ru-RU" sz="2800" smtClean="0">
                <a:solidFill>
                  <a:schemeClr val="accent1"/>
                </a:solidFill>
                <a:latin typeface="Times New Roman" pitchFamily="18" charset="0"/>
              </a:rPr>
              <a:t>получившемся сплаве.               </a:t>
            </a:r>
          </a:p>
          <a:p>
            <a:pPr>
              <a:buFont typeface="Wingdings" pitchFamily="2" charset="2"/>
              <a:buNone/>
            </a:pPr>
            <a:r>
              <a:rPr lang="ru-RU" altLang="ru-RU" sz="2800" smtClean="0">
                <a:solidFill>
                  <a:schemeClr val="accent1"/>
                </a:solidFill>
                <a:latin typeface="Times New Roman" pitchFamily="18" charset="0"/>
              </a:rPr>
              <a:t> </a:t>
            </a:r>
            <a:r>
              <a:rPr lang="ru-RU" altLang="ru-RU" sz="2000" smtClean="0">
                <a:solidFill>
                  <a:schemeClr val="accent1"/>
                </a:solidFill>
                <a:latin typeface="Times New Roman" pitchFamily="18" charset="0"/>
              </a:rPr>
              <a:t>Ответ: 65% меди.</a:t>
            </a:r>
          </a:p>
          <a:p>
            <a:pPr>
              <a:buFont typeface="Wingdings" pitchFamily="2" charset="2"/>
              <a:buNone/>
            </a:pPr>
            <a:r>
              <a:rPr lang="ru-RU" altLang="ru-RU" sz="2800" smtClean="0">
                <a:solidFill>
                  <a:schemeClr val="accent1"/>
                </a:solidFill>
                <a:latin typeface="Times New Roman" pitchFamily="18" charset="0"/>
              </a:rPr>
              <a:t>2. Для приготовления маринада необходим </a:t>
            </a:r>
          </a:p>
          <a:p>
            <a:pPr>
              <a:buFont typeface="Wingdings" pitchFamily="2" charset="2"/>
              <a:buNone/>
            </a:pPr>
            <a:r>
              <a:rPr lang="ru-RU" altLang="ru-RU" sz="2800" smtClean="0">
                <a:solidFill>
                  <a:schemeClr val="accent1"/>
                </a:solidFill>
                <a:latin typeface="Times New Roman" pitchFamily="18" charset="0"/>
              </a:rPr>
              <a:t>2% раствор уксуса. Сколько нужно добавить </a:t>
            </a:r>
          </a:p>
          <a:p>
            <a:pPr>
              <a:buFont typeface="Wingdings" pitchFamily="2" charset="2"/>
              <a:buNone/>
            </a:pPr>
            <a:r>
              <a:rPr lang="ru-RU" altLang="ru-RU" sz="2800" smtClean="0">
                <a:solidFill>
                  <a:schemeClr val="accent1"/>
                </a:solidFill>
                <a:latin typeface="Times New Roman" pitchFamily="18" charset="0"/>
              </a:rPr>
              <a:t>воды в 100г 9%-го раствора уксуса, чтобы </a:t>
            </a:r>
          </a:p>
          <a:p>
            <a:pPr>
              <a:buFont typeface="Wingdings" pitchFamily="2" charset="2"/>
              <a:buNone/>
            </a:pPr>
            <a:r>
              <a:rPr lang="ru-RU" altLang="ru-RU" sz="2800" smtClean="0">
                <a:solidFill>
                  <a:schemeClr val="accent1"/>
                </a:solidFill>
                <a:latin typeface="Times New Roman" pitchFamily="18" charset="0"/>
              </a:rPr>
              <a:t>получить раствор для маринада?             </a:t>
            </a:r>
          </a:p>
          <a:p>
            <a:pPr>
              <a:buFont typeface="Wingdings" pitchFamily="2" charset="2"/>
              <a:buNone/>
            </a:pPr>
            <a:r>
              <a:rPr lang="ru-RU" altLang="ru-RU" sz="2800" smtClean="0">
                <a:solidFill>
                  <a:schemeClr val="accent1"/>
                </a:solidFill>
                <a:latin typeface="Times New Roman" pitchFamily="18" charset="0"/>
              </a:rPr>
              <a:t>  </a:t>
            </a:r>
            <a:r>
              <a:rPr lang="ru-RU" altLang="ru-RU" sz="2000" smtClean="0">
                <a:solidFill>
                  <a:schemeClr val="accent1"/>
                </a:solidFill>
                <a:latin typeface="Times New Roman" pitchFamily="18" charset="0"/>
              </a:rPr>
              <a:t>Ответ: 350 г воды</a:t>
            </a:r>
          </a:p>
          <a:p>
            <a:pPr>
              <a:buFont typeface="Wingdings" pitchFamily="2" charset="2"/>
              <a:buNone/>
            </a:pPr>
            <a:endParaRPr lang="ru-RU" altLang="ru-RU" sz="2000" smtClean="0">
              <a:solidFill>
                <a:schemeClr val="accent1"/>
              </a:solidFill>
              <a:latin typeface="Times New Roman" pitchFamily="18" charset="0"/>
            </a:endParaRPr>
          </a:p>
        </p:txBody>
      </p:sp>
      <p:pic>
        <p:nvPicPr>
          <p:cNvPr id="30724" name="Picture 20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68" r="1968"/>
          <a:stretch>
            <a:fillRect/>
          </a:stretch>
        </p:blipFill>
        <p:spPr>
          <a:xfrm>
            <a:off x="7235825" y="3141663"/>
            <a:ext cx="1728788" cy="1368425"/>
          </a:xfrm>
        </p:spPr>
      </p:pic>
      <p:pic>
        <p:nvPicPr>
          <p:cNvPr id="30725" name="Picture 24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998" r="10498" b="26030"/>
          <a:stretch>
            <a:fillRect/>
          </a:stretch>
        </p:blipFill>
        <p:spPr>
          <a:xfrm>
            <a:off x="7235825" y="5229225"/>
            <a:ext cx="1714500" cy="138271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3000"/>
                                        <p:tgtEl>
                                          <p:spTgt spid="200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3000"/>
                                        <p:tgtEl>
                                          <p:spTgt spid="200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3000"/>
                                        <p:tgtEl>
                                          <p:spTgt spid="2007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3000"/>
                                        <p:tgtEl>
                                          <p:spTgt spid="2007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3000"/>
                                        <p:tgtEl>
                                          <p:spTgt spid="2007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2" dur="3000"/>
                                        <p:tgtEl>
                                          <p:spTgt spid="2007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7" dur="3000"/>
                                        <p:tgtEl>
                                          <p:spTgt spid="2007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2" dur="3000"/>
                                        <p:tgtEl>
                                          <p:spTgt spid="2007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7" dur="3000"/>
                                        <p:tgtEl>
                                          <p:spTgt spid="20070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2" dur="3000"/>
                                        <p:tgtEl>
                                          <p:spTgt spid="20070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mtClean="0"/>
              <a:t>Задача на закрепление:</a:t>
            </a:r>
          </a:p>
        </p:txBody>
      </p:sp>
      <p:sp>
        <p:nvSpPr>
          <p:cNvPr id="31747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altLang="ru-RU" smtClean="0">
                <a:latin typeface="Times New Roman" pitchFamily="18" charset="0"/>
              </a:rPr>
              <a:t>Имеется руда из двух пластов с содержанием меди 6% и 11%. Сколько «бедной» руды надо взять, чтобы получить при смешивании с «богатой» 20 т руды с содержанием меди 8%?</a:t>
            </a:r>
            <a:endParaRPr lang="ru-RU" alt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1371600" y="0"/>
            <a:ext cx="7467600" cy="1557338"/>
          </a:xfrm>
        </p:spPr>
        <p:txBody>
          <a:bodyPr/>
          <a:lstStyle/>
          <a:p>
            <a:r>
              <a:rPr lang="ru-RU" altLang="ru-RU" sz="2400" b="0" smtClean="0">
                <a:latin typeface="Times New Roman" pitchFamily="18" charset="0"/>
              </a:rPr>
              <a:t>Имеется руда из двух пластов с содержанием меди 6% и 11%. Сколько «бедной» руды надо взять, чтобы получить при смешивании с «богатой» 20 т руды с содержанием меди 8%?</a:t>
            </a:r>
          </a:p>
        </p:txBody>
      </p:sp>
      <p:sp>
        <p:nvSpPr>
          <p:cNvPr id="22630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1676400"/>
            <a:ext cx="4703763" cy="4848225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altLang="ru-RU" sz="2000" smtClean="0">
                <a:solidFill>
                  <a:schemeClr val="accent1"/>
                </a:solidFill>
                <a:latin typeface="Times New Roman" pitchFamily="18" charset="0"/>
              </a:rPr>
              <a:t>Аналитическая модель: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altLang="ru-RU" sz="2000" smtClean="0">
                <a:solidFill>
                  <a:schemeClr val="accent1"/>
                </a:solidFill>
                <a:latin typeface="Times New Roman" pitchFamily="18" charset="0"/>
              </a:rPr>
              <a:t>Переведем проценты в дроби: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altLang="ru-RU" sz="2000" smtClean="0">
                <a:solidFill>
                  <a:schemeClr val="accent1"/>
                </a:solidFill>
                <a:latin typeface="Times New Roman" pitchFamily="18" charset="0"/>
              </a:rPr>
              <a:t>6%=0,06;  11%=0,11; 8%=0,08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altLang="ru-RU" sz="2000" smtClean="0">
                <a:solidFill>
                  <a:schemeClr val="accent1"/>
                </a:solidFill>
                <a:latin typeface="Times New Roman" pitchFamily="18" charset="0"/>
              </a:rPr>
              <a:t>Пусть надо взять х т «бедной» руды,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altLang="ru-RU" sz="2000" smtClean="0">
                <a:solidFill>
                  <a:schemeClr val="accent1"/>
                </a:solidFill>
                <a:latin typeface="Times New Roman" pitchFamily="18" charset="0"/>
              </a:rPr>
              <a:t>которая будет содержать 0,06х т меди,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altLang="ru-RU" sz="2000" smtClean="0">
                <a:solidFill>
                  <a:schemeClr val="accent1"/>
                </a:solidFill>
                <a:latin typeface="Times New Roman" pitchFamily="18" charset="0"/>
              </a:rPr>
              <a:t> а «богатой» руды надо взять (20-х) т,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altLang="ru-RU" sz="2000" smtClean="0">
                <a:solidFill>
                  <a:schemeClr val="accent1"/>
                </a:solidFill>
                <a:latin typeface="Times New Roman" pitchFamily="18" charset="0"/>
              </a:rPr>
              <a:t>которая будет содержать 0,11(20 - х) т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altLang="ru-RU" sz="2000" smtClean="0">
                <a:solidFill>
                  <a:schemeClr val="accent1"/>
                </a:solidFill>
                <a:latin typeface="Times New Roman" pitchFamily="18" charset="0"/>
              </a:rPr>
              <a:t>меди.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altLang="ru-RU" sz="2000" smtClean="0">
                <a:solidFill>
                  <a:schemeClr val="accent1"/>
                </a:solidFill>
                <a:latin typeface="Times New Roman" pitchFamily="18" charset="0"/>
              </a:rPr>
              <a:t>Так как получившиеся 20 т руды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altLang="ru-RU" sz="2000" smtClean="0">
                <a:solidFill>
                  <a:schemeClr val="accent1"/>
                </a:solidFill>
                <a:latin typeface="Times New Roman" pitchFamily="18" charset="0"/>
              </a:rPr>
              <a:t>будут содержать 20*0,08 т меди, то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altLang="ru-RU" sz="2000" smtClean="0">
                <a:solidFill>
                  <a:schemeClr val="accent1"/>
                </a:solidFill>
                <a:latin typeface="Times New Roman" pitchFamily="18" charset="0"/>
              </a:rPr>
              <a:t>получим уравнение: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altLang="ru-RU" sz="2000" smtClean="0">
                <a:solidFill>
                  <a:schemeClr val="accent1"/>
                </a:solidFill>
                <a:latin typeface="Times New Roman" pitchFamily="18" charset="0"/>
              </a:rPr>
              <a:t>0,06х + 0,11(20 - х) = 20*0,08.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altLang="ru-RU" sz="2000" smtClean="0">
                <a:solidFill>
                  <a:schemeClr val="accent1"/>
                </a:solidFill>
                <a:latin typeface="Times New Roman" pitchFamily="18" charset="0"/>
              </a:rPr>
              <a:t>Решив уравнение, получим х = 12.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altLang="ru-RU" sz="2000" smtClean="0">
                <a:solidFill>
                  <a:schemeClr val="accent1"/>
                </a:solidFill>
                <a:latin typeface="Times New Roman" pitchFamily="18" charset="0"/>
              </a:rPr>
              <a:t>Ответ:  12т руды с 6% содержанием меди</a:t>
            </a:r>
          </a:p>
        </p:txBody>
      </p:sp>
      <p:pic>
        <p:nvPicPr>
          <p:cNvPr id="22532" name="Picture 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5076825" y="1700213"/>
            <a:ext cx="3875088" cy="2362200"/>
          </a:xfrm>
        </p:spPr>
      </p:pic>
      <p:pic>
        <p:nvPicPr>
          <p:cNvPr id="22533" name="Picture 5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5076825" y="4149725"/>
            <a:ext cx="3863975" cy="2362200"/>
          </a:xfrm>
        </p:spPr>
      </p:pic>
    </p:spTree>
    <p:extLst>
      <p:ext uri="{BB962C8B-B14F-4D97-AF65-F5344CB8AC3E}">
        <p14:creationId xmlns:p14="http://schemas.microsoft.com/office/powerpoint/2010/main" xmlns="" val="471864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3000"/>
                                        <p:tgtEl>
                                          <p:spTgt spid="2263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3000"/>
                                        <p:tgtEl>
                                          <p:spTgt spid="2263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3000"/>
                                        <p:tgtEl>
                                          <p:spTgt spid="2263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3000"/>
                                        <p:tgtEl>
                                          <p:spTgt spid="2263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3000"/>
                                        <p:tgtEl>
                                          <p:spTgt spid="2263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3000"/>
                                        <p:tgtEl>
                                          <p:spTgt spid="2263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3000"/>
                                        <p:tgtEl>
                                          <p:spTgt spid="2263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3000"/>
                                        <p:tgtEl>
                                          <p:spTgt spid="2263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3000"/>
                                        <p:tgtEl>
                                          <p:spTgt spid="22630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3000"/>
                                        <p:tgtEl>
                                          <p:spTgt spid="22630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3000"/>
                                        <p:tgtEl>
                                          <p:spTgt spid="22630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0" dur="3000"/>
                                        <p:tgtEl>
                                          <p:spTgt spid="22630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3" dur="3000"/>
                                        <p:tgtEl>
                                          <p:spTgt spid="22630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6" dur="3000"/>
                                        <p:tgtEl>
                                          <p:spTgt spid="22630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mtClean="0"/>
              <a:t>Домашнее задание</a:t>
            </a:r>
          </a:p>
        </p:txBody>
      </p:sp>
      <p:sp>
        <p:nvSpPr>
          <p:cNvPr id="32771" name="Текст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ru-RU" altLang="ru-RU" dirty="0" smtClean="0"/>
              <a:t>№_13____ </a:t>
            </a:r>
            <a:r>
              <a:rPr lang="ru-RU" altLang="ru-RU" smtClean="0"/>
              <a:t>из вариантов </a:t>
            </a:r>
          </a:p>
          <a:p>
            <a:r>
              <a:rPr lang="ru-RU" altLang="ru-RU" smtClean="0"/>
              <a:t>№ 6,7,31,32 </a:t>
            </a:r>
          </a:p>
        </p:txBody>
      </p:sp>
      <p:sp>
        <p:nvSpPr>
          <p:cNvPr id="32772" name="Объект 3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ru-RU" altLang="ru-RU" smtClean="0"/>
          </a:p>
        </p:txBody>
      </p:sp>
      <p:sp>
        <p:nvSpPr>
          <p:cNvPr id="32773" name="Объект 4"/>
          <p:cNvSpPr>
            <a:spLocks noGrp="1"/>
          </p:cNvSpPr>
          <p:nvPr>
            <p:ph sz="quarter" idx="3"/>
          </p:nvPr>
        </p:nvSpPr>
        <p:spPr/>
        <p:txBody>
          <a:bodyPr/>
          <a:lstStyle/>
          <a:p>
            <a:endParaRPr lang="ru-RU" alt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ClrTx/>
              <a:buSzTx/>
              <a:buFont typeface="Wingdings" pitchFamily="2" charset="2"/>
              <a:buNone/>
              <a:defRPr/>
            </a:pPr>
            <a:r>
              <a:rPr kumimoji="0" lang="ru-RU" sz="2800" dirty="0">
                <a:solidFill>
                  <a:srgbClr val="9CB084">
                    <a:lumMod val="75000"/>
                  </a:srgbClr>
                </a:solidFill>
                <a:latin typeface="Corbel"/>
              </a:rPr>
              <a:t> </a:t>
            </a:r>
            <a:r>
              <a:rPr kumimoji="0" lang="ru-RU" sz="28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/>
              </a:rPr>
              <a:t>Задачи на смеси часто включают в экзаменационные варианты выпускных классов и многие учащиеся испытывают сложности при их решении.</a:t>
            </a:r>
          </a:p>
          <a:p>
            <a:pPr eaLnBrk="1" hangingPunct="1">
              <a:buClrTx/>
              <a:buSzTx/>
              <a:buFont typeface="Wingdings" pitchFamily="2" charset="2"/>
              <a:buNone/>
              <a:defRPr/>
            </a:pPr>
            <a:r>
              <a:rPr kumimoji="0" lang="ru-RU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/>
              </a:rPr>
              <a:t>         Задачи на смеси имеют практическую направленность:</a:t>
            </a:r>
          </a:p>
          <a:p>
            <a:pPr eaLnBrk="1" hangingPunct="1">
              <a:buClrTx/>
              <a:buSzTx/>
              <a:buFont typeface="Wingdings" pitchFamily="2" charset="2"/>
              <a:buNone/>
              <a:defRPr/>
            </a:pPr>
            <a:r>
              <a:rPr kumimoji="0" lang="ru-RU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/>
              </a:rPr>
              <a:t>        пьём чай, создаём в чашке нужную</a:t>
            </a:r>
          </a:p>
          <a:p>
            <a:pPr eaLnBrk="1" hangingPunct="1">
              <a:buClrTx/>
              <a:buSzTx/>
              <a:buFont typeface="Wingdings" pitchFamily="2" charset="2"/>
              <a:buNone/>
              <a:defRPr/>
            </a:pPr>
            <a:r>
              <a:rPr kumimoji="0" lang="ru-RU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/>
              </a:rPr>
              <a:t> нам концентрацию сахара и воды;</a:t>
            </a:r>
          </a:p>
          <a:p>
            <a:pPr eaLnBrk="1" hangingPunct="1">
              <a:buClrTx/>
              <a:buSzTx/>
              <a:buFont typeface="Wingdings" pitchFamily="2" charset="2"/>
              <a:buNone/>
              <a:defRPr/>
            </a:pPr>
            <a:r>
              <a:rPr kumimoji="0" lang="ru-RU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/>
              </a:rPr>
              <a:t>        сушим ягоды,  фрукты: понимаем, что чем дольше  их сушим, тем меньше в них остаётся воды, при этом масса сухого вещества не меняется.</a:t>
            </a:r>
            <a:endParaRPr lang="ru-RU" dirty="0"/>
          </a:p>
        </p:txBody>
      </p:sp>
      <p:pic>
        <p:nvPicPr>
          <p:cNvPr id="512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88125" y="3500438"/>
            <a:ext cx="1957388" cy="1420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Tx/>
              <a:buSzTx/>
              <a:buFont typeface="Wingdings" pitchFamily="2" charset="2"/>
              <a:buNone/>
              <a:defRPr/>
            </a:pPr>
            <a:r>
              <a:rPr kumimoji="0" lang="ru-RU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/>
              </a:rPr>
              <a:t>Говоря о смесях, растворах и сплавах </a:t>
            </a:r>
            <a:r>
              <a:rPr kumimoji="0"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/>
              </a:rPr>
              <a:t>мы употребляем </a:t>
            </a:r>
            <a:r>
              <a:rPr kumimoji="0" lang="ru-RU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/>
              </a:rPr>
              <a:t>термин «</a:t>
            </a:r>
            <a:r>
              <a:rPr kumimoji="0" lang="ru-RU" sz="28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/>
              </a:rPr>
              <a:t>смесь</a:t>
            </a:r>
            <a:r>
              <a:rPr kumimoji="0" lang="ru-RU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/>
              </a:rPr>
              <a:t>» независимо от её вида: твёрдая, жидкая, сыпучая, газообразная. Смесь состоит из основного вещества и примеси. Что такое основное вещество в каждой задаче определяется отдельно.</a:t>
            </a:r>
          </a:p>
        </p:txBody>
      </p:sp>
      <p:pic>
        <p:nvPicPr>
          <p:cNvPr id="614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331798">
            <a:off x="4787900" y="3789363"/>
            <a:ext cx="3803650" cy="301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1403350" y="404813"/>
            <a:ext cx="7467600" cy="1219200"/>
          </a:xfrm>
        </p:spPr>
        <p:txBody>
          <a:bodyPr/>
          <a:lstStyle/>
          <a:p>
            <a:r>
              <a:rPr lang="ru-RU" altLang="ru-RU" smtClean="0"/>
              <a:t>Проверим домашнее задание</a:t>
            </a:r>
            <a:br>
              <a:rPr lang="ru-RU" altLang="ru-RU" smtClean="0"/>
            </a:br>
            <a:endParaRPr lang="ru-RU" altLang="ru-RU" smtClean="0"/>
          </a:p>
        </p:txBody>
      </p:sp>
      <p:sp>
        <p:nvSpPr>
          <p:cNvPr id="7171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altLang="ru-RU" dirty="0" smtClean="0"/>
              <a:t>Мини-проект группы кондитеров.</a:t>
            </a:r>
          </a:p>
          <a:p>
            <a:r>
              <a:rPr lang="ru-RU" altLang="ru-RU" dirty="0" smtClean="0"/>
              <a:t>Мини-проект группы ювелиров.</a:t>
            </a:r>
          </a:p>
          <a:p>
            <a:r>
              <a:rPr lang="ru-RU" altLang="ru-RU" dirty="0" smtClean="0"/>
              <a:t>Мини-проект группы химиков.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mtClean="0"/>
              <a:t>итак:</a:t>
            </a:r>
          </a:p>
        </p:txBody>
      </p:sp>
      <p:sp>
        <p:nvSpPr>
          <p:cNvPr id="3" name="Объект 2"/>
          <p:cNvSpPr>
            <a:spLocks noGrp="1" noRot="1" noChangeAspect="1" noMove="1" noResize="1" noEditPoints="1" noAdjustHandles="1" noChangeArrowheads="1" noChangeShapeType="1" noTextEdit="1"/>
          </p:cNvSpPr>
          <p:nvPr>
            <p:ph idx="1"/>
          </p:nvPr>
        </p:nvSpPr>
        <p:spPr>
          <a:blipFill rotWithShape="1">
            <a:blip r:embed="rId2" cstate="print"/>
            <a:stretch>
              <a:fillRect l="-1841" t="-1625"/>
            </a:stretch>
          </a:blipFill>
          <a:extLst/>
        </p:spPr>
        <p:txBody>
          <a:bodyPr/>
          <a:lstStyle/>
          <a:p>
            <a:r>
              <a:rPr lang="ru-RU">
                <a:noFill/>
              </a:rPr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mtClean="0"/>
              <a:t>Подведем итог: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09600" indent="-609600" algn="ctr" eaLnBrk="1" hangingPunct="1">
              <a:buClrTx/>
              <a:buSzTx/>
              <a:buFont typeface="Wingdings" pitchFamily="2" charset="2"/>
              <a:buNone/>
              <a:defRPr/>
            </a:pPr>
            <a:r>
              <a:rPr kumimoji="0" lang="ru-RU" altLang="ru-RU" b="1" dirty="0">
                <a:solidFill>
                  <a:srgbClr val="000000"/>
                </a:solidFill>
              </a:rPr>
              <a:t>Что значит:</a:t>
            </a:r>
          </a:p>
          <a:p>
            <a:pPr marL="609600" indent="-609600" eaLnBrk="1" hangingPunct="1">
              <a:buClrTx/>
              <a:buSzTx/>
              <a:buFontTx/>
              <a:buAutoNum type="alphaLcParenR"/>
              <a:defRPr/>
            </a:pPr>
            <a:r>
              <a:rPr kumimoji="0" lang="ru-RU" altLang="ru-RU" b="1" dirty="0">
                <a:solidFill>
                  <a:srgbClr val="000000"/>
                </a:solidFill>
              </a:rPr>
              <a:t>концентрация раствора 3 %</a:t>
            </a:r>
            <a:r>
              <a:rPr kumimoji="0" lang="en-US" altLang="ru-RU" b="1" dirty="0">
                <a:solidFill>
                  <a:srgbClr val="000000"/>
                </a:solidFill>
              </a:rPr>
              <a:t>;</a:t>
            </a:r>
            <a:endParaRPr kumimoji="0" lang="ru-RU" altLang="ru-RU" b="1" dirty="0">
              <a:solidFill>
                <a:srgbClr val="000000"/>
              </a:solidFill>
            </a:endParaRPr>
          </a:p>
          <a:p>
            <a:pPr marL="609600" indent="-609600" eaLnBrk="1" hangingPunct="1">
              <a:buClrTx/>
              <a:buSzTx/>
              <a:buFontTx/>
              <a:buAutoNum type="alphaLcParenR"/>
              <a:defRPr/>
            </a:pPr>
            <a:r>
              <a:rPr kumimoji="0" lang="ru-RU" altLang="ru-RU" b="1" dirty="0">
                <a:solidFill>
                  <a:srgbClr val="000000"/>
                </a:solidFill>
              </a:rPr>
              <a:t>молоко содержит </a:t>
            </a:r>
            <a:endParaRPr kumimoji="0" lang="ru-RU" altLang="ru-RU" b="1" dirty="0" smtClean="0">
              <a:solidFill>
                <a:srgbClr val="000000"/>
              </a:solidFill>
            </a:endParaRPr>
          </a:p>
          <a:p>
            <a:pPr marL="0" indent="0" eaLnBrk="1" hangingPunct="1">
              <a:buClrTx/>
              <a:buSzTx/>
              <a:buFont typeface="Wingdings" pitchFamily="2" charset="2"/>
              <a:buNone/>
              <a:defRPr/>
            </a:pPr>
            <a:r>
              <a:rPr kumimoji="0" lang="ru-RU" altLang="ru-RU" b="1" dirty="0" smtClean="0">
                <a:solidFill>
                  <a:srgbClr val="000000"/>
                </a:solidFill>
              </a:rPr>
              <a:t>   1,5 </a:t>
            </a:r>
            <a:r>
              <a:rPr kumimoji="0" lang="ru-RU" altLang="ru-RU" b="1" dirty="0">
                <a:solidFill>
                  <a:srgbClr val="000000"/>
                </a:solidFill>
              </a:rPr>
              <a:t>% жира</a:t>
            </a:r>
            <a:r>
              <a:rPr kumimoji="0" lang="en-US" altLang="ru-RU" b="1" dirty="0">
                <a:solidFill>
                  <a:srgbClr val="000000"/>
                </a:solidFill>
              </a:rPr>
              <a:t>;</a:t>
            </a:r>
            <a:endParaRPr kumimoji="0" lang="ru-RU" altLang="ru-RU" b="1" dirty="0">
              <a:solidFill>
                <a:srgbClr val="000000"/>
              </a:solidFill>
            </a:endParaRPr>
          </a:p>
          <a:p>
            <a:pPr marL="0" indent="0" eaLnBrk="1" hangingPunct="1">
              <a:buClrTx/>
              <a:buSzTx/>
              <a:buFont typeface="Wingdings" pitchFamily="2" charset="2"/>
              <a:buNone/>
              <a:defRPr/>
            </a:pPr>
            <a:r>
              <a:rPr kumimoji="0" lang="ru-RU" altLang="ru-RU" b="1" dirty="0">
                <a:solidFill>
                  <a:srgbClr val="000000"/>
                </a:solidFill>
              </a:rPr>
              <a:t>с</a:t>
            </a:r>
            <a:r>
              <a:rPr kumimoji="0" lang="ru-RU" altLang="ru-RU" b="1" dirty="0" smtClean="0">
                <a:solidFill>
                  <a:srgbClr val="000000"/>
                </a:solidFill>
              </a:rPr>
              <a:t>)золотое кольцо</a:t>
            </a:r>
          </a:p>
          <a:p>
            <a:pPr marL="0" indent="0" eaLnBrk="1" hangingPunct="1">
              <a:buClrTx/>
              <a:buSzTx/>
              <a:buFont typeface="Wingdings" pitchFamily="2" charset="2"/>
              <a:buNone/>
              <a:defRPr/>
            </a:pPr>
            <a:r>
              <a:rPr kumimoji="0" lang="ru-RU" altLang="ru-RU" b="1" dirty="0" smtClean="0">
                <a:solidFill>
                  <a:srgbClr val="000000"/>
                </a:solidFill>
              </a:rPr>
              <a:t>    имеет 585 пробу</a:t>
            </a:r>
            <a:r>
              <a:rPr kumimoji="0" lang="en-US" altLang="ru-RU" b="1" dirty="0" smtClean="0">
                <a:solidFill>
                  <a:srgbClr val="000000"/>
                </a:solidFill>
              </a:rPr>
              <a:t>?</a:t>
            </a:r>
            <a:endParaRPr kumimoji="0" lang="ru-RU" altLang="ru-RU" b="1" dirty="0" smtClean="0">
              <a:solidFill>
                <a:srgbClr val="000000"/>
              </a:solidFill>
              <a:cs typeface="Arial" charset="0"/>
            </a:endParaRPr>
          </a:p>
          <a:p>
            <a:pPr marL="609600" indent="-609600" eaLnBrk="1" hangingPunct="1">
              <a:buClrTx/>
              <a:buSzTx/>
              <a:buFont typeface="Wingdings" pitchFamily="2" charset="2"/>
              <a:buNone/>
              <a:defRPr/>
            </a:pPr>
            <a:endParaRPr kumimoji="0" lang="ru-RU" altLang="ru-RU" b="1" dirty="0">
              <a:solidFill>
                <a:srgbClr val="000000"/>
              </a:solidFill>
              <a:cs typeface="Arial" charset="0"/>
            </a:endParaRPr>
          </a:p>
        </p:txBody>
      </p:sp>
      <p:pic>
        <p:nvPicPr>
          <p:cNvPr id="922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19700" y="2852738"/>
            <a:ext cx="3633788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1403350" y="115888"/>
            <a:ext cx="7467600" cy="1219200"/>
          </a:xfrm>
        </p:spPr>
        <p:txBody>
          <a:bodyPr/>
          <a:lstStyle/>
          <a:p>
            <a:r>
              <a:rPr lang="ru-RU" altLang="ru-RU" smtClean="0"/>
              <a:t>Подведем итог 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spcBef>
                <a:spcPct val="50000"/>
              </a:spcBef>
              <a:buClrTx/>
              <a:buSzTx/>
              <a:buFont typeface="Wingdings" pitchFamily="2" charset="2"/>
              <a:buNone/>
              <a:defRPr/>
            </a:pPr>
            <a:r>
              <a:rPr kumimoji="0" lang="ru-RU" altLang="ru-RU" sz="2800" b="1" kern="1200" dirty="0" smtClean="0">
                <a:solidFill>
                  <a:srgbClr val="000000"/>
                </a:solidFill>
              </a:rPr>
              <a:t>1.К </a:t>
            </a:r>
            <a:r>
              <a:rPr kumimoji="0" lang="ru-RU" altLang="ru-RU" sz="2800" b="1" kern="1200" dirty="0">
                <a:solidFill>
                  <a:srgbClr val="000000"/>
                </a:solidFill>
              </a:rPr>
              <a:t>одной части сахара </a:t>
            </a:r>
            <a:r>
              <a:rPr kumimoji="0" lang="ru-RU" altLang="ru-RU" sz="2800" b="1" kern="1200" dirty="0" smtClean="0">
                <a:solidFill>
                  <a:srgbClr val="000000"/>
                </a:solidFill>
              </a:rPr>
              <a:t>прибавили</a:t>
            </a:r>
          </a:p>
          <a:p>
            <a:pPr marL="0" indent="0" eaLnBrk="1" hangingPunct="1">
              <a:spcBef>
                <a:spcPct val="50000"/>
              </a:spcBef>
              <a:buClrTx/>
              <a:buSzTx/>
              <a:buFont typeface="Wingdings" pitchFamily="2" charset="2"/>
              <a:buNone/>
              <a:defRPr/>
            </a:pPr>
            <a:r>
              <a:rPr kumimoji="0" lang="ru-RU" altLang="ru-RU" sz="2800" b="1" kern="1200" dirty="0" smtClean="0">
                <a:solidFill>
                  <a:srgbClr val="000000"/>
                </a:solidFill>
              </a:rPr>
              <a:t> </a:t>
            </a:r>
            <a:r>
              <a:rPr kumimoji="0" lang="ru-RU" altLang="ru-RU" sz="2800" b="1" kern="1200" dirty="0">
                <a:solidFill>
                  <a:srgbClr val="000000"/>
                </a:solidFill>
              </a:rPr>
              <a:t>4 части воды. </a:t>
            </a:r>
            <a:endParaRPr kumimoji="0" lang="ru-RU" altLang="ru-RU" sz="2800" b="1" kern="1200" dirty="0" smtClean="0">
              <a:solidFill>
                <a:srgbClr val="000000"/>
              </a:solidFill>
            </a:endParaRPr>
          </a:p>
          <a:p>
            <a:pPr marL="0" indent="0" eaLnBrk="1" hangingPunct="1">
              <a:spcBef>
                <a:spcPct val="50000"/>
              </a:spcBef>
              <a:buClrTx/>
              <a:buSzTx/>
              <a:buFont typeface="Wingdings" pitchFamily="2" charset="2"/>
              <a:buNone/>
              <a:defRPr/>
            </a:pPr>
            <a:r>
              <a:rPr kumimoji="0" lang="ru-RU" altLang="ru-RU" sz="2800" b="1" kern="1200" dirty="0" smtClean="0">
                <a:solidFill>
                  <a:srgbClr val="000000"/>
                </a:solidFill>
              </a:rPr>
              <a:t>Какова </a:t>
            </a:r>
            <a:r>
              <a:rPr kumimoji="0" lang="ru-RU" altLang="ru-RU" sz="2800" b="1" kern="1200" dirty="0">
                <a:solidFill>
                  <a:srgbClr val="000000"/>
                </a:solidFill>
              </a:rPr>
              <a:t>концентрация </a:t>
            </a:r>
            <a:endParaRPr kumimoji="0" lang="ru-RU" altLang="ru-RU" sz="2800" b="1" kern="1200" dirty="0" smtClean="0">
              <a:solidFill>
                <a:srgbClr val="000000"/>
              </a:solidFill>
            </a:endParaRPr>
          </a:p>
          <a:p>
            <a:pPr marL="0" indent="0" eaLnBrk="1" hangingPunct="1">
              <a:spcBef>
                <a:spcPct val="50000"/>
              </a:spcBef>
              <a:buClrTx/>
              <a:buSzTx/>
              <a:buFont typeface="Wingdings" pitchFamily="2" charset="2"/>
              <a:buNone/>
              <a:defRPr/>
            </a:pPr>
            <a:r>
              <a:rPr kumimoji="0" lang="ru-RU" altLang="ru-RU" sz="2800" b="1" kern="1200" dirty="0" smtClean="0">
                <a:solidFill>
                  <a:srgbClr val="000000"/>
                </a:solidFill>
              </a:rPr>
              <a:t>полученного </a:t>
            </a:r>
            <a:r>
              <a:rPr kumimoji="0" lang="ru-RU" altLang="ru-RU" sz="2800" b="1" kern="1200" dirty="0">
                <a:solidFill>
                  <a:srgbClr val="000000"/>
                </a:solidFill>
              </a:rPr>
              <a:t>раствора</a:t>
            </a:r>
            <a:r>
              <a:rPr kumimoji="0" lang="ru-RU" altLang="ru-RU" sz="2800" b="1" kern="1200" dirty="0" smtClean="0">
                <a:solidFill>
                  <a:srgbClr val="000000"/>
                </a:solidFill>
              </a:rPr>
              <a:t>?</a:t>
            </a:r>
          </a:p>
          <a:p>
            <a:pPr marL="0" indent="0" eaLnBrk="1" hangingPunct="1">
              <a:spcBef>
                <a:spcPct val="50000"/>
              </a:spcBef>
              <a:buClrTx/>
              <a:buSzTx/>
              <a:buFont typeface="Wingdings" pitchFamily="2" charset="2"/>
              <a:buNone/>
              <a:defRPr/>
            </a:pPr>
            <a:r>
              <a:rPr kumimoji="0" lang="ru-RU" altLang="ru-RU" sz="2800" b="1" kern="1200" dirty="0" smtClean="0">
                <a:solidFill>
                  <a:srgbClr val="000000"/>
                </a:solidFill>
              </a:rPr>
              <a:t>2.Сколько </a:t>
            </a:r>
            <a:r>
              <a:rPr kumimoji="0" lang="ru-RU" altLang="ru-RU" sz="2800" b="1" kern="1200" dirty="0">
                <a:solidFill>
                  <a:srgbClr val="000000"/>
                </a:solidFill>
              </a:rPr>
              <a:t>сахара </a:t>
            </a:r>
            <a:r>
              <a:rPr kumimoji="0" lang="ru-RU" altLang="ru-RU" sz="2800" b="1" kern="1200" dirty="0" smtClean="0">
                <a:solidFill>
                  <a:srgbClr val="000000"/>
                </a:solidFill>
              </a:rPr>
              <a:t>содержится</a:t>
            </a:r>
          </a:p>
          <a:p>
            <a:pPr marL="0" indent="0" eaLnBrk="1" hangingPunct="1">
              <a:spcBef>
                <a:spcPct val="50000"/>
              </a:spcBef>
              <a:buClrTx/>
              <a:buSzTx/>
              <a:buFont typeface="Wingdings" pitchFamily="2" charset="2"/>
              <a:buNone/>
              <a:defRPr/>
            </a:pPr>
            <a:r>
              <a:rPr kumimoji="0" lang="ru-RU" altLang="ru-RU" sz="2800" b="1" kern="1200" dirty="0" smtClean="0">
                <a:solidFill>
                  <a:srgbClr val="000000"/>
                </a:solidFill>
              </a:rPr>
              <a:t> </a:t>
            </a:r>
            <a:r>
              <a:rPr kumimoji="0" lang="ru-RU" altLang="ru-RU" sz="2800" b="1" kern="1200" dirty="0">
                <a:solidFill>
                  <a:srgbClr val="000000"/>
                </a:solidFill>
              </a:rPr>
              <a:t>в 200 г 10%- </a:t>
            </a:r>
            <a:r>
              <a:rPr kumimoji="0" lang="ru-RU" altLang="ru-RU" sz="2800" b="1" kern="1200" dirty="0" err="1">
                <a:solidFill>
                  <a:srgbClr val="000000"/>
                </a:solidFill>
              </a:rPr>
              <a:t>го</a:t>
            </a:r>
            <a:r>
              <a:rPr kumimoji="0" lang="ru-RU" altLang="ru-RU" sz="2800" b="1" kern="1200" dirty="0">
                <a:solidFill>
                  <a:srgbClr val="000000"/>
                </a:solidFill>
              </a:rPr>
              <a:t> сахарного </a:t>
            </a:r>
            <a:endParaRPr kumimoji="0" lang="ru-RU" altLang="ru-RU" sz="2800" b="1" kern="1200" dirty="0" smtClean="0">
              <a:solidFill>
                <a:srgbClr val="000000"/>
              </a:solidFill>
            </a:endParaRPr>
          </a:p>
          <a:p>
            <a:pPr marL="0" indent="0" eaLnBrk="1" hangingPunct="1">
              <a:spcBef>
                <a:spcPct val="50000"/>
              </a:spcBef>
              <a:buClrTx/>
              <a:buSzTx/>
              <a:buFont typeface="Wingdings" pitchFamily="2" charset="2"/>
              <a:buNone/>
              <a:defRPr/>
            </a:pPr>
            <a:r>
              <a:rPr kumimoji="0" lang="ru-RU" altLang="ru-RU" sz="2800" b="1" kern="1200" dirty="0" smtClean="0">
                <a:solidFill>
                  <a:srgbClr val="000000"/>
                </a:solidFill>
              </a:rPr>
              <a:t>сиропа</a:t>
            </a:r>
            <a:r>
              <a:rPr kumimoji="0" lang="ru-RU" altLang="ru-RU" sz="2800" b="1" kern="1200" dirty="0">
                <a:solidFill>
                  <a:srgbClr val="000000"/>
                </a:solidFill>
              </a:rPr>
              <a:t>?</a:t>
            </a:r>
          </a:p>
          <a:p>
            <a:pPr marL="0" indent="0" eaLnBrk="1" hangingPunct="1">
              <a:spcBef>
                <a:spcPct val="50000"/>
              </a:spcBef>
              <a:buClrTx/>
              <a:buSzTx/>
              <a:buFont typeface="Wingdings" pitchFamily="2" charset="2"/>
              <a:buNone/>
              <a:defRPr/>
            </a:pPr>
            <a:endParaRPr kumimoji="0" lang="ru-RU" altLang="ru-RU" sz="2800" b="1" kern="1200" dirty="0">
              <a:solidFill>
                <a:srgbClr val="000000"/>
              </a:solidFill>
            </a:endParaRPr>
          </a:p>
        </p:txBody>
      </p:sp>
      <p:pic>
        <p:nvPicPr>
          <p:cNvPr id="1024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425" y="2143125"/>
            <a:ext cx="2511425" cy="359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mtClean="0"/>
              <a:t>Подведем итог 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ru-RU" altLang="ru-RU" b="1" dirty="0" smtClean="0"/>
              <a:t>Килограмм соли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ru-RU" altLang="ru-RU" b="1" dirty="0" smtClean="0"/>
              <a:t>растворили в 9 литрах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ru-RU" altLang="ru-RU" b="1" dirty="0" smtClean="0"/>
              <a:t> воды. Какова концентрация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ru-RU" altLang="ru-RU" b="1" dirty="0" smtClean="0"/>
              <a:t> раствора?</a:t>
            </a:r>
          </a:p>
          <a:p>
            <a:pPr marL="0" indent="0">
              <a:buFont typeface="Wingdings" pitchFamily="2" charset="2"/>
              <a:buNone/>
              <a:defRPr/>
            </a:pPr>
            <a:endParaRPr lang="ru-RU" dirty="0"/>
          </a:p>
        </p:txBody>
      </p:sp>
      <p:pic>
        <p:nvPicPr>
          <p:cNvPr id="1126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56325" y="2205038"/>
            <a:ext cx="2592388" cy="4249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01140826">
  <a:themeElements>
    <a:clrScheme name="01140826 1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000066"/>
      </a:accent1>
      <a:accent2>
        <a:srgbClr val="000099"/>
      </a:accent2>
      <a:accent3>
        <a:srgbClr val="FFFFFF"/>
      </a:accent3>
      <a:accent4>
        <a:srgbClr val="000000"/>
      </a:accent4>
      <a:accent5>
        <a:srgbClr val="AAAAB8"/>
      </a:accent5>
      <a:accent6>
        <a:srgbClr val="00008A"/>
      </a:accent6>
      <a:hlink>
        <a:srgbClr val="2660B6"/>
      </a:hlink>
      <a:folHlink>
        <a:srgbClr val="875FDF"/>
      </a:folHlink>
    </a:clrScheme>
    <a:fontScheme name="01140826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01140826 1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000066"/>
        </a:accent1>
        <a:accent2>
          <a:srgbClr val="000099"/>
        </a:accent2>
        <a:accent3>
          <a:srgbClr val="FFFFFF"/>
        </a:accent3>
        <a:accent4>
          <a:srgbClr val="000000"/>
        </a:accent4>
        <a:accent5>
          <a:srgbClr val="AAAAB8"/>
        </a:accent5>
        <a:accent6>
          <a:srgbClr val="00008A"/>
        </a:accent6>
        <a:hlink>
          <a:srgbClr val="2660B6"/>
        </a:hlink>
        <a:folHlink>
          <a:srgbClr val="875FD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01140826</Template>
  <TotalTime>1531</TotalTime>
  <Words>1285</Words>
  <Application>Microsoft Office PowerPoint</Application>
  <PresentationFormat>Экран (4:3)</PresentationFormat>
  <Paragraphs>162</Paragraphs>
  <Slides>23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23</vt:i4>
      </vt:variant>
    </vt:vector>
  </HeadingPairs>
  <TitlesOfParts>
    <vt:vector size="26" baseType="lpstr">
      <vt:lpstr>01140826</vt:lpstr>
      <vt:lpstr>Презентация</vt:lpstr>
      <vt:lpstr>Формула</vt:lpstr>
      <vt:lpstr>Готовимся  к ЕГЭ по математике</vt:lpstr>
      <vt:lpstr>«Только из союза двоих, работающих вместе и при помощи друг друга, рождаются великие вещи».                           Антуан Де Сент-Экзюпери</vt:lpstr>
      <vt:lpstr>Слайд 3</vt:lpstr>
      <vt:lpstr>Слайд 4</vt:lpstr>
      <vt:lpstr>Проверим домашнее задание </vt:lpstr>
      <vt:lpstr>итак:</vt:lpstr>
      <vt:lpstr>Подведем итог:</vt:lpstr>
      <vt:lpstr>Подведем итог :</vt:lpstr>
      <vt:lpstr>Подведем итог :</vt:lpstr>
      <vt:lpstr>Самостоятельная работа</vt:lpstr>
      <vt:lpstr>Задачи на растворы для кондитеров:</vt:lpstr>
      <vt:lpstr>Задачи на сплавы для ювелиров:</vt:lpstr>
      <vt:lpstr>Задачи для химиков:</vt:lpstr>
      <vt:lpstr>Задача № 1(кондитеры)</vt:lpstr>
      <vt:lpstr>Задача № 2(кондитеры)</vt:lpstr>
      <vt:lpstr>1(ювелиры)Имеются сплавы золота и серебра. В одном эти металлы находятся в отношении 2: 3, а в другом в отношении 3: 7. Сколько нужно взять от каждого сплава, чтобы получить 1 кг нового, в котором золото и серебро находились бы в отношении 5: 11?</vt:lpstr>
      <vt:lpstr>2(ювелиры).Имеются два сплава меди со свинцом. Один сплав содержит 15% меди, а другой 65%. Сколько нужно взять каждого сплава, чтобы получилось 200г сплава, содержащего 30% меди?</vt:lpstr>
      <vt:lpstr>1(химики).Смешали 30%-й раствор соляной кислоты с 10%-ым раствором и получили 600 г 15%-го раствора. Сколько граммов каждого раствора надо было взять? </vt:lpstr>
      <vt:lpstr>2(химики).Имеется два кислотных раствора: один 20%, другой 30%. Взяли 0,5 л первого и 1,5 л второго раствора и образовали новый раствор. Какова концентрация кислоты в новом растворе?</vt:lpstr>
      <vt:lpstr> ЕГЭ - 2015 задачи на смеси и сплавы</vt:lpstr>
      <vt:lpstr>Задача на закрепление:</vt:lpstr>
      <vt:lpstr>Имеется руда из двух пластов с содержанием меди 6% и 11%. Сколько «бедной» руды надо взять, чтобы получить при смешивании с «богатой» 20 т руды с содержанием меди 8%?</vt:lpstr>
      <vt:lpstr>Домашнее задание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Система подготовки  к ЕГЭ по математике</dc:title>
  <dc:subject>Решение задач</dc:subject>
  <dc:creator>Рулева Т.Г.</dc:creator>
  <cp:lastModifiedBy>Natasha</cp:lastModifiedBy>
  <cp:revision>86</cp:revision>
  <dcterms:created xsi:type="dcterms:W3CDTF">2009-02-14T17:33:01Z</dcterms:created>
  <dcterms:modified xsi:type="dcterms:W3CDTF">2018-05-11T21:11:04Z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TC011408261049</vt:lpwstr>
  </property>
  <property fmtid="{D5CDD505-2E9C-101B-9397-08002B2CF9AE}" pid="3" name="Система подготовки к ГИА и ЕГЭ">
    <vt:lpwstr>презентация</vt:lpwstr>
  </property>
</Properties>
</file>