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7" r:id="rId3"/>
    <p:sldId id="258" r:id="rId4"/>
    <p:sldId id="259" r:id="rId5"/>
    <p:sldId id="260" r:id="rId6"/>
    <p:sldId id="261" r:id="rId7"/>
    <p:sldId id="264" r:id="rId8"/>
    <p:sldId id="268" r:id="rId9"/>
    <p:sldId id="265" r:id="rId10"/>
    <p:sldId id="266" r:id="rId11"/>
    <p:sldId id="26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CCEFB4D-FEA6-4FC5-8650-047B649AA96D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00659BB-FC05-42D4-A9D7-7928481874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3832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Arial" charset="0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2BDB8C50-0674-4A32-903D-D7E7BF569122}" type="slidenum">
              <a:rPr lang="ru-RU">
                <a:latin typeface="Calibri" pitchFamily="34" charset="0"/>
              </a:rPr>
              <a:pPr eaLnBrk="1" hangingPunct="1"/>
              <a:t>1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9D42CBD-C010-499B-91AC-47FDC91C6DF9}" type="slidenum">
              <a:rPr lang="ru-RU">
                <a:latin typeface="Calibri" pitchFamily="34" charset="0"/>
              </a:rPr>
              <a:pPr eaLnBrk="1" hangingPunct="1"/>
              <a:t>3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A939074F-070A-44CD-B3ED-48D37F2082BF}" type="slidenum">
              <a:rPr lang="ru-RU">
                <a:latin typeface="Calibri" pitchFamily="34" charset="0"/>
              </a:rPr>
              <a:pPr eaLnBrk="1" hangingPunct="1"/>
              <a:t>4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89FDD654-28DD-42E4-8E2C-FD96A9F00BB7}" type="slidenum">
              <a:rPr lang="ru-RU">
                <a:latin typeface="Calibri" pitchFamily="34" charset="0"/>
              </a:rPr>
              <a:pPr eaLnBrk="1" hangingPunct="1"/>
              <a:t>5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kumimoji="0"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417F28AA-AFED-4D2F-B2BA-85E36BFDA919}" type="slidenum">
              <a:rPr lang="ru-RU">
                <a:latin typeface="Calibri" pitchFamily="34" charset="0"/>
              </a:rPr>
              <a:pPr eaLnBrk="1" hangingPunct="1"/>
              <a:t>6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9C0AF7C-BF8E-497E-8308-0C6E3A1B14F1}" type="slidenum">
              <a:rPr lang="ru-RU">
                <a:latin typeface="Calibri" pitchFamily="34" charset="0"/>
              </a:rPr>
              <a:pPr eaLnBrk="1" hangingPunct="1"/>
              <a:t>7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A989199-0481-4132-AAC9-2D20BE134712}" type="slidenum">
              <a:rPr lang="ru-RU">
                <a:latin typeface="Calibri" pitchFamily="34" charset="0"/>
              </a:rPr>
              <a:pPr eaLnBrk="1" hangingPunct="1"/>
              <a:t>9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FAA1903-2A98-4947-A4C9-347361E5F9D9}" type="slidenum">
              <a:rPr lang="ru-RU">
                <a:latin typeface="Calibri" pitchFamily="34" charset="0"/>
              </a:rPr>
              <a:pPr eaLnBrk="1" hangingPunct="1"/>
              <a:t>10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412B9D4-AC2A-461B-BEAC-DE7C28FABF13}" type="slidenum">
              <a:rPr lang="ru-RU">
                <a:latin typeface="Calibri" pitchFamily="34" charset="0"/>
              </a:rPr>
              <a:pPr eaLnBrk="1" hangingPunct="1"/>
              <a:t>11</a:t>
            </a:fld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1332767423 h 528"/>
                <a:gd name="T6" fmla="*/ 120019431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166F9E8-77FA-459C-BA91-CDFC68922A93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E8F0F4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E41EF45-A37B-4279-A686-75B20245B3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286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5DC60-4676-4689-A5A3-E669313C98C0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22013F-8E95-4B8B-8281-2D686E351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84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C9FED-3C6A-4264-8707-BB6B4C95699B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73CE2-C04D-4E96-BB86-EF495467D2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759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286C6-F4CB-49AD-B06E-F030A1E3A8A6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B743F-D93C-4111-A4E5-B7B066BC2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1333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>
            <a:spLocks noChangeArrowheads="1"/>
          </p:cNvSpPr>
          <p:nvPr/>
        </p:nvSpPr>
        <p:spPr bwMode="auto"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5" name="Нашивка 4"/>
          <p:cNvSpPr>
            <a:spLocks noChangeArrowheads="1"/>
          </p:cNvSpPr>
          <p:nvPr/>
        </p:nvSpPr>
        <p:spPr bwMode="auto"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AE5BA5-803E-4F71-A4CC-3F1FA4770C5A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EDAE4F-ABE0-47C1-8ECC-7C8DEF530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84607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7F22487-BFB6-4139-9C2D-531E03B44680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6C21121-0873-45B1-BD87-86A2615AB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67062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8AC63B2-C904-4125-A3FC-7D980E370EAD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F4ACFF-0A17-43C7-B1AC-58B63E693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9900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EBFC888-1515-4E93-A2EF-94121AC299B0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93C82AD-460D-4003-98EF-BECB9C28A5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412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61E04A-9F36-4BC2-8B8B-189B69F5BDA6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367EA-8A81-40C7-BCFB-DCFCC27F6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289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94EB36-9431-46E1-9D7F-EB10A0E39DAB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F0CDC02-EA67-4E35-87F9-7F1D0C9187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30104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>
            <a:spLocks noChangeArrowheads="1"/>
          </p:cNvSpPr>
          <p:nvPr/>
        </p:nvSpPr>
        <p:spPr bwMode="auto"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10" name="Нашивка 9"/>
          <p:cNvSpPr>
            <a:spLocks noChangeArrowheads="1"/>
          </p:cNvSpPr>
          <p:nvPr/>
        </p:nvSpPr>
        <p:spPr bwMode="auto"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rotWithShape="1">
            <a:gsLst>
              <a:gs pos="0">
                <a:srgbClr val="1389A6"/>
              </a:gs>
              <a:gs pos="72000">
                <a:srgbClr val="50B8DA"/>
              </a:gs>
              <a:gs pos="100000">
                <a:srgbClr val="7FC4DD"/>
              </a:gs>
            </a:gsLst>
            <a:lin ang="16200000"/>
          </a:gradFill>
          <a:ln w="3175" cap="rnd">
            <a:solidFill>
              <a:srgbClr val="1E768C"/>
            </a:solidFill>
            <a:miter lim="800000"/>
            <a:headEnd/>
            <a:tailEnd/>
          </a:ln>
          <a:effectLst>
            <a:outerShdw blurRad="63500" dist="26940" dir="5400000" rotWithShape="0">
              <a:srgbClr val="000000">
                <a:alpha val="45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en-US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79516D-5772-4E43-9D80-23E0783533B9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BCE3F98-2BA3-4EB7-A567-426CE9BCC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7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1330642500 h 588"/>
              <a:gd name="T6" fmla="*/ 20919056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email">
              <a:alphaModFix amt="5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FFFF"/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000" smtClean="0">
                <a:latin typeface="Lucida Sans Unicode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19B991B-1D9B-4C15-8075-58B8E10B94D4}" type="datetimeFigureOut">
              <a:rPr lang="ru-RU"/>
              <a:pPr>
                <a:defRPr/>
              </a:pPr>
              <a:t>28.05.2013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Lucida Sans Unicode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smtClean="0">
                <a:latin typeface="Lucida Sans Unicode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A4AD30A1-27C0-4D5E-91A7-C7958681EF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87" r:id="rId2"/>
    <p:sldLayoutId id="2147483792" r:id="rId3"/>
    <p:sldLayoutId id="2147483793" r:id="rId4"/>
    <p:sldLayoutId id="2147483794" r:id="rId5"/>
    <p:sldLayoutId id="2147483795" r:id="rId6"/>
    <p:sldLayoutId id="2147483788" r:id="rId7"/>
    <p:sldLayoutId id="2147483796" r:id="rId8"/>
    <p:sldLayoutId id="2147483797" r:id="rId9"/>
    <p:sldLayoutId id="2147483789" r:id="rId10"/>
    <p:sldLayoutId id="214748379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Arial" charset="0"/>
          <a:cs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kumimoji="1" sz="2700" kern="1200">
          <a:solidFill>
            <a:schemeClr val="tx1"/>
          </a:solidFill>
          <a:latin typeface="+mn-lt"/>
          <a:ea typeface="Arial" charset="0"/>
          <a:cs typeface="Arial" charset="0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kumimoji="1" sz="2300" kern="1200">
          <a:solidFill>
            <a:schemeClr val="tx1"/>
          </a:solidFill>
          <a:latin typeface="+mn-lt"/>
          <a:ea typeface="Arial" charset="0"/>
          <a:cs typeface="Arial" pitchFamily="34" charset="0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kumimoji="1" sz="2100" kern="1200">
          <a:solidFill>
            <a:schemeClr val="tx1"/>
          </a:solidFill>
          <a:latin typeface="+mn-lt"/>
          <a:ea typeface="Arial" charset="0"/>
          <a:cs typeface="Arial" pitchFamily="34" charset="0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umimoji="1" sz="1900" kern="1200">
          <a:solidFill>
            <a:schemeClr val="tx1"/>
          </a:solidFill>
          <a:latin typeface="+mn-lt"/>
          <a:ea typeface="Arial" charset="0"/>
          <a:cs typeface="Arial" pitchFamily="34" charset="0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umimoji="1" kern="1200">
          <a:solidFill>
            <a:schemeClr val="tx1"/>
          </a:solidFill>
          <a:latin typeface="+mn-lt"/>
          <a:ea typeface="Arial" charset="0"/>
          <a:cs typeface="Arial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900igr.net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692696"/>
            <a:ext cx="7772400" cy="991315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a typeface="+mj-ea"/>
                <a:cs typeface="+mj-cs"/>
              </a:rPr>
              <a:t>Аудиометрия</a:t>
            </a:r>
            <a:endParaRPr lang="ru-RU" dirty="0">
              <a:ea typeface="+mj-ea"/>
              <a:cs typeface="+mj-cs"/>
            </a:endParaRPr>
          </a:p>
        </p:txBody>
      </p:sp>
      <p:pic>
        <p:nvPicPr>
          <p:cNvPr id="9219" name="Рисунок 4" descr="big-ear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00438" y="2357438"/>
            <a:ext cx="219075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>
            <a:hlinkClick r:id="rId4" tooltip=" Каталог презентаций "/>
          </p:cNvPr>
          <p:cNvSpPr/>
          <p:nvPr/>
        </p:nvSpPr>
        <p:spPr>
          <a:xfrm>
            <a:off x="3898900" y="6477000"/>
            <a:ext cx="1346200" cy="355600"/>
          </a:xfrm>
          <a:prstGeom prst="roundRect">
            <a:avLst>
              <a:gd name="adj" fmla="val 12985"/>
            </a:avLst>
          </a:prstGeom>
          <a:gradFill flip="none" rotWithShape="1">
            <a:gsLst>
              <a:gs pos="0">
                <a:srgbClr val="FFFFFF"/>
              </a:gs>
              <a:gs pos="100000">
                <a:srgbClr val="FFFFFF">
                  <a:shade val="88000"/>
                </a:srgbClr>
              </a:gs>
            </a:gsLst>
            <a:lin ang="5400000" scaled="1"/>
            <a:tileRect/>
          </a:gradFill>
          <a:ln w="12700">
            <a:solidFill>
              <a:srgbClr val="33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900" tIns="25400" rIns="88900" bIns="50800" anchor="ctr"/>
          <a:lstStyle/>
          <a:p>
            <a:pPr algn="ctr">
              <a:defRPr/>
            </a:pPr>
            <a:r>
              <a:rPr lang="ru-RU" sz="2000" u="sng" dirty="0">
                <a:solidFill>
                  <a:srgbClr val="3333CC"/>
                </a:solidFill>
                <a:latin typeface="Arial"/>
              </a:rPr>
              <a:t>2013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>
          <a:xfrm>
            <a:off x="500063" y="2714625"/>
            <a:ext cx="7072312" cy="3078163"/>
          </a:xfrm>
        </p:spPr>
        <p:txBody>
          <a:bodyPr/>
          <a:lstStyle/>
          <a:p>
            <a:r>
              <a:rPr kumimoji="0" lang="ru-RU" sz="2500" smtClean="0"/>
              <a:t>Отличие этих аппаратов от предыдущих поколений в том, что телефон расположен не в корпусе заушного аппарата, а непосредственно в ушном канале пациента, что значительно уменьшает риск возникновения «обратной связи» (свиста), а также позволяет существенно уменьшить размеры корпуса слухового аппарата.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00298" y="642918"/>
            <a:ext cx="6115064" cy="2011354"/>
          </a:xfrm>
        </p:spPr>
        <p:txBody>
          <a:bodyPr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>
              <a:defRPr/>
            </a:pPr>
            <a:r>
              <a:rPr lang="ru-RU" sz="2700" b="0" dirty="0" smtClean="0">
                <a:solidFill>
                  <a:schemeClr val="tx1"/>
                </a:solidFill>
                <a:effectLst/>
                <a:ea typeface="+mj-ea"/>
                <a:cs typeface="+mj-cs"/>
              </a:rPr>
              <a:t>В настоящее время особенную популярность приобретают миниатюрные заушные слуховые аппараты.</a:t>
            </a:r>
            <a:endParaRPr lang="ru-RU" sz="2700" b="0" dirty="0">
              <a:solidFill>
                <a:schemeClr val="tx1"/>
              </a:solidFill>
              <a:effectLst/>
              <a:ea typeface="+mj-ea"/>
              <a:cs typeface="+mj-cs"/>
            </a:endParaRPr>
          </a:p>
        </p:txBody>
      </p:sp>
      <p:pic>
        <p:nvPicPr>
          <p:cNvPr id="18436" name="Рисунок 4" descr="1321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28625"/>
            <a:ext cx="150495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Рисунок 5" descr="VIBE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4311650"/>
            <a:ext cx="1357312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3929063" y="1000125"/>
            <a:ext cx="5114925" cy="4525963"/>
          </a:xfrm>
        </p:spPr>
        <p:txBody>
          <a:bodyPr/>
          <a:lstStyle/>
          <a:p>
            <a:r>
              <a:rPr kumimoji="0" lang="ru-RU" smtClean="0"/>
              <a:t>Человек способен слышать звук в пределах от 16 Гц до 20 кГц. Диапазон частот, которые способен слышать человек, называется слуховым или звуковым диапазоном; более высокие частоты называются ультразвуком, а более низкие — инфразвуком.</a:t>
            </a:r>
          </a:p>
          <a:p>
            <a:endParaRPr kumimoji="0"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ru-RU" dirty="0" smtClean="0">
                <a:ea typeface="+mj-ea"/>
                <a:cs typeface="+mj-cs"/>
              </a:rPr>
              <a:t>Норма слуха</a:t>
            </a:r>
            <a:endParaRPr lang="ru-RU" dirty="0">
              <a:ea typeface="+mj-ea"/>
              <a:cs typeface="+mj-cs"/>
            </a:endParaRPr>
          </a:p>
        </p:txBody>
      </p:sp>
      <p:pic>
        <p:nvPicPr>
          <p:cNvPr id="19460" name="Рисунок 3" descr="174952_image_lar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357313"/>
            <a:ext cx="306705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1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525962"/>
          </a:xfrm>
        </p:spPr>
        <p:txBody>
          <a:bodyPr/>
          <a:lstStyle/>
          <a:p>
            <a:r>
              <a:rPr kumimoji="0" lang="ru-RU" sz="4000" i="1" smtClean="0"/>
              <a:t>Аудиометри́я-</a:t>
            </a:r>
            <a:r>
              <a:rPr kumimoji="0" lang="ru-RU" sz="4000" smtClean="0"/>
              <a:t>измерение и оценка различных показателей слуха человека</a:t>
            </a: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Содержимое 1"/>
          <p:cNvSpPr>
            <a:spLocks noGrp="1"/>
          </p:cNvSpPr>
          <p:nvPr>
            <p:ph idx="1"/>
          </p:nvPr>
        </p:nvSpPr>
        <p:spPr>
          <a:xfrm>
            <a:off x="357188" y="357188"/>
            <a:ext cx="3686175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kumimoji="0" lang="ru-RU" sz="2500" smtClean="0"/>
          </a:p>
          <a:p>
            <a:pPr eaLnBrk="1" hangingPunct="1">
              <a:lnSpc>
                <a:spcPct val="90000"/>
              </a:lnSpc>
            </a:pPr>
            <a:r>
              <a:rPr kumimoji="0" lang="ru-RU" sz="2500" smtClean="0"/>
              <a:t>Орган слуха и равновесия представлен тремя отделами: наружным, средним и внутренним ухом , каждый из которых выполняет свои конкретные функции.</a:t>
            </a:r>
          </a:p>
          <a:p>
            <a:pPr eaLnBrk="1" hangingPunct="1">
              <a:lnSpc>
                <a:spcPct val="90000"/>
              </a:lnSpc>
            </a:pPr>
            <a:endParaRPr kumimoji="0" lang="ru-RU" sz="2500" smtClean="0"/>
          </a:p>
          <a:p>
            <a:pPr eaLnBrk="1" hangingPunct="1">
              <a:lnSpc>
                <a:spcPct val="90000"/>
              </a:lnSpc>
            </a:pPr>
            <a:endParaRPr kumimoji="0" lang="ru-RU" sz="2500" smtClean="0"/>
          </a:p>
        </p:txBody>
      </p:sp>
      <p:pic>
        <p:nvPicPr>
          <p:cNvPr id="11267" name="Рисунок 3" descr="1264622688_s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9125" y="1285875"/>
            <a:ext cx="3767138" cy="359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4186238" cy="4525962"/>
          </a:xfrm>
        </p:spPr>
        <p:txBody>
          <a:bodyPr/>
          <a:lstStyle/>
          <a:p>
            <a:pPr eaLnBrk="1" hangingPunct="1"/>
            <a:r>
              <a:rPr kumimoji="0" lang="ru-RU" smtClean="0"/>
              <a:t> Наружное ухо состоит из ушной раковины и наружного слухового прохода.</a:t>
            </a:r>
          </a:p>
          <a:p>
            <a:pPr eaLnBrk="1" hangingPunct="1"/>
            <a:r>
              <a:rPr kumimoji="0" lang="ru-RU" smtClean="0"/>
              <a:t>Функция — улавливать звуки и передавать в дальнейшие отделы органа</a:t>
            </a:r>
          </a:p>
          <a:p>
            <a:pPr eaLnBrk="1" hangingPunct="1"/>
            <a:endParaRPr kumimoji="0"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a typeface="+mj-ea"/>
                <a:cs typeface="+mj-cs"/>
              </a:rPr>
              <a:t>Наружное ухо</a:t>
            </a:r>
            <a:br>
              <a:rPr lang="ru-RU" dirty="0" smtClean="0">
                <a:ea typeface="+mj-ea"/>
                <a:cs typeface="+mj-cs"/>
              </a:rPr>
            </a:br>
            <a:endParaRPr lang="ru-RU" dirty="0">
              <a:ea typeface="+mj-ea"/>
              <a:cs typeface="+mj-cs"/>
            </a:endParaRPr>
          </a:p>
        </p:txBody>
      </p:sp>
      <p:pic>
        <p:nvPicPr>
          <p:cNvPr id="12292" name="Рисунок 3" descr="13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7813" y="1714500"/>
            <a:ext cx="2978150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1"/>
          <p:cNvSpPr>
            <a:spLocks noGrp="1"/>
          </p:cNvSpPr>
          <p:nvPr>
            <p:ph idx="1"/>
          </p:nvPr>
        </p:nvSpPr>
        <p:spPr>
          <a:xfrm>
            <a:off x="4429125" y="1481138"/>
            <a:ext cx="4257675" cy="452596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kumimoji="0" lang="ru-RU" sz="2500" smtClean="0"/>
              <a:t>Основной частью среднего уха является барабанная полость, в которой находятся слуховые косточки: молоточек, наковальня и стремечко — они передают звуковые колебания из наружного уха во внутреннее, одновременно усиливая их.</a:t>
            </a:r>
          </a:p>
          <a:p>
            <a:pPr eaLnBrk="1" hangingPunct="1">
              <a:lnSpc>
                <a:spcPct val="80000"/>
              </a:lnSpc>
            </a:pPr>
            <a:endParaRPr kumimoji="0" lang="ru-RU" sz="250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a typeface="+mj-ea"/>
                <a:cs typeface="+mj-cs"/>
              </a:rPr>
              <a:t>Среднее ухо</a:t>
            </a:r>
            <a:br>
              <a:rPr lang="ru-RU" dirty="0" smtClean="0">
                <a:ea typeface="+mj-ea"/>
                <a:cs typeface="+mj-cs"/>
              </a:rPr>
            </a:br>
            <a:endParaRPr lang="ru-RU" dirty="0">
              <a:ea typeface="+mj-ea"/>
              <a:cs typeface="+mj-cs"/>
            </a:endParaRPr>
          </a:p>
        </p:txBody>
      </p:sp>
      <p:pic>
        <p:nvPicPr>
          <p:cNvPr id="13316" name="Рисунок 3" descr="rek_uh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938" y="1857375"/>
            <a:ext cx="38100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 idx="1"/>
          </p:nvPr>
        </p:nvSpPr>
        <p:spPr>
          <a:xfrm>
            <a:off x="457200" y="1481138"/>
            <a:ext cx="5186363" cy="45259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kumimoji="0" lang="ru-RU" smtClean="0"/>
              <a:t>Костный лабиринт состоит из:</a:t>
            </a:r>
          </a:p>
          <a:p>
            <a:pPr eaLnBrk="1" hangingPunct="1">
              <a:lnSpc>
                <a:spcPct val="90000"/>
              </a:lnSpc>
            </a:pPr>
            <a:r>
              <a:rPr kumimoji="0" lang="ru-RU" smtClean="0"/>
              <a:t>Преддверия </a:t>
            </a:r>
          </a:p>
          <a:p>
            <a:pPr eaLnBrk="1" hangingPunct="1">
              <a:lnSpc>
                <a:spcPct val="90000"/>
              </a:lnSpc>
            </a:pPr>
            <a:r>
              <a:rPr kumimoji="0" lang="ru-RU" smtClean="0"/>
              <a:t>Улитки</a:t>
            </a:r>
          </a:p>
          <a:p>
            <a:pPr eaLnBrk="1" hangingPunct="1">
              <a:lnSpc>
                <a:spcPct val="90000"/>
              </a:lnSpc>
            </a:pPr>
            <a:r>
              <a:rPr kumimoji="0" lang="ru-RU" smtClean="0"/>
              <a:t>полукружных каналов</a:t>
            </a:r>
          </a:p>
          <a:p>
            <a:pPr eaLnBrk="1" hangingPunct="1">
              <a:lnSpc>
                <a:spcPct val="90000"/>
              </a:lnSpc>
            </a:pPr>
            <a:r>
              <a:rPr kumimoji="0" lang="ru-RU" smtClean="0"/>
              <a:t>Улитка является органом слуха, а преддверие и полукружные каналы — органы чувства равновесия и положения тела в пространстве.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ea typeface="+mj-ea"/>
                <a:cs typeface="+mj-cs"/>
              </a:rPr>
              <a:t>Внутреннее ухо</a:t>
            </a:r>
            <a:br>
              <a:rPr lang="ru-RU" dirty="0" smtClean="0">
                <a:ea typeface="+mj-ea"/>
                <a:cs typeface="+mj-cs"/>
              </a:rPr>
            </a:br>
            <a:endParaRPr lang="ru-RU" dirty="0">
              <a:ea typeface="+mj-ea"/>
              <a:cs typeface="+mj-cs"/>
            </a:endParaRPr>
          </a:p>
        </p:txBody>
      </p:sp>
      <p:pic>
        <p:nvPicPr>
          <p:cNvPr id="14340" name="Рисунок 3" descr="0246792407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25" y="2357438"/>
            <a:ext cx="3143250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1"/>
          <p:cNvSpPr>
            <a:spLocks noGrp="1"/>
          </p:cNvSpPr>
          <p:nvPr>
            <p:ph idx="1"/>
          </p:nvPr>
        </p:nvSpPr>
        <p:spPr>
          <a:xfrm>
            <a:off x="285750" y="357188"/>
            <a:ext cx="3757613" cy="4525962"/>
          </a:xfrm>
        </p:spPr>
        <p:txBody>
          <a:bodyPr/>
          <a:lstStyle/>
          <a:p>
            <a:r>
              <a:rPr kumimoji="0" lang="ru-RU" smtClean="0"/>
              <a:t>Слух проверяют с помощью специального устройства или компьютерной программы под названием «аудиометр».</a:t>
            </a:r>
          </a:p>
          <a:p>
            <a:endParaRPr kumimoji="0" lang="ru-RU" smtClean="0"/>
          </a:p>
        </p:txBody>
      </p:sp>
      <p:pic>
        <p:nvPicPr>
          <p:cNvPr id="15363" name="Рисунок 5" descr="st20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71938" y="571500"/>
            <a:ext cx="45593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Прямоугольник 7"/>
          <p:cNvSpPr>
            <a:spLocks noChangeArrowheads="1"/>
          </p:cNvSpPr>
          <p:nvPr/>
        </p:nvSpPr>
        <p:spPr bwMode="auto">
          <a:xfrm>
            <a:off x="857250" y="4143375"/>
            <a:ext cx="7929563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500"/>
              <a:t>Возможно определение ведущего уха с помощью специальных тестов. Например, в наушники подаются разные аудиосигналы (слова), а человек их фиксирует на бумаге. С какого уха больше правильно распознанных слов, то и ведущее.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На основании этих исследований делают вывод о слуховых данных человека. В последствие эти данные помогают скорректировать слух и диагностировать дефекты слуха на более ранних стадиях. Это широко используется в клиниках.</a:t>
            </a:r>
            <a:br>
              <a:rPr lang="ru-RU" smtClean="0"/>
            </a:br>
            <a:r>
              <a:rPr lang="ru-RU" smtClean="0"/>
              <a:t>Также в последнее время большим спросом пользуются слуховые аппараты.</a:t>
            </a:r>
          </a:p>
        </p:txBody>
      </p:sp>
      <p:sp>
        <p:nvSpPr>
          <p:cNvPr id="3" name="Название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1"/>
          <p:cNvSpPr>
            <a:spLocks noGrp="1"/>
          </p:cNvSpPr>
          <p:nvPr>
            <p:ph idx="1"/>
          </p:nvPr>
        </p:nvSpPr>
        <p:spPr>
          <a:xfrm>
            <a:off x="3643313" y="1428750"/>
            <a:ext cx="5000625" cy="2714625"/>
          </a:xfrm>
        </p:spPr>
        <p:txBody>
          <a:bodyPr/>
          <a:lstStyle/>
          <a:p>
            <a:r>
              <a:rPr kumimoji="0" lang="ru-RU" sz="2400" smtClean="0"/>
              <a:t>Современные слуховые аппараты являются электроакустическими устройствами и состоят из микрофона, усилителя-преобразователя и телефона (динамика).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>
              <a:defRPr/>
            </a:pPr>
            <a:r>
              <a:rPr lang="vi-VN" dirty="0" smtClean="0">
                <a:ea typeface="+mj-ea"/>
                <a:cs typeface="+mj-cs"/>
              </a:rPr>
              <a:t>Слуховой аппар</a:t>
            </a:r>
            <a:r>
              <a:rPr lang="ru-RU" dirty="0" smtClean="0">
                <a:ea typeface="+mj-ea"/>
                <a:cs typeface="+mj-cs"/>
              </a:rPr>
              <a:t>а</a:t>
            </a:r>
            <a:r>
              <a:rPr lang="vi-VN" dirty="0" smtClean="0">
                <a:ea typeface="+mj-ea"/>
                <a:cs typeface="+mj-cs"/>
              </a:rPr>
              <a:t>т</a:t>
            </a:r>
            <a:endParaRPr lang="ru-RU" dirty="0">
              <a:ea typeface="+mj-ea"/>
              <a:cs typeface="+mj-cs"/>
            </a:endParaRPr>
          </a:p>
        </p:txBody>
      </p:sp>
      <p:pic>
        <p:nvPicPr>
          <p:cNvPr id="17412" name="Рисунок 3" descr="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4095750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285750" y="4286250"/>
            <a:ext cx="85010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/>
              <a:t>Усиленный и преобразованный звук достигает барабанной перепонки через ушной вкладыш.</a:t>
            </a:r>
          </a:p>
        </p:txBody>
      </p:sp>
      <p:sp>
        <p:nvSpPr>
          <p:cNvPr id="17414" name="Прямоугольник 5"/>
          <p:cNvSpPr>
            <a:spLocks noChangeArrowheads="1"/>
          </p:cNvSpPr>
          <p:nvPr/>
        </p:nvSpPr>
        <p:spPr bwMode="auto">
          <a:xfrm>
            <a:off x="1357313" y="5214938"/>
            <a:ext cx="7286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/>
            <a:r>
              <a:rPr lang="ru-RU" sz="2000"/>
              <a:t>В настоящее время существует множество марок слуховых аппаратов - </a:t>
            </a:r>
            <a:r>
              <a:rPr lang="en-US" sz="2000"/>
              <a:t>Widex Bravo, Widex Bravissimo, Widex Flash, Widex INTEO, Widex Senso Vita</a:t>
            </a:r>
            <a:r>
              <a:rPr lang="ru-RU" sz="2000"/>
              <a:t>, </a:t>
            </a:r>
            <a:r>
              <a:rPr lang="en-US" sz="2000"/>
              <a:t>Siemens </a:t>
            </a:r>
            <a:r>
              <a:rPr lang="ru-RU" sz="2000"/>
              <a:t>и другие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2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3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504</TotalTime>
  <Words>376</Words>
  <Application>Microsoft Office PowerPoint</Application>
  <PresentationFormat>Экран (4:3)</PresentationFormat>
  <Paragraphs>36</Paragraphs>
  <Slides>11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Lucida Sans Unicode</vt:lpstr>
      <vt:lpstr>Wingdings 3</vt:lpstr>
      <vt:lpstr>Verdana</vt:lpstr>
      <vt:lpstr>Wingdings 2</vt:lpstr>
      <vt:lpstr>Calibri</vt:lpstr>
      <vt:lpstr>Открытая</vt:lpstr>
      <vt:lpstr>Аудиометрия</vt:lpstr>
      <vt:lpstr>Презентация PowerPoint</vt:lpstr>
      <vt:lpstr>Презентация PowerPoint</vt:lpstr>
      <vt:lpstr>Наружное ухо </vt:lpstr>
      <vt:lpstr>Среднее ухо </vt:lpstr>
      <vt:lpstr>Внутреннее ухо </vt:lpstr>
      <vt:lpstr>Презентация PowerPoint</vt:lpstr>
      <vt:lpstr>Презентация PowerPoint</vt:lpstr>
      <vt:lpstr>Слуховой аппарат</vt:lpstr>
      <vt:lpstr>В настоящее время особенную популярность приобретают миниатюрные заушные слуховые аппараты.</vt:lpstr>
      <vt:lpstr>Норма слуха</vt:lpstr>
    </vt:vector>
  </TitlesOfParts>
  <Company>Yamashka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 слуха </dc:title>
  <dc:creator>Yamashka</dc:creator>
  <cp:lastModifiedBy>Good Devil</cp:lastModifiedBy>
  <cp:revision>14</cp:revision>
  <dcterms:created xsi:type="dcterms:W3CDTF">2010-05-21T08:54:32Z</dcterms:created>
  <dcterms:modified xsi:type="dcterms:W3CDTF">2013-05-28T18:07:49Z</dcterms:modified>
</cp:coreProperties>
</file>