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0" r:id="rId9"/>
    <p:sldId id="263" r:id="rId10"/>
    <p:sldId id="264" r:id="rId11"/>
    <p:sldId id="265" r:id="rId12"/>
    <p:sldId id="271" r:id="rId13"/>
    <p:sldId id="266" r:id="rId14"/>
    <p:sldId id="267" r:id="rId15"/>
    <p:sldId id="268" r:id="rId16"/>
    <p:sldId id="269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15.wmf"/><Relationship Id="rId11" Type="http://schemas.openxmlformats.org/officeDocument/2006/relationships/image" Target="../media/image20.wmf"/><Relationship Id="rId5" Type="http://schemas.openxmlformats.org/officeDocument/2006/relationships/image" Target="../media/image14.wmf"/><Relationship Id="rId10" Type="http://schemas.openxmlformats.org/officeDocument/2006/relationships/image" Target="../media/image19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7" Type="http://schemas.openxmlformats.org/officeDocument/2006/relationships/image" Target="../media/image30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2" Type="http://schemas.openxmlformats.org/officeDocument/2006/relationships/image" Target="../media/image36.wmf"/><Relationship Id="rId1" Type="http://schemas.openxmlformats.org/officeDocument/2006/relationships/image" Target="../media/image3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EF64D9-8C44-43E7-99B0-D1CE75F051E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EB4D4A-E311-406F-B6E5-076D25B79A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135AEE-41FD-4EF9-BE14-B930F71C6A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2CB605-01DC-49C2-BD7B-9B7C5D833A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4F1C9-02D3-4CA4-BBA7-F4E819BBF4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7B8A4-FEC4-4F6D-BB7A-EEA79800C12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E35B07-0119-42BA-9E0A-46733B4FC4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D26CDB-BFA9-4ABE-8745-BA973587560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1E88BB-7E5A-42EA-AEBA-FCB0F47644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C3A634-AA0B-40B0-B395-950D7C0310C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902587-8E63-4AF0-ABE3-8A76D7BE89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A6C9FEF-84E0-4C57-B898-9F7AA2513B2F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6.bin"/><Relationship Id="rId5" Type="http://schemas.openxmlformats.org/officeDocument/2006/relationships/oleObject" Target="../embeddings/oleObject15.bin"/><Relationship Id="rId4" Type="http://schemas.openxmlformats.org/officeDocument/2006/relationships/oleObject" Target="../embeddings/oleObject14.bin"/><Relationship Id="rId9" Type="http://schemas.openxmlformats.org/officeDocument/2006/relationships/oleObject" Target="../embeddings/oleObject19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2.bin"/><Relationship Id="rId3" Type="http://schemas.openxmlformats.org/officeDocument/2006/relationships/oleObject" Target="../embeddings/oleObject2.bin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8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11188" y="1839481"/>
            <a:ext cx="8353300" cy="93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tIns="76176" bIns="0" anchor="ctr">
            <a:spAutoFit/>
          </a:bodyPr>
          <a:lstStyle/>
          <a:p>
            <a:r>
              <a:rPr lang="ru-RU" sz="2800" dirty="0"/>
              <a:t>УСИЛИТЕЛИ ЭЛЕКТРИЧЕСКИХ СИГНАЛОВ</a:t>
            </a:r>
            <a:endParaRPr lang="ru-RU" sz="2800" u="sng" dirty="0"/>
          </a:p>
          <a:p>
            <a:pPr eaLnBrk="0" hangingPunct="0"/>
            <a:endParaRPr lang="ru-RU" sz="28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4294967295"/>
          </p:nvPr>
        </p:nvSpPr>
        <p:spPr>
          <a:xfrm>
            <a:off x="5943600" y="3886200"/>
            <a:ext cx="3200400" cy="1752600"/>
          </a:xfrm>
        </p:spPr>
        <p:txBody>
          <a:bodyPr/>
          <a:lstStyle/>
          <a:p>
            <a:r>
              <a:rPr lang="ru-RU" sz="2400" dirty="0" smtClean="0"/>
              <a:t>Выполнил</a:t>
            </a:r>
          </a:p>
          <a:p>
            <a:r>
              <a:rPr lang="ru-RU" sz="2400" dirty="0" smtClean="0"/>
              <a:t>Березин Кирилл</a:t>
            </a:r>
          </a:p>
          <a:p>
            <a:r>
              <a:rPr lang="ru-RU" sz="2400" dirty="0" smtClean="0"/>
              <a:t>Группа МТ1-12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124075" y="620713"/>
            <a:ext cx="47085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 b="1" i="1"/>
              <a:t>Дифференциальный усилитель</a:t>
            </a:r>
          </a:p>
        </p:txBody>
      </p:sp>
      <p:pic>
        <p:nvPicPr>
          <p:cNvPr id="10245" name="Picture 5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7338"/>
            <a:ext cx="8331200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836613"/>
            <a:ext cx="8532812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688975" y="5949950"/>
            <a:ext cx="7893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Упрощенная структурная схема ОУ и его обозначение на схемах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0" y="549275"/>
            <a:ext cx="80994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>
                <a:cs typeface="Times New Roman" pitchFamily="18" charset="0"/>
              </a:rPr>
              <a:t>При упрощенном расчете усилителя обычно полагают, что ОУ идеален, то есть </a:t>
            </a:r>
            <a:endParaRPr lang="ru-RU"/>
          </a:p>
        </p:txBody>
      </p:sp>
      <p:graphicFrame>
        <p:nvGraphicFramePr>
          <p:cNvPr id="18437" name="Object 5"/>
          <p:cNvGraphicFramePr>
            <a:graphicFrameLocks noChangeAspect="1"/>
          </p:cNvGraphicFramePr>
          <p:nvPr/>
        </p:nvGraphicFramePr>
        <p:xfrm>
          <a:off x="395288" y="981075"/>
          <a:ext cx="1343025" cy="238125"/>
        </p:xfrm>
        <a:graphic>
          <a:graphicData uri="http://schemas.openxmlformats.org/presentationml/2006/ole">
            <p:oleObj spid="_x0000_s18437" name="Формула" r:id="rId3" imgW="1346200" imgH="241300" progId="Equation.3">
              <p:embed/>
            </p:oleObj>
          </a:graphicData>
        </a:graphic>
      </p:graphicFrame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908175" y="908050"/>
            <a:ext cx="433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>
                <a:cs typeface="Times New Roman" pitchFamily="18" charset="0"/>
              </a:rPr>
              <a:t> и </a:t>
            </a:r>
            <a:endParaRPr lang="ru-RU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2484438" y="981075"/>
          <a:ext cx="723900" cy="238125"/>
        </p:xfrm>
        <a:graphic>
          <a:graphicData uri="http://schemas.openxmlformats.org/presentationml/2006/ole">
            <p:oleObj spid="_x0000_s18436" name="Формула" r:id="rId4" imgW="723586" imgH="241195" progId="Equation.3">
              <p:embed/>
            </p:oleObj>
          </a:graphicData>
        </a:graphic>
      </p:graphicFrame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952500" y="3835400"/>
            <a:ext cx="298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. </a:t>
            </a:r>
            <a:endParaRPr lang="ru-RU"/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179388" y="1484313"/>
            <a:ext cx="10620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При этом </a:t>
            </a:r>
            <a:endParaRPr lang="ru-RU"/>
          </a:p>
        </p:txBody>
      </p:sp>
      <p:graphicFrame>
        <p:nvGraphicFramePr>
          <p:cNvPr id="18443" name="Object 11"/>
          <p:cNvGraphicFramePr>
            <a:graphicFrameLocks noChangeAspect="1"/>
          </p:cNvGraphicFramePr>
          <p:nvPr/>
        </p:nvGraphicFramePr>
        <p:xfrm>
          <a:off x="1258888" y="1557338"/>
          <a:ext cx="638175" cy="212725"/>
        </p:xfrm>
        <a:graphic>
          <a:graphicData uri="http://schemas.openxmlformats.org/presentationml/2006/ole">
            <p:oleObj spid="_x0000_s18443" name="Формула" r:id="rId5" imgW="634680" imgH="215640" progId="Equation.3">
              <p:embed/>
            </p:oleObj>
          </a:graphicData>
        </a:graphic>
      </p:graphicFrame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763713" y="1484313"/>
            <a:ext cx="62531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. Поскольку выходное напряжение имеет определенное значение, то </a:t>
            </a:r>
            <a:endParaRPr lang="ru-RU"/>
          </a:p>
        </p:txBody>
      </p:sp>
      <p:graphicFrame>
        <p:nvGraphicFramePr>
          <p:cNvPr id="18442" name="Object 10"/>
          <p:cNvGraphicFramePr>
            <a:graphicFrameLocks noChangeAspect="1"/>
          </p:cNvGraphicFramePr>
          <p:nvPr/>
        </p:nvGraphicFramePr>
        <p:xfrm>
          <a:off x="7956550" y="1484313"/>
          <a:ext cx="533400" cy="266700"/>
        </p:xfrm>
        <a:graphic>
          <a:graphicData uri="http://schemas.openxmlformats.org/presentationml/2006/ole">
            <p:oleObj spid="_x0000_s18442" name="Формула" r:id="rId6" imgW="532937" imgH="266469" progId="Equation.3">
              <p:embed/>
            </p:oleObj>
          </a:graphicData>
        </a:graphic>
      </p:graphicFrame>
      <p:sp>
        <p:nvSpPr>
          <p:cNvPr id="18446" name="Rectangle 14"/>
          <p:cNvSpPr>
            <a:spLocks noChangeArrowheads="1"/>
          </p:cNvSpPr>
          <p:nvPr/>
        </p:nvSpPr>
        <p:spPr bwMode="auto">
          <a:xfrm>
            <a:off x="179388" y="1989138"/>
            <a:ext cx="450373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 должно стремиться к нулю (в идеальном случае </a:t>
            </a:r>
            <a:endParaRPr lang="ru-RU"/>
          </a:p>
        </p:txBody>
      </p:sp>
      <p:graphicFrame>
        <p:nvGraphicFramePr>
          <p:cNvPr id="18441" name="Object 9"/>
          <p:cNvGraphicFramePr>
            <a:graphicFrameLocks noChangeAspect="1"/>
          </p:cNvGraphicFramePr>
          <p:nvPr/>
        </p:nvGraphicFramePr>
        <p:xfrm>
          <a:off x="4643438" y="2060575"/>
          <a:ext cx="1590675" cy="266700"/>
        </p:xfrm>
        <a:graphic>
          <a:graphicData uri="http://schemas.openxmlformats.org/presentationml/2006/ole">
            <p:oleObj spid="_x0000_s18441" name="Формула" r:id="rId7" imgW="1586811" imgH="266584" progId="Equation.3">
              <p:embed/>
            </p:oleObj>
          </a:graphicData>
        </a:graphic>
      </p:graphicFrame>
      <p:sp>
        <p:nvSpPr>
          <p:cNvPr id="18447" name="Rectangle 15"/>
          <p:cNvSpPr>
            <a:spLocks noChangeArrowheads="1"/>
          </p:cNvSpPr>
          <p:nvPr/>
        </p:nvSpPr>
        <p:spPr bwMode="auto">
          <a:xfrm>
            <a:off x="6156325" y="1989138"/>
            <a:ext cx="36671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). </a:t>
            </a:r>
            <a:endParaRPr lang="ru-RU"/>
          </a:p>
        </p:txBody>
      </p:sp>
      <p:sp>
        <p:nvSpPr>
          <p:cNvPr id="18450" name="Rectangle 18"/>
          <p:cNvSpPr>
            <a:spLocks noChangeArrowheads="1"/>
          </p:cNvSpPr>
          <p:nvPr/>
        </p:nvSpPr>
        <p:spPr bwMode="auto">
          <a:xfrm>
            <a:off x="0" y="2636838"/>
            <a:ext cx="77311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Тогда точка </a:t>
            </a:r>
            <a:r>
              <a:rPr lang="ru-RU" sz="1400" i="1">
                <a:cs typeface="Times New Roman" pitchFamily="18" charset="0"/>
              </a:rPr>
              <a:t>А</a:t>
            </a:r>
            <a:r>
              <a:rPr lang="ru-RU" sz="1600">
                <a:cs typeface="Times New Roman" pitchFamily="18" charset="0"/>
              </a:rPr>
              <a:t> на схеме будет как бы заземлена: ее называют виртуальной землей.</a:t>
            </a:r>
            <a:endParaRPr lang="en-US" sz="1600">
              <a:cs typeface="Times New Roman" pitchFamily="18" charset="0"/>
            </a:endParaRPr>
          </a:p>
          <a:p>
            <a:pPr algn="just"/>
            <a:r>
              <a:rPr lang="ru-RU" sz="1600">
                <a:cs typeface="Times New Roman" pitchFamily="18" charset="0"/>
              </a:rPr>
              <a:t> А на входе ОУ будет виртуальное замыкание, при котором </a:t>
            </a:r>
            <a:endParaRPr lang="ru-RU"/>
          </a:p>
        </p:txBody>
      </p:sp>
      <p:graphicFrame>
        <p:nvGraphicFramePr>
          <p:cNvPr id="18449" name="Object 17"/>
          <p:cNvGraphicFramePr>
            <a:graphicFrameLocks noChangeAspect="1"/>
          </p:cNvGraphicFramePr>
          <p:nvPr/>
        </p:nvGraphicFramePr>
        <p:xfrm>
          <a:off x="5867400" y="2997200"/>
          <a:ext cx="838200" cy="266700"/>
        </p:xfrm>
        <a:graphic>
          <a:graphicData uri="http://schemas.openxmlformats.org/presentationml/2006/ole">
            <p:oleObj spid="_x0000_s18449" name="Формула" r:id="rId8" imgW="837836" imgH="266584" progId="Equation.3">
              <p:embed/>
            </p:oleObj>
          </a:graphicData>
        </a:graphic>
      </p:graphicFrame>
      <p:sp>
        <p:nvSpPr>
          <p:cNvPr id="18451" name="Rectangle 19"/>
          <p:cNvSpPr>
            <a:spLocks noChangeArrowheads="1"/>
          </p:cNvSpPr>
          <p:nvPr/>
        </p:nvSpPr>
        <p:spPr bwMode="auto">
          <a:xfrm>
            <a:off x="6443663" y="2924175"/>
            <a:ext cx="7540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 и </a:t>
            </a:r>
            <a:endParaRPr lang="ru-RU"/>
          </a:p>
        </p:txBody>
      </p:sp>
      <p:graphicFrame>
        <p:nvGraphicFramePr>
          <p:cNvPr id="18448" name="Object 16"/>
          <p:cNvGraphicFramePr>
            <a:graphicFrameLocks noChangeAspect="1"/>
          </p:cNvGraphicFramePr>
          <p:nvPr/>
        </p:nvGraphicFramePr>
        <p:xfrm>
          <a:off x="7308850" y="2997200"/>
          <a:ext cx="752475" cy="266700"/>
        </p:xfrm>
        <a:graphic>
          <a:graphicData uri="http://schemas.openxmlformats.org/presentationml/2006/ole">
            <p:oleObj spid="_x0000_s18448" name="Формула" r:id="rId9" imgW="748975" imgH="266584" progId="Equation.3">
              <p:embed/>
            </p:oleObj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913765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307" name="Group 19"/>
          <p:cNvGraphicFramePr>
            <a:graphicFrameLocks noGrp="1"/>
          </p:cNvGraphicFramePr>
          <p:nvPr/>
        </p:nvGraphicFramePr>
        <p:xfrm>
          <a:off x="900113" y="5373688"/>
          <a:ext cx="7775575" cy="701040"/>
        </p:xfrm>
        <a:graphic>
          <a:graphicData uri="http://schemas.openxmlformats.org/drawingml/2006/table">
            <a:tbl>
              <a:tblPr/>
              <a:tblGrid>
                <a:gridCol w="3887787"/>
                <a:gridCol w="3887788"/>
              </a:tblGrid>
              <a:tr h="576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Схема инвертирующего усилителя на ОУ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Неинвертирующий усилитель на ОУ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2843213" y="319088"/>
            <a:ext cx="3121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2000" b="1" u="sng"/>
              <a:t>Активные фильтры</a:t>
            </a:r>
            <a:r>
              <a:rPr lang="ru-RU" sz="2000" b="1"/>
              <a:t> </a:t>
            </a:r>
          </a:p>
        </p:txBody>
      </p:sp>
      <p:pic>
        <p:nvPicPr>
          <p:cNvPr id="13317" name="Picture 5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413"/>
            <a:ext cx="91059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329" name="Group 17"/>
          <p:cNvGraphicFramePr>
            <a:graphicFrameLocks noGrp="1"/>
          </p:cNvGraphicFramePr>
          <p:nvPr/>
        </p:nvGraphicFramePr>
        <p:xfrm>
          <a:off x="755650" y="5876925"/>
          <a:ext cx="7704138" cy="396240"/>
        </p:xfrm>
        <a:graphic>
          <a:graphicData uri="http://schemas.openxmlformats.org/drawingml/2006/table">
            <a:tbl>
              <a:tblPr/>
              <a:tblGrid>
                <a:gridCol w="3852863"/>
                <a:gridCol w="3851275"/>
              </a:tblGrid>
              <a:tr h="3048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Фильтр нижних частот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Резонансный фильтр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539750" y="692150"/>
            <a:ext cx="81422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000" b="1" u="sng"/>
              <a:t>Применение ОУ для выполнения математических операций</a:t>
            </a:r>
          </a:p>
        </p:txBody>
      </p:sp>
      <p:pic>
        <p:nvPicPr>
          <p:cNvPr id="14341" name="Picture 5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9177338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354" name="Group 18"/>
          <p:cNvGraphicFramePr>
            <a:graphicFrameLocks noGrp="1"/>
          </p:cNvGraphicFramePr>
          <p:nvPr/>
        </p:nvGraphicFramePr>
        <p:xfrm>
          <a:off x="395288" y="5734050"/>
          <a:ext cx="8208962" cy="396240"/>
        </p:xfrm>
        <a:graphic>
          <a:graphicData uri="http://schemas.openxmlformats.org/drawingml/2006/table">
            <a:tbl>
              <a:tblPr/>
              <a:tblGrid>
                <a:gridCol w="4321175"/>
                <a:gridCol w="3887787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Сумматор напряжений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Вычитающее устройство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3132138" y="549275"/>
            <a:ext cx="20399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tIns="152352" bIns="0" anchor="ctr">
            <a:spAutoFit/>
          </a:bodyPr>
          <a:lstStyle/>
          <a:p>
            <a:r>
              <a:rPr lang="ru-RU" sz="2000" b="1" u="sng"/>
              <a:t>Интегратор </a:t>
            </a:r>
            <a:endParaRPr lang="ru-RU" sz="2000" b="1"/>
          </a:p>
          <a:p>
            <a:pPr eaLnBrk="0" hangingPunct="0"/>
            <a:endParaRPr lang="ru-RU" sz="2000" b="1"/>
          </a:p>
        </p:txBody>
      </p:sp>
      <p:pic>
        <p:nvPicPr>
          <p:cNvPr id="15365" name="Picture 5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9138"/>
            <a:ext cx="910907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5377" name="Group 17"/>
          <p:cNvGraphicFramePr>
            <a:graphicFrameLocks noGrp="1"/>
          </p:cNvGraphicFramePr>
          <p:nvPr/>
        </p:nvGraphicFramePr>
        <p:xfrm>
          <a:off x="250825" y="5445125"/>
          <a:ext cx="8569325" cy="396240"/>
        </p:xfrm>
        <a:graphic>
          <a:graphicData uri="http://schemas.openxmlformats.org/drawingml/2006/table">
            <a:tbl>
              <a:tblPr/>
              <a:tblGrid>
                <a:gridCol w="4284663"/>
                <a:gridCol w="4284662"/>
              </a:tblGrid>
              <a:tr h="3048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Интегратор на ОУ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Дифференциатор на ОУ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50825" y="750888"/>
            <a:ext cx="7526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2000">
                <a:cs typeface="Times New Roman" pitchFamily="18" charset="0"/>
              </a:rPr>
              <a:t>Аналогично схеме инвертирующего усилителя можно записать</a:t>
            </a:r>
            <a:r>
              <a:rPr lang="ru-RU">
                <a:cs typeface="Times New Roman" pitchFamily="18" charset="0"/>
              </a:rPr>
              <a:t> </a:t>
            </a:r>
            <a:endParaRPr lang="ru-RU"/>
          </a:p>
        </p:txBody>
      </p:sp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1835150" y="1196975"/>
          <a:ext cx="3024188" cy="687388"/>
        </p:xfrm>
        <a:graphic>
          <a:graphicData uri="http://schemas.openxmlformats.org/presentationml/2006/ole">
            <p:oleObj spid="_x0000_s19462" name="Формула" r:id="rId3" imgW="2387600" imgH="546100" progId="Equation.3">
              <p:embed/>
            </p:oleObj>
          </a:graphicData>
        </a:graphic>
      </p:graphicFrame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468313" y="1993900"/>
            <a:ext cx="53609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>
                <a:cs typeface="Times New Roman" pitchFamily="18" charset="0"/>
              </a:rPr>
              <a:t> </a:t>
            </a:r>
            <a:r>
              <a:rPr lang="ru-RU" sz="2000">
                <a:cs typeface="Times New Roman" pitchFamily="18" charset="0"/>
              </a:rPr>
              <a:t>При одинаковых значениях сопротивления</a:t>
            </a:r>
            <a:r>
              <a:rPr lang="ru-RU">
                <a:cs typeface="Times New Roman" pitchFamily="18" charset="0"/>
              </a:rPr>
              <a:t> </a:t>
            </a:r>
            <a:endParaRPr lang="ru-RU"/>
          </a:p>
        </p:txBody>
      </p:sp>
      <p:graphicFrame>
        <p:nvGraphicFramePr>
          <p:cNvPr id="19461" name="Object 5"/>
          <p:cNvGraphicFramePr>
            <a:graphicFrameLocks noChangeAspect="1"/>
          </p:cNvGraphicFramePr>
          <p:nvPr/>
        </p:nvGraphicFramePr>
        <p:xfrm>
          <a:off x="2195513" y="2636838"/>
          <a:ext cx="1727200" cy="339725"/>
        </p:xfrm>
        <a:graphic>
          <a:graphicData uri="http://schemas.openxmlformats.org/presentationml/2006/ole">
            <p:oleObj spid="_x0000_s19461" name="Формула" r:id="rId4" imgW="1206500" imgH="241300" progId="Equation.3">
              <p:embed/>
            </p:oleObj>
          </a:graphicData>
        </a:graphic>
      </p:graphicFrame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3995738" y="2565400"/>
            <a:ext cx="12715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>
                <a:cs typeface="Times New Roman" pitchFamily="18" charset="0"/>
              </a:rPr>
              <a:t> имеем </a:t>
            </a:r>
            <a:endParaRPr lang="ru-RU"/>
          </a:p>
        </p:txBody>
      </p:sp>
      <p:graphicFrame>
        <p:nvGraphicFramePr>
          <p:cNvPr id="19460" name="Object 4"/>
          <p:cNvGraphicFramePr>
            <a:graphicFrameLocks noChangeAspect="1"/>
          </p:cNvGraphicFramePr>
          <p:nvPr/>
        </p:nvGraphicFramePr>
        <p:xfrm>
          <a:off x="5651500" y="2420938"/>
          <a:ext cx="2160588" cy="638175"/>
        </p:xfrm>
        <a:graphic>
          <a:graphicData uri="http://schemas.openxmlformats.org/presentationml/2006/ole">
            <p:oleObj spid="_x0000_s19460" name="Формула" r:id="rId5" imgW="1511300" imgH="444500" progId="Equation.3">
              <p:embed/>
            </p:oleObj>
          </a:graphicData>
        </a:graphic>
      </p:graphicFrame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468313" y="3367088"/>
            <a:ext cx="593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>
                <a:cs typeface="Times New Roman" pitchFamily="18" charset="0"/>
              </a:rPr>
              <a:t>.</a:t>
            </a:r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1116013" y="260350"/>
            <a:ext cx="6713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sz="2000" b="1" i="1"/>
              <a:t>Режимы работы усилителей на транзисторах</a:t>
            </a: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5292725" y="981075"/>
            <a:ext cx="1816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 u="sng">
                <a:cs typeface="Times New Roman" pitchFamily="18" charset="0"/>
              </a:rPr>
              <a:t>Режим</a:t>
            </a:r>
            <a:r>
              <a:rPr lang="ru-RU" sz="2800" b="1" u="sng"/>
              <a:t>  А</a:t>
            </a:r>
            <a:r>
              <a:rPr lang="ru-RU" sz="2800" b="1">
                <a:cs typeface="Times New Roman" pitchFamily="18" charset="0"/>
              </a:rPr>
              <a:t> </a:t>
            </a:r>
            <a:endParaRPr lang="ru-RU" sz="2800" b="1"/>
          </a:p>
        </p:txBody>
      </p:sp>
      <p:pic>
        <p:nvPicPr>
          <p:cNvPr id="3088" name="Picture 16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1200"/>
            <a:ext cx="4533900" cy="614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4211638" y="5734050"/>
            <a:ext cx="4775200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Входная и выходная характеристики</a:t>
            </a:r>
          </a:p>
          <a:p>
            <a:pPr algn="ctr"/>
            <a:r>
              <a:rPr lang="ru-RU" b="1"/>
              <a:t> и формы сигналов для усилителя</a:t>
            </a:r>
          </a:p>
          <a:p>
            <a:pPr algn="ctr"/>
            <a:r>
              <a:rPr lang="ru-RU" b="1"/>
              <a:t> в режиме </a:t>
            </a:r>
            <a:r>
              <a:rPr lang="ru-RU" b="1" i="1"/>
              <a:t>А</a:t>
            </a:r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4256088" y="1557338"/>
            <a:ext cx="48879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характеризуется тем, что </a:t>
            </a:r>
          </a:p>
          <a:p>
            <a:r>
              <a:rPr lang="ru-RU" b="1"/>
              <a:t>ток на выходе протекает в течение всего</a:t>
            </a:r>
          </a:p>
          <a:p>
            <a:r>
              <a:rPr lang="ru-RU" b="1"/>
              <a:t> периода действия входного сигнала.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419475" y="-76200"/>
            <a:ext cx="16970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2800" b="1" u="sng">
                <a:cs typeface="Times New Roman" pitchFamily="18" charset="0"/>
              </a:rPr>
              <a:t>Режим</a:t>
            </a:r>
            <a:r>
              <a:rPr lang="ru-RU" sz="2800" u="sng"/>
              <a:t> </a:t>
            </a:r>
            <a:r>
              <a:rPr lang="ru-RU" sz="2800" i="1" u="sng"/>
              <a:t>В</a:t>
            </a:r>
            <a:r>
              <a:rPr lang="ru-RU" sz="2800">
                <a:cs typeface="Times New Roman" pitchFamily="18" charset="0"/>
              </a:rPr>
              <a:t> </a:t>
            </a:r>
            <a:endParaRPr lang="ru-RU" sz="2800"/>
          </a:p>
        </p:txBody>
      </p:sp>
      <p:sp>
        <p:nvSpPr>
          <p:cNvPr id="4106" name="Rectangle 10"/>
          <p:cNvSpPr>
            <a:spLocks noChangeArrowheads="1"/>
          </p:cNvSpPr>
          <p:nvPr/>
        </p:nvSpPr>
        <p:spPr bwMode="auto">
          <a:xfrm>
            <a:off x="0" y="374650"/>
            <a:ext cx="7615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>
                <a:cs typeface="Times New Roman" pitchFamily="18" charset="0"/>
              </a:rPr>
              <a:t>характеризуется тем, что ток на выходе протекает в течение </a:t>
            </a:r>
            <a:endParaRPr lang="ru-RU" b="1"/>
          </a:p>
          <a:p>
            <a:r>
              <a:rPr lang="ru-RU" b="1">
                <a:cs typeface="Times New Roman" pitchFamily="18" charset="0"/>
              </a:rPr>
              <a:t>примерно половины периода входного сигнала</a:t>
            </a:r>
            <a:r>
              <a:rPr lang="ru-RU" b="1"/>
              <a:t>, </a:t>
            </a:r>
            <a:r>
              <a:rPr lang="ru-RU" b="1">
                <a:cs typeface="Times New Roman" pitchFamily="18" charset="0"/>
              </a:rPr>
              <a:t>угол отсечки близок к </a:t>
            </a:r>
            <a:endParaRPr lang="ru-RU" b="1"/>
          </a:p>
        </p:txBody>
      </p:sp>
      <p:graphicFrame>
        <p:nvGraphicFramePr>
          <p:cNvPr id="4105" name="Object 9"/>
          <p:cNvGraphicFramePr>
            <a:graphicFrameLocks noChangeAspect="1"/>
          </p:cNvGraphicFramePr>
          <p:nvPr/>
        </p:nvGraphicFramePr>
        <p:xfrm>
          <a:off x="7524750" y="765175"/>
          <a:ext cx="749300" cy="230188"/>
        </p:xfrm>
        <a:graphic>
          <a:graphicData uri="http://schemas.openxmlformats.org/presentationml/2006/ole">
            <p:oleObj spid="_x0000_s4105" name="Формула" r:id="rId3" imgW="622030" imgH="190417" progId="Equation.3">
              <p:embed/>
            </p:oleObj>
          </a:graphicData>
        </a:graphic>
      </p:graphicFrame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966788"/>
            <a:ext cx="67833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>
                <a:cs typeface="Times New Roman" pitchFamily="18" charset="0"/>
              </a:rPr>
              <a:t>а рабочая точка выбирается вначале входной характеристики</a:t>
            </a:r>
            <a:r>
              <a:rPr lang="ru-RU" b="1"/>
              <a:t> </a:t>
            </a:r>
          </a:p>
        </p:txBody>
      </p:sp>
      <p:pic>
        <p:nvPicPr>
          <p:cNvPr id="4108" name="Picture 12" descr="Рис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613" y="1989138"/>
            <a:ext cx="5089525" cy="364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1187450" y="6165850"/>
            <a:ext cx="69103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Входная характеристика и форма тока в режиме </a:t>
            </a:r>
            <a:r>
              <a:rPr lang="ru-RU" b="1" i="1"/>
              <a:t>В</a:t>
            </a:r>
            <a:r>
              <a:rPr lang="ru-RU" b="1"/>
              <a:t> и </a:t>
            </a:r>
            <a:r>
              <a:rPr lang="ru-RU" b="1" i="1"/>
              <a:t>АВ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196975"/>
            <a:ext cx="8385175" cy="364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042988" y="6021388"/>
            <a:ext cx="7610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b="1"/>
              <a:t>Схема включения транзисторов, работающих в режиме </a:t>
            </a:r>
            <a:r>
              <a:rPr lang="ru-RU" b="1" i="1"/>
              <a:t>В</a:t>
            </a:r>
            <a:r>
              <a:rPr lang="ru-RU" b="1"/>
              <a:t> и </a:t>
            </a:r>
            <a:r>
              <a:rPr lang="ru-RU" b="1" i="1"/>
              <a:t>АВ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6013" y="333375"/>
            <a:ext cx="6726237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2411413" y="2997200"/>
            <a:ext cx="43354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Параллельная ООС по напряжению </a:t>
            </a:r>
          </a:p>
        </p:txBody>
      </p:sp>
      <p:pic>
        <p:nvPicPr>
          <p:cNvPr id="6150" name="Picture 6" descr="Ри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573463"/>
            <a:ext cx="695325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2843213" y="6237288"/>
            <a:ext cx="3389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Параллельная ООС по току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260350"/>
            <a:ext cx="661035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879725" y="2781300"/>
            <a:ext cx="38465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Последовательная ООС по току</a:t>
            </a:r>
          </a:p>
        </p:txBody>
      </p:sp>
      <p:pic>
        <p:nvPicPr>
          <p:cNvPr id="7174" name="Picture 6" descr="Ри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3141663"/>
            <a:ext cx="695325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2339975" y="6021388"/>
            <a:ext cx="491966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Последовательная ООС по напряжению.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1268413"/>
            <a:ext cx="7067550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971550" y="5734050"/>
            <a:ext cx="723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b="1"/>
              <a:t>К оценке влияния ООС на коэффициент усиления усилителя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-252413" y="260350"/>
            <a:ext cx="20875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Можно записать: </a:t>
            </a:r>
            <a:endParaRPr lang="ru-RU"/>
          </a:p>
        </p:txBody>
      </p:sp>
      <p:graphicFrame>
        <p:nvGraphicFramePr>
          <p:cNvPr id="17414" name="Object 6"/>
          <p:cNvGraphicFramePr>
            <a:graphicFrameLocks noChangeAspect="1"/>
          </p:cNvGraphicFramePr>
          <p:nvPr/>
        </p:nvGraphicFramePr>
        <p:xfrm>
          <a:off x="1763713" y="188913"/>
          <a:ext cx="1828800" cy="523875"/>
        </p:xfrm>
        <a:graphic>
          <a:graphicData uri="http://schemas.openxmlformats.org/presentationml/2006/ole">
            <p:oleObj spid="_x0000_s17414" name="Формула" r:id="rId3" imgW="1828800" imgH="520700" progId="Equation.3">
              <p:embed/>
            </p:oleObj>
          </a:graphicData>
        </a:graphic>
      </p:graphicFrame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3203575" y="260350"/>
            <a:ext cx="922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 где </a:t>
            </a:r>
            <a:endParaRPr lang="ru-RU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4140200" y="333375"/>
          <a:ext cx="771525" cy="266700"/>
        </p:xfrm>
        <a:graphic>
          <a:graphicData uri="http://schemas.openxmlformats.org/presentationml/2006/ole">
            <p:oleObj spid="_x0000_s17413" name="Формула" r:id="rId4" imgW="774364" imgH="266584" progId="Equation.3">
              <p:embed/>
            </p:oleObj>
          </a:graphicData>
        </a:graphic>
      </p:graphicFrame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572000" y="260350"/>
            <a:ext cx="7540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 и </a:t>
            </a:r>
            <a:endParaRPr lang="ru-RU"/>
          </a:p>
        </p:txBody>
      </p:sp>
      <p:graphicFrame>
        <p:nvGraphicFramePr>
          <p:cNvPr id="17412" name="Object 4"/>
          <p:cNvGraphicFramePr>
            <a:graphicFrameLocks noChangeAspect="1"/>
          </p:cNvGraphicFramePr>
          <p:nvPr/>
        </p:nvGraphicFramePr>
        <p:xfrm>
          <a:off x="5292725" y="333375"/>
          <a:ext cx="304800" cy="266700"/>
        </p:xfrm>
        <a:graphic>
          <a:graphicData uri="http://schemas.openxmlformats.org/presentationml/2006/ole">
            <p:oleObj spid="_x0000_s17412" name="Формула" r:id="rId5" imgW="304536" imgH="266469" progId="Equation.3">
              <p:embed/>
            </p:oleObj>
          </a:graphicData>
        </a:graphic>
      </p:graphicFrame>
      <p:sp>
        <p:nvSpPr>
          <p:cNvPr id="17418" name="Rectangle 10"/>
          <p:cNvSpPr>
            <a:spLocks noChangeArrowheads="1"/>
          </p:cNvSpPr>
          <p:nvPr/>
        </p:nvSpPr>
        <p:spPr bwMode="auto">
          <a:xfrm>
            <a:off x="5129213" y="260350"/>
            <a:ext cx="40147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 - комплексные действующие значения.</a:t>
            </a:r>
            <a:endParaRPr lang="ru-RU"/>
          </a:p>
        </p:txBody>
      </p:sp>
      <p:sp>
        <p:nvSpPr>
          <p:cNvPr id="17420" name="Rectangle 12"/>
          <p:cNvSpPr>
            <a:spLocks noChangeArrowheads="1"/>
          </p:cNvSpPr>
          <p:nvPr/>
        </p:nvSpPr>
        <p:spPr bwMode="auto">
          <a:xfrm>
            <a:off x="179388" y="981075"/>
            <a:ext cx="59817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Коэффициент усиления усилителя, охваченного обратной связью </a:t>
            </a:r>
            <a:endParaRPr lang="ru-RU"/>
          </a:p>
        </p:txBody>
      </p:sp>
      <p:graphicFrame>
        <p:nvGraphicFramePr>
          <p:cNvPr id="17419" name="Object 11"/>
          <p:cNvGraphicFramePr>
            <a:graphicFrameLocks noChangeAspect="1"/>
          </p:cNvGraphicFramePr>
          <p:nvPr/>
        </p:nvGraphicFramePr>
        <p:xfrm>
          <a:off x="6227763" y="908050"/>
          <a:ext cx="1981200" cy="523875"/>
        </p:xfrm>
        <a:graphic>
          <a:graphicData uri="http://schemas.openxmlformats.org/presentationml/2006/ole">
            <p:oleObj spid="_x0000_s17419" name="Формула" r:id="rId6" imgW="1981200" imgH="520700" progId="Equation.3">
              <p:embed/>
            </p:oleObj>
          </a:graphicData>
        </a:graphic>
      </p:graphicFrame>
      <p:sp>
        <p:nvSpPr>
          <p:cNvPr id="17421" name="Rectangle 13"/>
          <p:cNvSpPr>
            <a:spLocks noChangeArrowheads="1"/>
          </p:cNvSpPr>
          <p:nvPr/>
        </p:nvSpPr>
        <p:spPr bwMode="auto">
          <a:xfrm>
            <a:off x="1581150" y="3690938"/>
            <a:ext cx="279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 </a:t>
            </a:r>
            <a:r>
              <a:rPr lang="ru-RU" sz="1100"/>
              <a:t> </a:t>
            </a:r>
            <a:endParaRPr lang="ru-RU"/>
          </a:p>
        </p:txBody>
      </p:sp>
      <p:sp>
        <p:nvSpPr>
          <p:cNvPr id="17424" name="Rectangle 16"/>
          <p:cNvSpPr>
            <a:spLocks noChangeArrowheads="1"/>
          </p:cNvSpPr>
          <p:nvPr/>
        </p:nvSpPr>
        <p:spPr bwMode="auto">
          <a:xfrm>
            <a:off x="250825" y="1700213"/>
            <a:ext cx="1244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Так как </a:t>
            </a:r>
            <a:endParaRPr lang="ru-RU"/>
          </a:p>
        </p:txBody>
      </p:sp>
      <p:graphicFrame>
        <p:nvGraphicFramePr>
          <p:cNvPr id="17423" name="Object 15"/>
          <p:cNvGraphicFramePr>
            <a:graphicFrameLocks noChangeAspect="1"/>
          </p:cNvGraphicFramePr>
          <p:nvPr/>
        </p:nvGraphicFramePr>
        <p:xfrm>
          <a:off x="1619250" y="1773238"/>
          <a:ext cx="2124075" cy="266700"/>
        </p:xfrm>
        <a:graphic>
          <a:graphicData uri="http://schemas.openxmlformats.org/presentationml/2006/ole">
            <p:oleObj spid="_x0000_s17423" name="Формула" r:id="rId7" imgW="2120900" imgH="266700" progId="Equation.3">
              <p:embed/>
            </p:oleObj>
          </a:graphicData>
        </a:graphic>
      </p:graphicFrame>
      <p:sp>
        <p:nvSpPr>
          <p:cNvPr id="17425" name="Rectangle 17"/>
          <p:cNvSpPr>
            <a:spLocks noChangeArrowheads="1"/>
          </p:cNvSpPr>
          <p:nvPr/>
        </p:nvSpPr>
        <p:spPr bwMode="auto">
          <a:xfrm>
            <a:off x="3348038" y="1700213"/>
            <a:ext cx="2211387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just"/>
            <a:r>
              <a:rPr lang="ru-RU" sz="1600">
                <a:cs typeface="Times New Roman" pitchFamily="18" charset="0"/>
              </a:rPr>
              <a:t>, в итоге получаем </a:t>
            </a:r>
            <a:endParaRPr lang="ru-RU"/>
          </a:p>
        </p:txBody>
      </p:sp>
      <p:graphicFrame>
        <p:nvGraphicFramePr>
          <p:cNvPr id="17422" name="Object 14"/>
          <p:cNvGraphicFramePr>
            <a:graphicFrameLocks noChangeAspect="1"/>
          </p:cNvGraphicFramePr>
          <p:nvPr/>
        </p:nvGraphicFramePr>
        <p:xfrm>
          <a:off x="5580063" y="1628775"/>
          <a:ext cx="1419225" cy="523875"/>
        </p:xfrm>
        <a:graphic>
          <a:graphicData uri="http://schemas.openxmlformats.org/presentationml/2006/ole">
            <p:oleObj spid="_x0000_s17422" name="Формула" r:id="rId8" imgW="1422400" imgH="520700" progId="Equation.3">
              <p:embed/>
            </p:oleObj>
          </a:graphicData>
        </a:graphic>
      </p:graphicFrame>
      <p:sp>
        <p:nvSpPr>
          <p:cNvPr id="17427" name="Rectangle 19"/>
          <p:cNvSpPr>
            <a:spLocks noChangeArrowheads="1"/>
          </p:cNvSpPr>
          <p:nvPr/>
        </p:nvSpPr>
        <p:spPr bwMode="auto">
          <a:xfrm>
            <a:off x="0" y="2276475"/>
            <a:ext cx="83518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>
                <a:latin typeface="Times New Roman" pitchFamily="18" charset="0"/>
              </a:rPr>
              <a:t>Из последней формулы видно, что ООС уменьшает усилительные свойства схемы. </a:t>
            </a:r>
          </a:p>
        </p:txBody>
      </p:sp>
      <p:sp>
        <p:nvSpPr>
          <p:cNvPr id="17441" name="Rectangle 33"/>
          <p:cNvSpPr>
            <a:spLocks noChangeArrowheads="1"/>
          </p:cNvSpPr>
          <p:nvPr/>
        </p:nvSpPr>
        <p:spPr bwMode="auto">
          <a:xfrm>
            <a:off x="0" y="2708275"/>
            <a:ext cx="11001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Величину </a:t>
            </a:r>
            <a:endParaRPr lang="ru-RU" sz="1600"/>
          </a:p>
        </p:txBody>
      </p:sp>
      <p:graphicFrame>
        <p:nvGraphicFramePr>
          <p:cNvPr id="17440" name="Object 32"/>
          <p:cNvGraphicFramePr>
            <a:graphicFrameLocks noChangeAspect="1"/>
          </p:cNvGraphicFramePr>
          <p:nvPr/>
        </p:nvGraphicFramePr>
        <p:xfrm>
          <a:off x="1116013" y="2708275"/>
          <a:ext cx="865187" cy="314325"/>
        </p:xfrm>
        <a:graphic>
          <a:graphicData uri="http://schemas.openxmlformats.org/presentationml/2006/ole">
            <p:oleObj spid="_x0000_s17440" name="Формула" r:id="rId9" imgW="736280" imgH="266584" progId="Equation.3">
              <p:embed/>
            </p:oleObj>
          </a:graphicData>
        </a:graphic>
      </p:graphicFrame>
      <p:sp>
        <p:nvSpPr>
          <p:cNvPr id="17442" name="Rectangle 34"/>
          <p:cNvSpPr>
            <a:spLocks noChangeArrowheads="1"/>
          </p:cNvSpPr>
          <p:nvPr/>
        </p:nvSpPr>
        <p:spPr bwMode="auto">
          <a:xfrm>
            <a:off x="1979613" y="2708275"/>
            <a:ext cx="44926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 называют глубиной обратной связи, а величину </a:t>
            </a:r>
            <a:endParaRPr lang="ru-RU" sz="1600"/>
          </a:p>
        </p:txBody>
      </p:sp>
      <p:graphicFrame>
        <p:nvGraphicFramePr>
          <p:cNvPr id="17439" name="Object 31"/>
          <p:cNvGraphicFramePr>
            <a:graphicFrameLocks noChangeAspect="1"/>
          </p:cNvGraphicFramePr>
          <p:nvPr/>
        </p:nvGraphicFramePr>
        <p:xfrm>
          <a:off x="6443663" y="2708275"/>
          <a:ext cx="719137" cy="379413"/>
        </p:xfrm>
        <a:graphic>
          <a:graphicData uri="http://schemas.openxmlformats.org/presentationml/2006/ole">
            <p:oleObj spid="_x0000_s17439" name="Формула" r:id="rId10" imgW="507780" imgH="266584" progId="Equation.3">
              <p:embed/>
            </p:oleObj>
          </a:graphicData>
        </a:graphic>
      </p:graphicFrame>
      <p:sp>
        <p:nvSpPr>
          <p:cNvPr id="17443" name="Rectangle 35"/>
          <p:cNvSpPr>
            <a:spLocks noChangeArrowheads="1"/>
          </p:cNvSpPr>
          <p:nvPr/>
        </p:nvSpPr>
        <p:spPr bwMode="auto">
          <a:xfrm>
            <a:off x="7019925" y="2708275"/>
            <a:ext cx="23114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 - петлевым усилением. </a:t>
            </a:r>
            <a:endParaRPr lang="ru-RU" sz="1600"/>
          </a:p>
        </p:txBody>
      </p:sp>
      <p:sp>
        <p:nvSpPr>
          <p:cNvPr id="17446" name="Rectangle 38"/>
          <p:cNvSpPr>
            <a:spLocks noChangeArrowheads="1"/>
          </p:cNvSpPr>
          <p:nvPr/>
        </p:nvSpPr>
        <p:spPr bwMode="auto">
          <a:xfrm>
            <a:off x="0" y="3213100"/>
            <a:ext cx="47974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Если глубина обратной связи достаточно велика, то </a:t>
            </a:r>
            <a:endParaRPr lang="ru-RU" sz="1600"/>
          </a:p>
        </p:txBody>
      </p:sp>
      <p:graphicFrame>
        <p:nvGraphicFramePr>
          <p:cNvPr id="17445" name="Object 37"/>
          <p:cNvGraphicFramePr>
            <a:graphicFrameLocks noChangeAspect="1"/>
          </p:cNvGraphicFramePr>
          <p:nvPr/>
        </p:nvGraphicFramePr>
        <p:xfrm>
          <a:off x="4787900" y="3213100"/>
          <a:ext cx="1000125" cy="314325"/>
        </p:xfrm>
        <a:graphic>
          <a:graphicData uri="http://schemas.openxmlformats.org/presentationml/2006/ole">
            <p:oleObj spid="_x0000_s17445" name="Формула" r:id="rId11" imgW="1002865" imgH="317362" progId="Equation.3">
              <p:embed/>
            </p:oleObj>
          </a:graphicData>
        </a:graphic>
      </p:graphicFrame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5940425" y="3213100"/>
            <a:ext cx="4079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600">
                <a:cs typeface="Times New Roman" pitchFamily="18" charset="0"/>
              </a:rPr>
              <a:t> и </a:t>
            </a:r>
            <a:endParaRPr lang="ru-RU" sz="1600"/>
          </a:p>
        </p:txBody>
      </p:sp>
      <p:graphicFrame>
        <p:nvGraphicFramePr>
          <p:cNvPr id="17444" name="Object 36"/>
          <p:cNvGraphicFramePr>
            <a:graphicFrameLocks noChangeAspect="1"/>
          </p:cNvGraphicFramePr>
          <p:nvPr/>
        </p:nvGraphicFramePr>
        <p:xfrm>
          <a:off x="6443663" y="3141663"/>
          <a:ext cx="885825" cy="495300"/>
        </p:xfrm>
        <a:graphic>
          <a:graphicData uri="http://schemas.openxmlformats.org/presentationml/2006/ole">
            <p:oleObj spid="_x0000_s17444" name="Формула" r:id="rId12" imgW="888614" imgH="495085" progId="Equation.3">
              <p:embed/>
            </p:oleObj>
          </a:graphicData>
        </a:graphic>
      </p:graphicFrame>
      <p:sp>
        <p:nvSpPr>
          <p:cNvPr id="17448" name="Rectangle 40"/>
          <p:cNvSpPr>
            <a:spLocks noChangeArrowheads="1"/>
          </p:cNvSpPr>
          <p:nvPr/>
        </p:nvSpPr>
        <p:spPr bwMode="auto">
          <a:xfrm>
            <a:off x="2466975" y="3986213"/>
            <a:ext cx="2714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 </a:t>
            </a:r>
            <a:r>
              <a:rPr lang="ru-RU" sz="1100"/>
              <a:t> </a:t>
            </a:r>
            <a:endParaRPr lang="ru-RU"/>
          </a:p>
        </p:txBody>
      </p:sp>
      <p:sp>
        <p:nvSpPr>
          <p:cNvPr id="17450" name="Rectangle 42"/>
          <p:cNvSpPr>
            <a:spLocks noChangeArrowheads="1"/>
          </p:cNvSpPr>
          <p:nvPr/>
        </p:nvSpPr>
        <p:spPr bwMode="auto">
          <a:xfrm>
            <a:off x="0" y="31813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7449" name="Object 41"/>
          <p:cNvGraphicFramePr>
            <a:graphicFrameLocks noChangeAspect="1"/>
          </p:cNvGraphicFramePr>
          <p:nvPr/>
        </p:nvGraphicFramePr>
        <p:xfrm>
          <a:off x="3708400" y="4149725"/>
          <a:ext cx="1981200" cy="495300"/>
        </p:xfrm>
        <a:graphic>
          <a:graphicData uri="http://schemas.openxmlformats.org/presentationml/2006/ole">
            <p:oleObj spid="_x0000_s17449" name="Формула" r:id="rId13" imgW="1981200" imgH="4953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Ри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25538"/>
            <a:ext cx="9267825" cy="363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1960563" y="5734050"/>
            <a:ext cx="4794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ru-RU" b="1"/>
              <a:t>Схема с фиксированным током базы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314</Words>
  <Application>Microsoft Office PowerPoint</Application>
  <PresentationFormat>Экран (4:3)</PresentationFormat>
  <Paragraphs>66</Paragraphs>
  <Slides>17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Times New Roman</vt:lpstr>
      <vt:lpstr>Оформление по умолчанию</vt:lpstr>
      <vt:lpstr>Microsoft Equation 3.0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РГУ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Эльдорадо</cp:lastModifiedBy>
  <cp:revision>13</cp:revision>
  <dcterms:created xsi:type="dcterms:W3CDTF">2006-02-25T12:28:52Z</dcterms:created>
  <dcterms:modified xsi:type="dcterms:W3CDTF">2015-06-17T15:18:45Z</dcterms:modified>
</cp:coreProperties>
</file>