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319" r:id="rId3"/>
    <p:sldId id="273" r:id="rId4"/>
    <p:sldId id="277" r:id="rId5"/>
    <p:sldId id="295" r:id="rId6"/>
    <p:sldId id="297" r:id="rId7"/>
    <p:sldId id="296" r:id="rId8"/>
    <p:sldId id="292" r:id="rId9"/>
    <p:sldId id="293" r:id="rId10"/>
    <p:sldId id="314" r:id="rId11"/>
    <p:sldId id="294" r:id="rId12"/>
    <p:sldId id="316" r:id="rId13"/>
    <p:sldId id="315" r:id="rId14"/>
    <p:sldId id="320" r:id="rId15"/>
    <p:sldId id="317" r:id="rId16"/>
    <p:sldId id="257" r:id="rId17"/>
    <p:sldId id="258" r:id="rId18"/>
    <p:sldId id="259" r:id="rId19"/>
    <p:sldId id="260" r:id="rId20"/>
    <p:sldId id="261" r:id="rId21"/>
    <p:sldId id="262" r:id="rId22"/>
    <p:sldId id="263" r:id="rId23"/>
    <p:sldId id="322" r:id="rId24"/>
    <p:sldId id="264" r:id="rId25"/>
    <p:sldId id="265" r:id="rId26"/>
    <p:sldId id="266" r:id="rId27"/>
    <p:sldId id="267" r:id="rId28"/>
    <p:sldId id="268" r:id="rId29"/>
    <p:sldId id="269" r:id="rId30"/>
    <p:sldId id="270" r:id="rId31"/>
    <p:sldId id="274" r:id="rId32"/>
    <p:sldId id="323" r:id="rId33"/>
    <p:sldId id="275" r:id="rId34"/>
    <p:sldId id="318" r:id="rId35"/>
    <p:sldId id="278" r:id="rId36"/>
    <p:sldId id="279" r:id="rId37"/>
    <p:sldId id="280" r:id="rId38"/>
    <p:sldId id="281" r:id="rId39"/>
    <p:sldId id="282" r:id="rId40"/>
    <p:sldId id="321" r:id="rId41"/>
    <p:sldId id="283" r:id="rId42"/>
    <p:sldId id="284" r:id="rId43"/>
    <p:sldId id="285" r:id="rId44"/>
    <p:sldId id="286" r:id="rId45"/>
    <p:sldId id="287" r:id="rId46"/>
    <p:sldId id="288" r:id="rId47"/>
    <p:sldId id="289" r:id="rId48"/>
    <p:sldId id="310" r:id="rId49"/>
    <p:sldId id="290" r:id="rId50"/>
    <p:sldId id="291" r:id="rId51"/>
  </p:sldIdLst>
  <p:sldSz cx="9144000" cy="6858000" type="screen4x3"/>
  <p:notesSz cx="67818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914" autoAdjust="0"/>
    <p:restoredTop sz="94660"/>
  </p:normalViewPr>
  <p:slideViewPr>
    <p:cSldViewPr>
      <p:cViewPr varScale="1">
        <p:scale>
          <a:sx n="69" d="100"/>
          <a:sy n="69" d="100"/>
        </p:scale>
        <p:origin x="-5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451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1C51C-5C16-4F1A-9F21-89C7D51EC0B4}" type="datetimeFigureOut">
              <a:rPr lang="ru-RU" smtClean="0"/>
              <a:pPr/>
              <a:t>15.11.2011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180" y="4715153"/>
            <a:ext cx="54254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451" y="9428583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BEBCD-A594-4793-A45E-70CE6E214CA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B67A352-A771-422E-B310-DD4849EBFDE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CDB7ADC-1702-4B51-9193-1FE3F0BF00C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8ACBF81-4629-41DD-BDF0-A56B7D84C96A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BEBCD-A594-4793-A45E-70CE6E214CA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12749CF-0271-44E8-870A-5F204D094BA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img.allnice.info/gall/824/9814.jpg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www.vidacom.ru/files/images/catalog/catalog_d7f796787a6df714dbd11c81d3697e6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hyperlink" Target="http://gizmod.ru/files/2733/image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hyperlink" Target="http://www.fo-ra.ru/item_images/60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hyperlink" Target="http://www.instablogsimages.com/images/2009/08/12/090810-wirelesspacemaker-01_ALdTJ_25016.jpg" TargetMode="Externa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hyperlink" Target="http://www.sante-tech.ru/images/katalog/fizio/t_t_m250.gi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hyperlink" Target="http://www.medtechmarket.ru/zadmin_data/good.image/11556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lovari.yandex.ru/~&#1082;&#1085;&#1080;&#1075;&#1080;/&#1041;&#1057;&#1069;/&#1043;&#1072;&#1083;&#1100;&#1074;&#1072;&#1085;&#1080;%20&#1051;&#1091;&#1080;&#1076;&#1078;&#1080;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500306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Медицинская </a:t>
            </a:r>
            <a:r>
              <a:rPr lang="ru-RU" sz="5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физиотерапевтическая </a:t>
            </a:r>
            <a:r>
              <a:rPr lang="ru-RU" sz="5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аппаратура</a:t>
            </a:r>
            <a:endParaRPr lang="ru-RU" sz="5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786322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928670"/>
          <a:ext cx="8786874" cy="4017309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4393437"/>
                <a:gridCol w="4393437"/>
              </a:tblGrid>
              <a:tr h="550750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 анода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С катода</a:t>
                      </a:r>
                      <a:endParaRPr lang="ru-RU" sz="2800" dirty="0"/>
                    </a:p>
                  </a:txBody>
                  <a:tcPr/>
                </a:tc>
              </a:tr>
              <a:tr h="55075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Кальций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Хлор</a:t>
                      </a:r>
                      <a:endParaRPr lang="ru-RU" sz="2400" dirty="0"/>
                    </a:p>
                  </a:txBody>
                  <a:tcPr/>
                </a:tc>
              </a:tr>
              <a:tr h="55075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Магний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Бром</a:t>
                      </a:r>
                      <a:endParaRPr lang="ru-RU" sz="2400" dirty="0"/>
                    </a:p>
                  </a:txBody>
                  <a:tcPr/>
                </a:tc>
              </a:tr>
              <a:tr h="55075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Натрий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Йод</a:t>
                      </a:r>
                      <a:endParaRPr lang="ru-RU" sz="2400" dirty="0"/>
                    </a:p>
                  </a:txBody>
                  <a:tcPr/>
                </a:tc>
              </a:tr>
              <a:tr h="797396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Новокаин (из хлористой соли)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Пенициллин (из натриевой или калиевой</a:t>
                      </a:r>
                      <a:r>
                        <a:rPr lang="ru-RU" sz="2400" baseline="0" dirty="0" smtClean="0"/>
                        <a:t> соли</a:t>
                      </a:r>
                      <a:r>
                        <a:rPr lang="ru-RU" sz="2400" dirty="0" smtClean="0"/>
                        <a:t>)</a:t>
                      </a:r>
                      <a:endParaRPr lang="ru-RU" sz="2400" dirty="0"/>
                    </a:p>
                  </a:txBody>
                  <a:tcPr/>
                </a:tc>
              </a:tr>
              <a:tr h="99134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Хинин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Радикал салициловой кислоты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Таблица активных электродов</a:t>
            </a:r>
            <a:endParaRPr lang="ru-RU" dirty="0"/>
          </a:p>
        </p:txBody>
      </p:sp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4417066"/>
            <a:ext cx="4286280" cy="2440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428660" y="714356"/>
            <a:ext cx="5429288" cy="6143644"/>
          </a:xfrm>
        </p:spPr>
        <p:txBody>
          <a:bodyPr>
            <a:normAutofit fontScale="47500" lnSpcReduction="20000"/>
          </a:bodyPr>
          <a:lstStyle/>
          <a:p>
            <a:pPr lvl="1">
              <a:buNone/>
            </a:pPr>
            <a:endParaRPr lang="ru-RU" sz="2900" dirty="0" smtClean="0">
              <a:latin typeface="Arial" pitchFamily="34" charset="0"/>
              <a:cs typeface="Arial" pitchFamily="34" charset="0"/>
            </a:endParaRPr>
          </a:p>
          <a:p>
            <a:pPr lvl="1" algn="ctr">
              <a:buNone/>
            </a:pPr>
            <a:r>
              <a:rPr lang="ru-RU" sz="4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Достоинства</a:t>
            </a:r>
          </a:p>
          <a:p>
            <a:pPr lvl="1">
              <a:buNone/>
            </a:pPr>
            <a:r>
              <a:rPr lang="ru-RU" sz="4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1) лекарственное вещество действует на фоне измененного под влиянием тока электрохимического режима 	клеток 	и тканей;</a:t>
            </a:r>
          </a:p>
          <a:p>
            <a:pPr lvl="1">
              <a:buNone/>
            </a:pPr>
            <a:r>
              <a:rPr lang="ru-RU" sz="4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2) лекарственное вещество поступает в виде ионов, что повышает 	его фармакологическую активность;</a:t>
            </a:r>
          </a:p>
          <a:p>
            <a:pPr lvl="1">
              <a:buNone/>
            </a:pPr>
            <a:r>
              <a:rPr lang="ru-RU" sz="4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3) образование "кожного депо" увеличивает продолжительность действия лекарственного средства;</a:t>
            </a:r>
          </a:p>
          <a:p>
            <a:pPr lvl="1">
              <a:buNone/>
            </a:pPr>
            <a:r>
              <a:rPr lang="ru-RU" sz="4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4) высокая концентрация лекарственного вещества создается непосредственно в патологическом очаге;</a:t>
            </a:r>
          </a:p>
          <a:p>
            <a:pPr lvl="1">
              <a:buNone/>
            </a:pPr>
            <a:r>
              <a:rPr lang="ru-RU" sz="4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5) не раздражается слизистая оболочка желудочно-кишечного тракта;</a:t>
            </a:r>
          </a:p>
          <a:p>
            <a:pPr lvl="1">
              <a:buNone/>
            </a:pPr>
            <a:r>
              <a:rPr lang="ru-RU" sz="4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6) обеспечивается возможность одновременного введения 	нескольких (с разных полюсов) лекарственных веществ.</a:t>
            </a:r>
          </a:p>
          <a:p>
            <a:pPr>
              <a:buNone/>
            </a:pPr>
            <a:r>
              <a:rPr lang="ru-RU" sz="4200" dirty="0" smtClean="0">
                <a:latin typeface="Arial" pitchFamily="34" charset="0"/>
                <a:cs typeface="Arial" pitchFamily="34" charset="0"/>
              </a:rPr>
              <a:t>         </a:t>
            </a:r>
            <a:endParaRPr lang="ru-RU" sz="4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2800" b="1" dirty="0" smtClean="0"/>
              <a:t>Достоинства  и  недостатки  электрофореза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люс 4"/>
          <p:cNvSpPr/>
          <p:nvPr/>
        </p:nvSpPr>
        <p:spPr>
          <a:xfrm>
            <a:off x="1928794" y="571480"/>
            <a:ext cx="500066" cy="428628"/>
          </a:xfrm>
          <a:prstGeom prst="mathPl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Минус 5"/>
          <p:cNvSpPr/>
          <p:nvPr/>
        </p:nvSpPr>
        <p:spPr>
          <a:xfrm>
            <a:off x="6643702" y="714356"/>
            <a:ext cx="500066" cy="214314"/>
          </a:xfrm>
          <a:prstGeom prst="mathMinus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72066" y="1214422"/>
            <a:ext cx="371477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Недостатки</a:t>
            </a:r>
          </a:p>
          <a:p>
            <a:pPr marL="342900" indent="-342900">
              <a:buAutoNum type="arabicParenR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не все препараты могут быть использованы для введения методом электрофореза;</a:t>
            </a:r>
          </a:p>
          <a:p>
            <a:pPr marL="342900" indent="-342900"/>
            <a:r>
              <a:rPr lang="ru-RU" sz="2000" dirty="0" smtClean="0">
                <a:latin typeface="Arial" pitchFamily="34" charset="0"/>
                <a:cs typeface="Arial" pitchFamily="34" charset="0"/>
              </a:rPr>
              <a:t>2) нет возможности создать большую концентрацию лекарственного вещества;</a:t>
            </a:r>
          </a:p>
          <a:p>
            <a:pPr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3) невозможно определить точную концентрацию лекарственного вещества в организме.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F:\Медицинская и биологическая физика курс лекций с задачами Федорова Фаустов\Презентации Галина Вячеславовна\1\000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785790"/>
            <a:ext cx="4643440" cy="6072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01156" cy="939784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Франклинизация (электростатический душ)</a:t>
            </a:r>
            <a:endParaRPr lang="ru-RU" sz="32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7286625" y="1142984"/>
            <a:ext cx="1857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>
                <a:latin typeface="Lucida Sans Unicode" pitchFamily="34" charset="0"/>
              </a:rPr>
              <a:t>U=50 </a:t>
            </a:r>
            <a:r>
              <a:rPr lang="ru-RU" sz="2800" dirty="0">
                <a:latin typeface="Lucida Sans Unicode" pitchFamily="34" charset="0"/>
              </a:rPr>
              <a:t>кВ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282" y="3903345"/>
            <a:ext cx="4214810" cy="29546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Показания</a:t>
            </a:r>
            <a:r>
              <a:rPr lang="en-US" sz="2400" dirty="0" smtClean="0">
                <a:solidFill>
                  <a:srgbClr val="FF0000"/>
                </a:solidFill>
              </a:rPr>
              <a:t>: </a:t>
            </a:r>
            <a:endParaRPr lang="ru-RU" sz="24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Функциональные заболевания нервной системы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Физическое, умственное переутомление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Раны, язвы, ожоги.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/>
              <a:t>и др.</a:t>
            </a:r>
          </a:p>
          <a:p>
            <a:pPr>
              <a:buFont typeface="Arial" pitchFamily="34" charset="0"/>
              <a:buChar char="•"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1071546"/>
            <a:ext cx="4572001" cy="255454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Действующий фактор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– постоянное электрическое поле высокого напряжения.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Происходит ионизация воздуха,  поляризация молекул диэлектрических тканей организма и появление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микротоков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в тканях электролитах.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1500175"/>
          <a:ext cx="8501122" cy="4514679"/>
        </p:xfrm>
        <a:graphic>
          <a:graphicData uri="http://schemas.openxmlformats.org/drawingml/2006/table">
            <a:tbl>
              <a:tblPr firstRow="1">
                <a:effectLst>
                  <a:outerShdw blurRad="76200" dir="18900000" sy="23000" kx="-1200000" algn="bl" rotWithShape="0">
                    <a:prstClr val="black">
                      <a:alpha val="20000"/>
                    </a:prstClr>
                  </a:outerShdw>
                </a:effectLst>
                <a:tableStyleId>{3C2FFA5D-87B4-456A-9821-1D502468CF0F}</a:tableStyleId>
              </a:tblPr>
              <a:tblGrid>
                <a:gridCol w="6412744"/>
                <a:gridCol w="2088378"/>
              </a:tblGrid>
              <a:tr h="565033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solidFill>
                            <a:schemeClr val="tx1"/>
                          </a:solidFill>
                        </a:rPr>
                        <a:t>Газ</a:t>
                      </a:r>
                      <a:endParaRPr lang="ru-RU" sz="3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chemeClr val="tx1"/>
                          </a:solidFill>
                        </a:rPr>
                        <a:t>     </a:t>
                      </a:r>
                      <a:r>
                        <a:rPr lang="ru-RU" sz="2800" i="1" baseline="-25000" dirty="0" smtClean="0">
                          <a:solidFill>
                            <a:schemeClr val="tx1"/>
                          </a:solidFill>
                        </a:rPr>
                        <a:t>и</a:t>
                      </a:r>
                      <a:r>
                        <a:rPr lang="ru-RU" sz="2800" i="1" baseline="0" dirty="0" smtClean="0">
                          <a:solidFill>
                            <a:schemeClr val="tx1"/>
                          </a:solidFill>
                        </a:rPr>
                        <a:t>, В</a:t>
                      </a:r>
                      <a:endParaRPr lang="ru-RU" sz="2800" i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52156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Пары</a:t>
                      </a:r>
                      <a:r>
                        <a:rPr lang="ru-RU" sz="2400" baseline="0" dirty="0" smtClean="0"/>
                        <a:t> натрия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5,1</a:t>
                      </a:r>
                      <a:endParaRPr lang="ru-RU" sz="2400" dirty="0"/>
                    </a:p>
                  </a:txBody>
                  <a:tcPr/>
                </a:tc>
              </a:tr>
              <a:tr h="52156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Пары ртути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10,4</a:t>
                      </a:r>
                      <a:endParaRPr lang="ru-RU" sz="2400" dirty="0"/>
                    </a:p>
                  </a:txBody>
                  <a:tcPr/>
                </a:tc>
              </a:tr>
              <a:tr h="52156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Кислород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12,5</a:t>
                      </a:r>
                      <a:endParaRPr lang="ru-RU" sz="2400" dirty="0"/>
                    </a:p>
                  </a:txBody>
                  <a:tcPr/>
                </a:tc>
              </a:tr>
              <a:tr h="60792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Углекислый газ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14,4</a:t>
                      </a:r>
                      <a:endParaRPr lang="ru-RU" sz="2400" dirty="0"/>
                    </a:p>
                  </a:txBody>
                  <a:tcPr/>
                </a:tc>
              </a:tr>
              <a:tr h="547092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Азот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15,5</a:t>
                      </a:r>
                      <a:endParaRPr lang="ru-RU" sz="2400" dirty="0"/>
                    </a:p>
                  </a:txBody>
                  <a:tcPr/>
                </a:tc>
              </a:tr>
              <a:tr h="60792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Водород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15,6</a:t>
                      </a:r>
                      <a:endParaRPr lang="ru-RU" sz="2400" dirty="0"/>
                    </a:p>
                  </a:txBody>
                  <a:tcPr/>
                </a:tc>
              </a:tr>
              <a:tr h="607920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Гелий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21,5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7000875" y="1500188"/>
          <a:ext cx="427038" cy="504825"/>
        </p:xfrm>
        <a:graphic>
          <a:graphicData uri="http://schemas.openxmlformats.org/presentationml/2006/ole">
            <p:oleObj spid="_x0000_s1026" name="Формула" r:id="rId4" imgW="139680" imgH="164880" progId="Equation.3">
              <p:embed/>
            </p:oleObj>
          </a:graphicData>
        </a:graphic>
      </p:graphicFrame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615950" y="214313"/>
            <a:ext cx="802798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latin typeface="Lucida Sans Unicode" pitchFamily="34" charset="0"/>
              </a:rPr>
              <a:t>Таблица. Значения наименьшего ионизационного </a:t>
            </a:r>
          </a:p>
          <a:p>
            <a:pPr algn="ctr"/>
            <a:r>
              <a:rPr lang="ru-RU" sz="2400" b="1" dirty="0">
                <a:latin typeface="Lucida Sans Unicode" pitchFamily="34" charset="0"/>
              </a:rPr>
              <a:t>потенциала, соответствующего отрыву внешних </a:t>
            </a:r>
          </a:p>
          <a:p>
            <a:pPr algn="ctr"/>
            <a:r>
              <a:rPr lang="ru-RU" sz="2400" b="1" dirty="0">
                <a:latin typeface="Lucida Sans Unicode" pitchFamily="34" charset="0"/>
              </a:rPr>
              <a:t>электронов, для некоторых газов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Аэроионы</a:t>
            </a:r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это атомы и молекулы газов воздуха, потерявшие или приобретшие </a:t>
            </a: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электроны</a:t>
            </a:r>
            <a:endParaRPr lang="ru-RU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225689"/>
            <a:ext cx="4643438" cy="53245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Отрицательные </a:t>
            </a:r>
            <a:r>
              <a:rPr lang="ru-RU" sz="20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аэроионы</a:t>
            </a:r>
            <a:endParaRPr lang="ru-RU" sz="20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атомы и молекулы,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с «лишним» электроном) 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Способствуют нормализации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обмена веществ в организме человека, снижению утомляемости, нормализации кровяного давления, повышению сопротивляемости организма. Воздух лесных массивов и альпийских лугов содержит до 15000 отрицательных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аэроионов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кислорода в одном кубическом сантиметре. В жилых и производственных помещениях число таких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аэроионов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в одном куб. сантиметре достигает только 90-150- единиц.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4786314" y="2357430"/>
            <a:ext cx="3571868" cy="23083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</a:rPr>
              <a:t>Положительные </a:t>
            </a:r>
            <a:r>
              <a:rPr lang="ru-RU" dirty="0" err="1" smtClean="0">
                <a:solidFill>
                  <a:srgbClr val="FF0000"/>
                </a:solidFill>
              </a:rPr>
              <a:t>аэроионы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(атомы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молекулы, утратившие электрон) приводят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к возникновению у людей негативных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явлений: переутомление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головная боль, нервозность, потеря иммунологических сил и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т.п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571480"/>
            <a:ext cx="3190884" cy="3190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 descr="F:\Медицинская и биологическая физика курс лекций с задачами Федорова Фаустов\Презентации Галина Вячеславовна\1\4!!!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42984"/>
            <a:ext cx="2754209" cy="2784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3500438"/>
            <a:ext cx="2124072" cy="2575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0" y="71438"/>
            <a:ext cx="868680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Виды аэроионизаторов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72264" y="2428868"/>
            <a:ext cx="2143108" cy="415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0" y="2071688"/>
            <a:ext cx="914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cs typeface="Arial" charset="0"/>
              </a:rPr>
              <a:t>	По форме генерируемых колебаний подразделяются на: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2703513"/>
            <a:ext cx="4357688" cy="41544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Генераторы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гармонических (синусоидальных)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колебаний.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00563" y="2703513"/>
            <a:ext cx="4643437" cy="41544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Генераторы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импульсных (релаксационных)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колебаний.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Генераторы </a:t>
            </a:r>
            <a:r>
              <a:rPr lang="ru-RU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электрических 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колебаний</a:t>
            </a:r>
          </a:p>
        </p:txBody>
      </p:sp>
      <p:sp>
        <p:nvSpPr>
          <p:cNvPr id="16390" name="TextBox 7"/>
          <p:cNvSpPr txBox="1">
            <a:spLocks noChangeArrowheads="1"/>
          </p:cNvSpPr>
          <p:nvPr/>
        </p:nvSpPr>
        <p:spPr bwMode="auto">
          <a:xfrm>
            <a:off x="0" y="642938"/>
            <a:ext cx="91440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	</a:t>
            </a:r>
            <a:r>
              <a:rPr lang="ru-RU" sz="2800" b="1">
                <a:solidFill>
                  <a:srgbClr val="FF0000"/>
                </a:solidFill>
              </a:rPr>
              <a:t>Генератор</a:t>
            </a:r>
            <a:r>
              <a:rPr lang="ru-RU" sz="2800"/>
              <a:t> – устройство, создающее электромагнитные колебания постоянной амплитуды.</a:t>
            </a:r>
          </a:p>
        </p:txBody>
      </p:sp>
      <p:pic>
        <p:nvPicPr>
          <p:cNvPr id="1639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3571875"/>
            <a:ext cx="307181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5286375"/>
            <a:ext cx="3071812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4000500"/>
            <a:ext cx="38036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Автогенераторы</a:t>
            </a:r>
          </a:p>
        </p:txBody>
      </p:sp>
      <p:sp>
        <p:nvSpPr>
          <p:cNvPr id="17411" name="TextBox 4"/>
          <p:cNvSpPr txBox="1">
            <a:spLocks noChangeArrowheads="1"/>
          </p:cNvSpPr>
          <p:nvPr/>
        </p:nvSpPr>
        <p:spPr bwMode="auto">
          <a:xfrm>
            <a:off x="357188" y="857250"/>
            <a:ext cx="84296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	Автогенератор – устройство, в котором осуществляется преобразования энергии постоянного тока в энергию переменного тока без подведения к нему внешнего переменного напряжения.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50" y="3071813"/>
            <a:ext cx="2643188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Источник постоянного тока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00438" y="3071813"/>
            <a:ext cx="2357437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Регулятор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500813" y="3071813"/>
            <a:ext cx="2643187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latin typeface="Arial" pitchFamily="34" charset="0"/>
                <a:cs typeface="Arial" pitchFamily="34" charset="0"/>
              </a:rPr>
              <a:t>Колебательный контур</a:t>
            </a:r>
          </a:p>
        </p:txBody>
      </p:sp>
      <p:cxnSp>
        <p:nvCxnSpPr>
          <p:cNvPr id="10" name="Прямая со стрелкой 9"/>
          <p:cNvCxnSpPr>
            <a:stCxn id="6" idx="3"/>
            <a:endCxn id="7" idx="1"/>
          </p:cNvCxnSpPr>
          <p:nvPr/>
        </p:nvCxnSpPr>
        <p:spPr>
          <a:xfrm>
            <a:off x="2928938" y="3643313"/>
            <a:ext cx="571500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7" idx="3"/>
            <a:endCxn id="8" idx="1"/>
          </p:cNvCxnSpPr>
          <p:nvPr/>
        </p:nvCxnSpPr>
        <p:spPr>
          <a:xfrm>
            <a:off x="5857875" y="3643313"/>
            <a:ext cx="642938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>
            <a:stCxn id="8" idx="2"/>
            <a:endCxn id="7" idx="2"/>
          </p:cNvCxnSpPr>
          <p:nvPr/>
        </p:nvCxnSpPr>
        <p:spPr>
          <a:xfrm rot="5400000">
            <a:off x="6250781" y="2643982"/>
            <a:ext cx="1587" cy="3143250"/>
          </a:xfrm>
          <a:prstGeom prst="bentConnector3">
            <a:avLst>
              <a:gd name="adj1" fmla="val 14395466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418" name="TextBox 17"/>
          <p:cNvSpPr txBox="1">
            <a:spLocks noChangeArrowheads="1"/>
          </p:cNvSpPr>
          <p:nvPr/>
        </p:nvSpPr>
        <p:spPr bwMode="auto">
          <a:xfrm>
            <a:off x="4643438" y="4572000"/>
            <a:ext cx="292893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/>
              <a:t>Цепь обратной</a:t>
            </a:r>
          </a:p>
          <a:p>
            <a:pPr algn="ctr"/>
            <a:r>
              <a:rPr lang="ru-RU" sz="2400" b="1"/>
              <a:t> связи</a:t>
            </a:r>
          </a:p>
        </p:txBody>
      </p:sp>
      <p:pic>
        <p:nvPicPr>
          <p:cNvPr id="1741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4643438"/>
            <a:ext cx="3765550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Генераторы</a:t>
            </a:r>
          </a:p>
        </p:txBody>
      </p:sp>
      <p:sp>
        <p:nvSpPr>
          <p:cNvPr id="18435" name="TextBox 4"/>
          <p:cNvSpPr txBox="1">
            <a:spLocks noChangeArrowheads="1"/>
          </p:cNvSpPr>
          <p:nvPr/>
        </p:nvSpPr>
        <p:spPr bwMode="auto">
          <a:xfrm>
            <a:off x="0" y="714375"/>
            <a:ext cx="8929688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dirty="0">
                <a:cs typeface="Arial" charset="0"/>
              </a:rPr>
              <a:t>В медицине электронные генераторы находят </a:t>
            </a:r>
            <a:r>
              <a:rPr lang="ru-RU" sz="3600" b="1" dirty="0">
                <a:solidFill>
                  <a:srgbClr val="FF0000"/>
                </a:solidFill>
                <a:cs typeface="Arial" charset="0"/>
              </a:rPr>
              <a:t>три основных применения</a:t>
            </a:r>
            <a:r>
              <a:rPr lang="ru-RU" sz="3600" dirty="0" smtClean="0">
                <a:cs typeface="Arial" charset="0"/>
              </a:rPr>
              <a:t>:</a:t>
            </a:r>
          </a:p>
          <a:p>
            <a:endParaRPr lang="ru-RU" sz="3600" dirty="0"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600" dirty="0" smtClean="0">
                <a:cs typeface="Arial" charset="0"/>
              </a:rPr>
              <a:t>в электронных стимуляторах</a:t>
            </a:r>
            <a:r>
              <a:rPr lang="ru-RU" sz="3600" dirty="0" smtClean="0">
                <a:cs typeface="Arial" charset="0"/>
              </a:rPr>
              <a:t>;</a:t>
            </a:r>
          </a:p>
          <a:p>
            <a:endParaRPr lang="ru-RU" sz="3600" dirty="0"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600" dirty="0">
                <a:cs typeface="Arial" charset="0"/>
              </a:rPr>
              <a:t> в физиотерапевтической электронной аппаратуре</a:t>
            </a:r>
            <a:r>
              <a:rPr lang="ru-RU" sz="3600" dirty="0" smtClean="0">
                <a:cs typeface="Arial" charset="0"/>
              </a:rPr>
              <a:t>;</a:t>
            </a:r>
          </a:p>
          <a:p>
            <a:endParaRPr lang="ru-RU" sz="3600" dirty="0">
              <a:cs typeface="Arial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600" dirty="0">
                <a:cs typeface="Arial" charset="0"/>
              </a:rPr>
              <a:t> в диагностических приборах.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Импульсные токи</a:t>
            </a:r>
          </a:p>
        </p:txBody>
      </p:sp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571500" y="2857500"/>
            <a:ext cx="80724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solidFill>
                  <a:srgbClr val="FF0000"/>
                </a:solidFill>
              </a:rPr>
              <a:t>Применение импульсных токов: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3786188"/>
            <a:ext cx="4214813" cy="2678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Tx/>
              <a:buAutoNum type="arabicParenR"/>
              <a:defRPr/>
            </a:pPr>
            <a:r>
              <a:rPr lang="ru-RU" sz="2400" b="1" dirty="0"/>
              <a:t>Электродиагностика:</a:t>
            </a:r>
          </a:p>
          <a:p>
            <a:pPr>
              <a:defRPr/>
            </a:pPr>
            <a:r>
              <a:rPr lang="ru-RU" sz="2400" dirty="0"/>
              <a:t>метод определения функционального состояния нервных стволов или мышц при помощи раздражения импульсным электрическим током.</a:t>
            </a:r>
          </a:p>
        </p:txBody>
      </p:sp>
      <p:sp>
        <p:nvSpPr>
          <p:cNvPr id="19461" name="TextBox 6"/>
          <p:cNvSpPr txBox="1">
            <a:spLocks noChangeArrowheads="1"/>
          </p:cNvSpPr>
          <p:nvPr/>
        </p:nvSpPr>
        <p:spPr bwMode="auto">
          <a:xfrm>
            <a:off x="4500563" y="3786188"/>
            <a:ext cx="46434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2) Электротерапия:</a:t>
            </a:r>
            <a:endParaRPr lang="ru-RU" sz="2400"/>
          </a:p>
          <a:p>
            <a:pPr>
              <a:buFont typeface="Arial" charset="0"/>
              <a:buChar char="•"/>
            </a:pPr>
            <a:r>
              <a:rPr lang="ru-RU" sz="2400"/>
              <a:t> электростимуляция (кардиостимуляторы, дефибрилляторы, стимуляторы мышц и др.)</a:t>
            </a:r>
          </a:p>
          <a:p>
            <a:pPr>
              <a:buFont typeface="Arial" charset="0"/>
              <a:buChar char="•"/>
            </a:pPr>
            <a:r>
              <a:rPr lang="ru-RU" sz="2400"/>
              <a:t> электросон,</a:t>
            </a:r>
          </a:p>
          <a:p>
            <a:pPr>
              <a:buFont typeface="Arial" charset="0"/>
              <a:buChar char="•"/>
            </a:pPr>
            <a:r>
              <a:rPr lang="ru-RU" sz="2400"/>
              <a:t> прочие лечебные процедуры.</a:t>
            </a:r>
          </a:p>
        </p:txBody>
      </p:sp>
      <p:cxnSp>
        <p:nvCxnSpPr>
          <p:cNvPr id="9" name="Прямая со стрелкой 8"/>
          <p:cNvCxnSpPr>
            <a:stCxn id="19459" idx="2"/>
            <a:endCxn id="19461" idx="0"/>
          </p:cNvCxnSpPr>
          <p:nvPr/>
        </p:nvCxnSpPr>
        <p:spPr>
          <a:xfrm rot="16200000" flipH="1">
            <a:off x="5482431" y="2445545"/>
            <a:ext cx="466725" cy="22145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19459" idx="2"/>
            <a:endCxn id="6" idx="0"/>
          </p:cNvCxnSpPr>
          <p:nvPr/>
        </p:nvCxnSpPr>
        <p:spPr>
          <a:xfrm rot="5400000">
            <a:off x="3124994" y="2302669"/>
            <a:ext cx="466725" cy="25003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9464" name="TextBox 11"/>
          <p:cNvSpPr txBox="1">
            <a:spLocks noChangeArrowheads="1"/>
          </p:cNvSpPr>
          <p:nvPr/>
        </p:nvSpPr>
        <p:spPr bwMode="auto">
          <a:xfrm>
            <a:off x="0" y="785813"/>
            <a:ext cx="9144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	При помощи электрических импульсов можно восстановить деятельность органа, утратившего нормальную функцию. Электрический ток имитирует физиологические нервные импульсы и имеет как управляющее так и терапевтическое воздействие.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Физиотерапия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(от греч.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phýsis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– природа 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терапия)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i="1" dirty="0" smtClean="0">
                <a:latin typeface="Arial" pitchFamily="34" charset="0"/>
                <a:cs typeface="Arial" pitchFamily="34" charset="0"/>
              </a:rPr>
              <a:t>– это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научно-практическая  дисциплина, изучающая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лечебные свойства физических факторов и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разрабатывающая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методы их применения с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лечебно-профилактической целью.</a:t>
            </a:r>
          </a:p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Теоретическая основа физиотерапии- </a:t>
            </a: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принцип нервизма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: </a:t>
            </a:r>
            <a:r>
              <a:rPr lang="ru-RU" dirty="0" smtClean="0"/>
              <a:t>идея </a:t>
            </a:r>
            <a:r>
              <a:rPr lang="ru-RU" dirty="0" smtClean="0"/>
              <a:t>о преимущественном значении нервной системы в регулировании физиологических функций и процессов, совершающихся в организме животных и человека. 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Физические факторы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вызывают в организме сложную адаптационную реакцию, формирующуюся по типу условно-безусловного рефлекса по тем же физиологическим механизмам, которые сложились в процессе эволюции организма и его взаимодействия с внешней средой.</a:t>
            </a:r>
            <a:endParaRPr lang="ru-RU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Импульсный сигнал и его параметры</a:t>
            </a:r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357188" y="928688"/>
            <a:ext cx="76438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Импульсный сигнал – это кратковременное изменение электрического напряжения или силы тока.</a:t>
            </a:r>
          </a:p>
        </p:txBody>
      </p:sp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785938"/>
            <a:ext cx="2214562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5" name="TextBox 11"/>
          <p:cNvSpPr txBox="1">
            <a:spLocks noChangeArrowheads="1"/>
          </p:cNvSpPr>
          <p:nvPr/>
        </p:nvSpPr>
        <p:spPr bwMode="auto">
          <a:xfrm>
            <a:off x="285750" y="5534025"/>
            <a:ext cx="35718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1 – фронт; </a:t>
            </a:r>
          </a:p>
          <a:p>
            <a:r>
              <a:rPr lang="ru-RU" sz="2000"/>
              <a:t>2 – 3 вершина;  </a:t>
            </a:r>
          </a:p>
          <a:p>
            <a:r>
              <a:rPr lang="ru-RU" sz="2000"/>
              <a:t>3 – 4 срез (задний фронт);</a:t>
            </a:r>
          </a:p>
          <a:p>
            <a:r>
              <a:rPr lang="ru-RU" sz="2000"/>
              <a:t>4 – 5 хвост.</a:t>
            </a:r>
          </a:p>
        </p:txBody>
      </p:sp>
      <p:pic>
        <p:nvPicPr>
          <p:cNvPr id="20486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3338513"/>
            <a:ext cx="3143250" cy="22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8" y="3517900"/>
            <a:ext cx="5357812" cy="311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8" y="2143125"/>
            <a:ext cx="3214687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642938"/>
            <a:ext cx="5214938" cy="339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75" y="1928813"/>
            <a:ext cx="23653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Box 7"/>
          <p:cNvSpPr txBox="1">
            <a:spLocks noChangeArrowheads="1"/>
          </p:cNvSpPr>
          <p:nvPr/>
        </p:nvSpPr>
        <p:spPr bwMode="auto">
          <a:xfrm>
            <a:off x="357188" y="4643438"/>
            <a:ext cx="6858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Скважность следования импульсов: </a:t>
            </a:r>
          </a:p>
        </p:txBody>
      </p:sp>
      <p:sp>
        <p:nvSpPr>
          <p:cNvPr id="21510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1511" name="Picture 6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50" y="4286250"/>
            <a:ext cx="1428750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0" y="13906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Параметры импульсного тока</a:t>
            </a:r>
          </a:p>
        </p:txBody>
      </p:sp>
      <p:sp>
        <p:nvSpPr>
          <p:cNvPr id="21514" name="TextBox 14"/>
          <p:cNvSpPr txBox="1">
            <a:spLocks noChangeArrowheads="1"/>
          </p:cNvSpPr>
          <p:nvPr/>
        </p:nvSpPr>
        <p:spPr bwMode="auto">
          <a:xfrm>
            <a:off x="428625" y="5929313"/>
            <a:ext cx="6858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Коэффициент заполнения: </a:t>
            </a:r>
          </a:p>
        </p:txBody>
      </p:sp>
      <p:sp>
        <p:nvSpPr>
          <p:cNvPr id="21515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1516" name="Picture 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50" y="5635625"/>
            <a:ext cx="1285875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7" name="Rectangle 11"/>
          <p:cNvSpPr>
            <a:spLocks noChangeArrowheads="1"/>
          </p:cNvSpPr>
          <p:nvPr/>
        </p:nvSpPr>
        <p:spPr bwMode="auto">
          <a:xfrm>
            <a:off x="0" y="13811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 err="1">
                <a:latin typeface="Arial" pitchFamily="34" charset="0"/>
                <a:cs typeface="Arial" pitchFamily="34" charset="0"/>
              </a:rPr>
              <a:t>Амплипульстерапия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TextBox 8"/>
          <p:cNvSpPr txBox="1">
            <a:spLocks noChangeArrowheads="1"/>
          </p:cNvSpPr>
          <p:nvPr/>
        </p:nvSpPr>
        <p:spPr bwMode="auto">
          <a:xfrm>
            <a:off x="285750" y="857250"/>
            <a:ext cx="84296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- это лечебное воздействие на организм синусоидальными переменными токами частотой 5  кГц,  модулированных колебаниями низкой частоты 10-150 Гц. Частота модуляции совпадает с частотой биотоков, возникающих в процессе жизнедеятельности тканей и органов.</a:t>
            </a:r>
          </a:p>
        </p:txBody>
      </p:sp>
      <p:sp>
        <p:nvSpPr>
          <p:cNvPr id="22532" name="TextBox 9"/>
          <p:cNvSpPr txBox="1">
            <a:spLocks noChangeArrowheads="1"/>
          </p:cNvSpPr>
          <p:nvPr/>
        </p:nvSpPr>
        <p:spPr bwMode="auto">
          <a:xfrm>
            <a:off x="1571625" y="5643563"/>
            <a:ext cx="62150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Аппарат низкочастотной терапии «Амплипульс-5»</a:t>
            </a:r>
          </a:p>
        </p:txBody>
      </p:sp>
      <p:pic>
        <p:nvPicPr>
          <p:cNvPr id="22533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3143250"/>
            <a:ext cx="3462337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902508"/>
            <a:ext cx="8314207" cy="5955492"/>
          </a:xfrm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Модулированные синусоидальные токи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43372" y="6488668"/>
            <a:ext cx="478688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                                                                    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 descr="Картинка 19 из 72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857250"/>
            <a:ext cx="7858125" cy="589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Электростимуляция мышц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Картинка 11 из 70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313"/>
            <a:ext cx="3886200" cy="344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8" descr="Картинка 22 из 709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24288" y="3571875"/>
            <a:ext cx="4981575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Электросон</a:t>
            </a:r>
          </a:p>
        </p:txBody>
      </p:sp>
      <p:sp>
        <p:nvSpPr>
          <p:cNvPr id="24581" name="TextBox 6"/>
          <p:cNvSpPr txBox="1">
            <a:spLocks noChangeArrowheads="1"/>
          </p:cNvSpPr>
          <p:nvPr/>
        </p:nvSpPr>
        <p:spPr bwMode="auto">
          <a:xfrm>
            <a:off x="0" y="714375"/>
            <a:ext cx="600075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	Действующим фактором являются повторяющиеся импульсы тока постоянного напряжения до 50 В, малой длительности 0.5 мс,  частотой от 5 до 150 Гц и слабой силы, которые вызывают торможение клеток коры головного мозга, а также оказывают стимулирующее действие на клетки подкорковых отделов. Используют специальные электроды, которые накладываются на закрытые глаза.</a:t>
            </a:r>
          </a:p>
        </p:txBody>
      </p:sp>
      <p:pic>
        <p:nvPicPr>
          <p:cNvPr id="2458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57875" y="642938"/>
            <a:ext cx="32861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1810"/>
            <a:ext cx="3167058" cy="3167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Дефибриллятор</a:t>
            </a:r>
          </a:p>
        </p:txBody>
      </p:sp>
      <p:sp>
        <p:nvSpPr>
          <p:cNvPr id="25603" name="TextBox 6"/>
          <p:cNvSpPr txBox="1">
            <a:spLocks noChangeArrowheads="1"/>
          </p:cNvSpPr>
          <p:nvPr/>
        </p:nvSpPr>
        <p:spPr bwMode="auto">
          <a:xfrm>
            <a:off x="214313" y="714375"/>
            <a:ext cx="6072187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cs typeface="Arial" charset="0"/>
              </a:rPr>
              <a:t>Фибрилляции сердца – разрозненные не синхронизированные сокращения мышц миокарда. </a:t>
            </a:r>
          </a:p>
          <a:p>
            <a:r>
              <a:rPr lang="ru-RU" sz="2400">
                <a:cs typeface="Arial" charset="0"/>
              </a:rPr>
              <a:t>Для успешной дефибрилляции необходимо пропускать ток более 1 А с длительностью импульса до  0,001 с.</a:t>
            </a:r>
          </a:p>
          <a:p>
            <a:r>
              <a:rPr lang="ru-RU" sz="2400">
                <a:cs typeface="Arial" charset="0"/>
              </a:rPr>
              <a:t>При закрытой грудной клетке ток до10 А.</a:t>
            </a:r>
          </a:p>
        </p:txBody>
      </p:sp>
      <p:pic>
        <p:nvPicPr>
          <p:cNvPr id="25604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3857628"/>
            <a:ext cx="6000760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34125" y="642938"/>
            <a:ext cx="280987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Типы и устройство кардиостимуляторов</a:t>
            </a:r>
          </a:p>
        </p:txBody>
      </p:sp>
      <p:sp>
        <p:nvSpPr>
          <p:cNvPr id="26627" name="TextBox 5"/>
          <p:cNvSpPr txBox="1">
            <a:spLocks noChangeArrowheads="1"/>
          </p:cNvSpPr>
          <p:nvPr/>
        </p:nvSpPr>
        <p:spPr bwMode="auto">
          <a:xfrm>
            <a:off x="142875" y="714375"/>
            <a:ext cx="9001125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cs typeface="Arial" charset="0"/>
              </a:rPr>
              <a:t>Прибор позволяющий генерировать искусственные стимулирующие импульсы и подавать их на сердце, называется </a:t>
            </a:r>
            <a:r>
              <a:rPr lang="ru-RU" sz="2800" b="1">
                <a:solidFill>
                  <a:srgbClr val="FF0000"/>
                </a:solidFill>
                <a:cs typeface="Arial" charset="0"/>
              </a:rPr>
              <a:t>кардиостимулятором</a:t>
            </a:r>
            <a:r>
              <a:rPr lang="ru-RU" sz="2800">
                <a:cs typeface="Arial" charset="0"/>
              </a:rPr>
              <a:t>. Он состоит из импульсного генератора и электродов. Предназначен для нормализации нарушенного и восстановления утраченного ритма сердечной деятельности в условиях скорой помощи и в клинической практике.</a:t>
            </a:r>
          </a:p>
        </p:txBody>
      </p:sp>
      <p:sp>
        <p:nvSpPr>
          <p:cNvPr id="26628" name="TextBox 6"/>
          <p:cNvSpPr txBox="1">
            <a:spLocks noChangeArrowheads="1"/>
          </p:cNvSpPr>
          <p:nvPr/>
        </p:nvSpPr>
        <p:spPr bwMode="auto">
          <a:xfrm>
            <a:off x="857250" y="4643438"/>
            <a:ext cx="70008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cs typeface="Arial" charset="0"/>
              </a:rPr>
              <a:t>Виды кардиостимуляторов:</a:t>
            </a:r>
          </a:p>
          <a:p>
            <a:endParaRPr lang="ru-RU" sz="240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ru-RU" sz="2400">
                <a:cs typeface="Arial" charset="0"/>
              </a:rPr>
              <a:t>Внешние</a:t>
            </a:r>
          </a:p>
          <a:p>
            <a:endParaRPr lang="ru-RU" sz="240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ru-RU" sz="2400">
                <a:cs typeface="Arial" charset="0"/>
              </a:rPr>
              <a:t>Имплантируемые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75" y="857250"/>
            <a:ext cx="3857625" cy="10715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Методы возбуждения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14938" y="2500313"/>
            <a:ext cx="3429000" cy="64293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Синхронизированный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63" y="2500313"/>
            <a:ext cx="2714625" cy="64293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Асинхронный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00313" y="3857625"/>
            <a:ext cx="2500312" cy="100012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Управление от желудочка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929313" y="3857625"/>
            <a:ext cx="2500312" cy="10715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Управление от предсердия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929438" y="5857875"/>
            <a:ext cx="2000250" cy="7858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P -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синхронизация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714875" y="5857875"/>
            <a:ext cx="2071688" cy="7858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R -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синхронизация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00313" y="5857875"/>
            <a:ext cx="2000250" cy="7858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R -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запрещающий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14313" y="5857875"/>
            <a:ext cx="2071687" cy="78581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Фиксированный темп</a:t>
            </a:r>
          </a:p>
        </p:txBody>
      </p:sp>
      <p:cxnSp>
        <p:nvCxnSpPr>
          <p:cNvPr id="14" name="Соединительная линия уступом 13"/>
          <p:cNvCxnSpPr>
            <a:stCxn id="4" idx="2"/>
            <a:endCxn id="6" idx="0"/>
          </p:cNvCxnSpPr>
          <p:nvPr/>
        </p:nvCxnSpPr>
        <p:spPr>
          <a:xfrm rot="5400000">
            <a:off x="2821782" y="964406"/>
            <a:ext cx="571500" cy="2500313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Соединительная линия уступом 15"/>
          <p:cNvCxnSpPr>
            <a:stCxn id="4" idx="2"/>
            <a:endCxn id="5" idx="0"/>
          </p:cNvCxnSpPr>
          <p:nvPr/>
        </p:nvCxnSpPr>
        <p:spPr>
          <a:xfrm rot="16200000" flipH="1">
            <a:off x="5357813" y="928688"/>
            <a:ext cx="571500" cy="2571750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Соединительная линия уступом 18"/>
          <p:cNvCxnSpPr>
            <a:stCxn id="5" idx="2"/>
            <a:endCxn id="7" idx="0"/>
          </p:cNvCxnSpPr>
          <p:nvPr/>
        </p:nvCxnSpPr>
        <p:spPr>
          <a:xfrm rot="5400000">
            <a:off x="4982369" y="1910556"/>
            <a:ext cx="714375" cy="3179763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Соединительная линия уступом 20"/>
          <p:cNvCxnSpPr>
            <a:stCxn id="5" idx="2"/>
            <a:endCxn id="8" idx="0"/>
          </p:cNvCxnSpPr>
          <p:nvPr/>
        </p:nvCxnSpPr>
        <p:spPr>
          <a:xfrm rot="16200000" flipH="1">
            <a:off x="6697663" y="3375025"/>
            <a:ext cx="714375" cy="250825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Соединительная линия уступом 22"/>
          <p:cNvCxnSpPr>
            <a:stCxn id="7" idx="2"/>
            <a:endCxn id="11" idx="0"/>
          </p:cNvCxnSpPr>
          <p:nvPr/>
        </p:nvCxnSpPr>
        <p:spPr>
          <a:xfrm rot="5400000">
            <a:off x="3124994" y="5233194"/>
            <a:ext cx="1000125" cy="249237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24"/>
          <p:cNvCxnSpPr>
            <a:stCxn id="7" idx="2"/>
            <a:endCxn id="10" idx="0"/>
          </p:cNvCxnSpPr>
          <p:nvPr/>
        </p:nvCxnSpPr>
        <p:spPr>
          <a:xfrm rot="16200000" flipH="1">
            <a:off x="4250531" y="4356894"/>
            <a:ext cx="1000125" cy="2001838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26"/>
          <p:cNvCxnSpPr>
            <a:stCxn id="8" idx="2"/>
            <a:endCxn id="9" idx="0"/>
          </p:cNvCxnSpPr>
          <p:nvPr/>
        </p:nvCxnSpPr>
        <p:spPr>
          <a:xfrm rot="16200000" flipH="1">
            <a:off x="7090569" y="5018882"/>
            <a:ext cx="928687" cy="749300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28"/>
          <p:cNvCxnSpPr>
            <a:stCxn id="6" idx="2"/>
            <a:endCxn id="12" idx="0"/>
          </p:cNvCxnSpPr>
          <p:nvPr/>
        </p:nvCxnSpPr>
        <p:spPr>
          <a:xfrm rot="5400000">
            <a:off x="196056" y="4196557"/>
            <a:ext cx="2714625" cy="608012"/>
          </a:xfrm>
          <a:prstGeom prst="bentConnector3">
            <a:avLst>
              <a:gd name="adj1" fmla="val 50000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Кардиостимуляторы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01763"/>
            <a:ext cx="9144000" cy="517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Блок-схема кардиостимулятора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313" y="1154113"/>
          <a:ext cx="8715435" cy="5703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5145"/>
                <a:gridCol w="2905145"/>
                <a:gridCol w="2905145"/>
              </a:tblGrid>
              <a:tr h="9398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Наименование диапазона</a:t>
                      </a:r>
                    </a:p>
                    <a:p>
                      <a:pPr algn="ctr"/>
                      <a:endParaRPr lang="ru-RU" u="non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Частотные границы</a:t>
                      </a:r>
                    </a:p>
                    <a:p>
                      <a:pPr algn="ctr"/>
                      <a:endParaRPr lang="ru-RU" sz="2000" u="non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Границы длин волн</a:t>
                      </a:r>
                    </a:p>
                    <a:p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75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Низкие (НЧ)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до 20 Гц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15·10</a:t>
                      </a:r>
                      <a:r>
                        <a:rPr lang="ru-RU" sz="2000" kern="1200" baseline="300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=15 Мм</a:t>
                      </a:r>
                    </a:p>
                  </a:txBody>
                  <a:tcPr/>
                </a:tc>
              </a:tr>
              <a:tr h="675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Звуковые (ЗЧ)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 Гц - 20 кГц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15·10</a:t>
                      </a:r>
                      <a:r>
                        <a:rPr lang="ru-RU" sz="2000" kern="1200" baseline="300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6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-15·10</a:t>
                      </a:r>
                      <a:r>
                        <a:rPr lang="ru-RU" sz="2000" kern="1200" baseline="300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</a:t>
                      </a:r>
                    </a:p>
                  </a:txBody>
                  <a:tcPr/>
                </a:tc>
              </a:tr>
              <a:tr h="675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Ультразвуковые (УЗЧ)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 кГц - 200 кГц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15·10</a:t>
                      </a:r>
                      <a:r>
                        <a:rPr lang="ru-RU" sz="2000" kern="1200" baseline="300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-1,5·10</a:t>
                      </a:r>
                      <a:r>
                        <a:rPr lang="ru-RU" sz="2000" kern="1200" baseline="300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</a:t>
                      </a:r>
                    </a:p>
                  </a:txBody>
                  <a:tcPr/>
                </a:tc>
              </a:tr>
              <a:tr h="675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Высокочастотные (ВЧ)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200 кГц- 30 МГц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1,5·10</a:t>
                      </a:r>
                      <a:r>
                        <a:rPr lang="ru-RU" sz="2000" kern="1200" baseline="300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-10м</a:t>
                      </a:r>
                    </a:p>
                  </a:txBody>
                  <a:tcPr/>
                </a:tc>
              </a:tr>
              <a:tr h="675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Ультравысокие (УВЧ)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30 МГц -300МГц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-1м</a:t>
                      </a:r>
                    </a:p>
                  </a:txBody>
                  <a:tcPr/>
                </a:tc>
              </a:tr>
              <a:tr h="675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Сверхвысокие (СВЧ)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300МГц -З0 ГГц 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 м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b="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-10мм</a:t>
                      </a:r>
                    </a:p>
                  </a:txBody>
                  <a:tcPr/>
                </a:tc>
              </a:tr>
              <a:tr h="6755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Крайневысокие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(КВЧ)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Свыше</a:t>
                      </a:r>
                      <a:r>
                        <a:rPr lang="ru-RU" sz="2000" kern="1200" baseline="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30 ГГц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меньше 10мм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0" y="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Классификация частотных интервалов, принятая в медицине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>
                <a:latin typeface="Arial" pitchFamily="34" charset="0"/>
                <a:cs typeface="Arial" pitchFamily="34" charset="0"/>
              </a:rPr>
              <a:t>Виды кардиостимуляторов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699" name="TextBox 4"/>
          <p:cNvSpPr txBox="1">
            <a:spLocks noChangeArrowheads="1"/>
          </p:cNvSpPr>
          <p:nvPr/>
        </p:nvSpPr>
        <p:spPr bwMode="auto">
          <a:xfrm>
            <a:off x="0" y="785813"/>
            <a:ext cx="2786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cs typeface="Arial" charset="0"/>
              </a:rPr>
              <a:t>Стационарный</a:t>
            </a:r>
          </a:p>
        </p:txBody>
      </p:sp>
      <p:sp>
        <p:nvSpPr>
          <p:cNvPr id="29700" name="TextBox 5"/>
          <p:cNvSpPr txBox="1">
            <a:spLocks noChangeArrowheads="1"/>
          </p:cNvSpPr>
          <p:nvPr/>
        </p:nvSpPr>
        <p:spPr bwMode="auto">
          <a:xfrm>
            <a:off x="3286125" y="785813"/>
            <a:ext cx="171450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cs typeface="Arial" charset="0"/>
              </a:rPr>
              <a:t>Носимый</a:t>
            </a:r>
          </a:p>
          <a:p>
            <a:pPr algn="ctr"/>
            <a:endParaRPr lang="ru-RU" sz="2800">
              <a:cs typeface="Arial" charset="0"/>
            </a:endParaRPr>
          </a:p>
        </p:txBody>
      </p:sp>
      <p:sp>
        <p:nvSpPr>
          <p:cNvPr id="29701" name="TextBox 6"/>
          <p:cNvSpPr txBox="1">
            <a:spLocks noChangeArrowheads="1"/>
          </p:cNvSpPr>
          <p:nvPr/>
        </p:nvSpPr>
        <p:spPr bwMode="auto">
          <a:xfrm>
            <a:off x="5857875" y="785813"/>
            <a:ext cx="3143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cs typeface="Arial" charset="0"/>
              </a:rPr>
              <a:t>Имплантируемый</a:t>
            </a:r>
          </a:p>
        </p:txBody>
      </p:sp>
      <p:pic>
        <p:nvPicPr>
          <p:cNvPr id="29702" name="Picture 2" descr="Картинка 7 из 2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75" y="1500188"/>
            <a:ext cx="1357313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571625"/>
            <a:ext cx="314325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4" name="Picture 2" descr="Картинка 1 из 1163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5000" y="1285875"/>
            <a:ext cx="3248025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0" y="4643438"/>
            <a:ext cx="3071813" cy="101600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На экране наблюдают форму импульсов на выходе аппарата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715000" y="4572000"/>
            <a:ext cx="3429000" cy="2286000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Используют генератор,  специальные, длительно-функционирующие источники питания, и генераторы не потребляющие энергию в паузе между импульсами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>
            <a:off x="2465388" y="3749675"/>
            <a:ext cx="6215062" cy="15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5400000">
            <a:off x="572294" y="3142457"/>
            <a:ext cx="5000625" cy="1587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0" y="5786438"/>
            <a:ext cx="5429250" cy="8302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Параметры импульсов и их частота могут регулироваться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УЗ-терапия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363" name="TextBox 7"/>
          <p:cNvSpPr txBox="1">
            <a:spLocks noChangeArrowheads="1"/>
          </p:cNvSpPr>
          <p:nvPr/>
        </p:nvSpPr>
        <p:spPr bwMode="auto">
          <a:xfrm>
            <a:off x="0" y="2143116"/>
            <a:ext cx="685801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Основное действие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Механическое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- обусловлено колебанием частиц ткани, своеобразный 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микро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массаж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”.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Повышается проницаемость клеточных мембран.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Тепловое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- нагрев мышечных и особенно костных тканей.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Изменение диффузных процессов, скорости биохимической реакций.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Физико-химическое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- активирование окислительно-восстановительных процессов, образование биологически активных веществ</a:t>
            </a:r>
          </a:p>
          <a:p>
            <a:endParaRPr lang="ru-RU" sz="24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0" y="642918"/>
            <a:ext cx="857252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Высокоэффективный метод физиотерапии.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 УЗ-терапии используются механические колебания частотой 22 - 44 кГц, 880 кГц и 2640 кГц.</a:t>
            </a:r>
          </a:p>
          <a:p>
            <a:endParaRPr lang="ru-RU" dirty="0"/>
          </a:p>
        </p:txBody>
      </p:sp>
      <p:pic>
        <p:nvPicPr>
          <p:cNvPr id="8" name="Рисунок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2407728"/>
            <a:ext cx="2714612" cy="351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0800000">
            <a:off x="2133980" y="1086949"/>
            <a:ext cx="4724035" cy="5143512"/>
          </a:xfrm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Схема образования УЗ волны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Рисунок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3042641"/>
            <a:ext cx="5000628" cy="3815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642918"/>
            <a:ext cx="559210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Показания при лечении заболеваний: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Воспаления суставов.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Периферической нервной системы.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Травмы.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Легких, бронхов, туберкулеза.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Спаечная болезнь после операций.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ЖКТ.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Уха, горла, носа.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И др.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err="1">
                <a:latin typeface="Arial" pitchFamily="34" charset="0"/>
                <a:cs typeface="Arial" pitchFamily="34" charset="0"/>
              </a:rPr>
              <a:t>УЗ-терапия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3571876"/>
            <a:ext cx="3857621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00175"/>
            <a:ext cx="8786842" cy="37147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dirty="0" err="1" smtClean="0">
                <a:solidFill>
                  <a:srgbClr val="FF0000"/>
                </a:solidFill>
              </a:rPr>
              <a:t>Малотравматичный</a:t>
            </a:r>
            <a:r>
              <a:rPr lang="ru-RU" sz="2400" dirty="0" smtClean="0">
                <a:solidFill>
                  <a:srgbClr val="FF0000"/>
                </a:solidFill>
              </a:rPr>
              <a:t>, высокоэффективный, </a:t>
            </a:r>
            <a:r>
              <a:rPr lang="ru-RU" sz="2400" dirty="0" err="1" smtClean="0">
                <a:solidFill>
                  <a:srgbClr val="FF0000"/>
                </a:solidFill>
              </a:rPr>
              <a:t>неинвазивный</a:t>
            </a:r>
            <a:r>
              <a:rPr lang="ru-RU" sz="2400" dirty="0" smtClean="0">
                <a:solidFill>
                  <a:srgbClr val="FF0000"/>
                </a:solidFill>
              </a:rPr>
              <a:t>  метод лечения мочекаменной болезни.</a:t>
            </a:r>
          </a:p>
          <a:p>
            <a:pPr>
              <a:buNone/>
            </a:pPr>
            <a:r>
              <a:rPr lang="ru-RU" sz="2400" dirty="0" smtClean="0"/>
              <a:t>     Принцип этого метода лечения заключается в использовании ударных волн для разрушения камней. Это позволяет раздробить камень на более мелкие фрагменты, которые могут легче выйти через мочеточник или же раствориться.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138499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УЗ </a:t>
            </a:r>
            <a:r>
              <a:rPr lang="ru-RU" sz="2800" b="1" dirty="0" err="1" smtClean="0">
                <a:latin typeface="Arial" pitchFamily="34" charset="0"/>
                <a:cs typeface="Arial" pitchFamily="34" charset="0"/>
              </a:rPr>
              <a:t>литотрипсия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-</a:t>
            </a:r>
            <a:r>
              <a:rPr lang="ru-RU" sz="2800" dirty="0" smtClean="0"/>
              <a:t> (дистанционная ударно-волновая </a:t>
            </a:r>
            <a:r>
              <a:rPr lang="ru-RU" sz="2800" dirty="0" err="1" smtClean="0"/>
              <a:t>литотрипсия</a:t>
            </a:r>
            <a:r>
              <a:rPr lang="ru-RU" sz="2800" dirty="0" smtClean="0"/>
              <a:t> (ДУВЛ))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/>
              <a:t>- дробление твердых конкрементов  с помощью УЗ.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3811012"/>
            <a:ext cx="457203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400" dirty="0" smtClean="0"/>
              <a:t>Для метода </a:t>
            </a:r>
            <a:r>
              <a:rPr lang="ru-RU" sz="2400" dirty="0" err="1" smtClean="0"/>
              <a:t>литотрипсии</a:t>
            </a:r>
            <a:r>
              <a:rPr lang="ru-RU" sz="2400" dirty="0" smtClean="0"/>
              <a:t> характерно меньшее число осложнений по сравнению с другими оперативными способами, характерен более короткий период восстановления, а также в двое короче срок болевых ощущений.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14313" y="928688"/>
          <a:ext cx="8715436" cy="59131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857520"/>
                <a:gridCol w="2857520"/>
                <a:gridCol w="3000396"/>
              </a:tblGrid>
              <a:tr h="44475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Метод</a:t>
                      </a:r>
                      <a:endParaRPr lang="ru-RU" sz="2000" b="1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Действующий фактор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Глубина</a:t>
                      </a:r>
                      <a:r>
                        <a:rPr lang="ru-RU" sz="2000" baseline="0" dirty="0" smtClean="0">
                          <a:latin typeface="Arial" pitchFamily="34" charset="0"/>
                          <a:cs typeface="Arial" pitchFamily="34" charset="0"/>
                        </a:rPr>
                        <a:t> проникновения</a:t>
                      </a:r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9919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Дарсонвализация</a:t>
                      </a:r>
                    </a:p>
                    <a:p>
                      <a:pPr algn="ctr"/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Переменный ток и электрический разряд между кожей пациента и электродом.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9919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Электрохирургия</a:t>
                      </a:r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 (диатермокоагуляция – «сваривание»,</a:t>
                      </a:r>
                      <a:r>
                        <a:rPr lang="ru-RU" sz="1800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ru-RU" sz="1800" baseline="0" dirty="0" err="1" smtClean="0">
                          <a:latin typeface="Arial" pitchFamily="34" charset="0"/>
                          <a:cs typeface="Arial" pitchFamily="34" charset="0"/>
                        </a:rPr>
                        <a:t>диатермотомия</a:t>
                      </a:r>
                      <a:r>
                        <a:rPr lang="ru-RU" sz="1800" baseline="0" dirty="0" smtClean="0">
                          <a:latin typeface="Arial" pitchFamily="34" charset="0"/>
                          <a:cs typeface="Arial" pitchFamily="34" charset="0"/>
                        </a:rPr>
                        <a:t> – рассекание)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Переменный электрический</a:t>
                      </a:r>
                      <a:r>
                        <a:rPr lang="ru-RU" sz="1800" baseline="0" dirty="0" smtClean="0">
                          <a:latin typeface="Arial" pitchFamily="34" charset="0"/>
                          <a:cs typeface="Arial" pitchFamily="34" charset="0"/>
                        </a:rPr>
                        <a:t> ток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22458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Индуктотермия 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Высокочастотное магнитное поле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47859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УВЧ-терапия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Переменное электрическое поле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11-12 см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СВЧ-терапия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Электромагнитное излучение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ДМВ 9 -11 см</a:t>
                      </a:r>
                    </a:p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СНВ 3 - 5 см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err="1" smtClean="0">
                          <a:latin typeface="Arial" pitchFamily="34" charset="0"/>
                          <a:cs typeface="Arial" pitchFamily="34" charset="0"/>
                        </a:rPr>
                        <a:t>КВЧ-терапия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Электромагнитное излучение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Arial" pitchFamily="34" charset="0"/>
                          <a:cs typeface="Arial" pitchFamily="34" charset="0"/>
                        </a:rPr>
                        <a:t>&lt; 1 мм</a:t>
                      </a:r>
                      <a:endParaRPr lang="ru-RU" sz="1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9144000" cy="9540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Лечебное применение высокочастотных токов и полей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Высокочастотные токи. Дарсонвализация</a:t>
            </a:r>
          </a:p>
        </p:txBody>
      </p:sp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214313" y="3811588"/>
            <a:ext cx="892968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	</a:t>
            </a:r>
            <a:r>
              <a:rPr lang="ru-RU" sz="2400">
                <a:cs typeface="Arial" charset="0"/>
              </a:rPr>
              <a:t>Метод назван по имени его создателя – французского физиолога и физика Жак Арсен Д</a:t>
            </a:r>
            <a:r>
              <a:rPr lang="en-US" sz="2400">
                <a:cs typeface="Arial" charset="0"/>
              </a:rPr>
              <a:t>’</a:t>
            </a:r>
            <a:r>
              <a:rPr lang="ru-RU" sz="2400">
                <a:cs typeface="Arial" charset="0"/>
              </a:rPr>
              <a:t>Арсонваля.</a:t>
            </a:r>
          </a:p>
          <a:p>
            <a:r>
              <a:rPr lang="ru-RU" sz="2400">
                <a:cs typeface="Arial" charset="0"/>
              </a:rPr>
              <a:t>	Высокочастотный ток подводится к пациенту через вакуумный или заполненный графитом стеклянный электрод. Тепло выделяемое  в основном в поверхностных тканях. </a:t>
            </a:r>
          </a:p>
        </p:txBody>
      </p:sp>
      <p:pic>
        <p:nvPicPr>
          <p:cNvPr id="20484" name="Picture 4" descr="X:\Karasenko\Мои документы\Мои рисунки\K7CA27G9JOCA1P0E3SCAIYSLY9CAC9X0SDCADOECSXCAOGL53YCAIZGIV9CA3D70FXCAR19TNHCA3J4QNUCAS6QXU6CALHO2TVCAW6U9N4CAEJZ20UCAA8VY8HCAF9EWZPCAROGA2PCAJEKD23CAOW4OX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75"/>
            <a:ext cx="430053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571500"/>
            <a:ext cx="2228850" cy="253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TextBox 7"/>
          <p:cNvSpPr txBox="1">
            <a:spLocks noChangeArrowheads="1"/>
          </p:cNvSpPr>
          <p:nvPr/>
        </p:nvSpPr>
        <p:spPr bwMode="auto">
          <a:xfrm>
            <a:off x="4857750" y="3143250"/>
            <a:ext cx="42862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/>
              <a:t>Д</a:t>
            </a:r>
            <a:r>
              <a:rPr lang="en-US" b="1"/>
              <a:t>’</a:t>
            </a:r>
            <a:r>
              <a:rPr lang="ru-RU" b="1"/>
              <a:t>Арсонваль Жак Арсен (1851-1940)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0" y="642938"/>
            <a:ext cx="9144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Для </a:t>
            </a:r>
            <a:r>
              <a:rPr lang="ru-RU" sz="2000" b="1" u="sng"/>
              <a:t>местной дарсонвализации</a:t>
            </a:r>
            <a:r>
              <a:rPr lang="ru-RU" sz="2000" b="1"/>
              <a:t> </a:t>
            </a:r>
            <a:r>
              <a:rPr lang="ru-RU" sz="2000"/>
              <a:t>применяют ток частотой </a:t>
            </a:r>
            <a:r>
              <a:rPr lang="ru-RU" sz="2000" b="1"/>
              <a:t>100</a:t>
            </a:r>
            <a:r>
              <a:rPr lang="ru-RU" sz="2000"/>
              <a:t>—</a:t>
            </a:r>
            <a:r>
              <a:rPr lang="ru-RU" sz="2000" b="1"/>
              <a:t>400 кГц, </a:t>
            </a:r>
            <a:r>
              <a:rPr lang="ru-RU" sz="2000"/>
              <a:t>напряжение 25 - 30 кВ, сила тока 10 - 15 мА.</a:t>
            </a:r>
          </a:p>
          <a:p>
            <a:r>
              <a:rPr lang="ru-RU" sz="2000" u="sng">
                <a:solidFill>
                  <a:srgbClr val="FF0000"/>
                </a:solidFill>
              </a:rPr>
              <a:t>Действующий фактор</a:t>
            </a:r>
            <a:r>
              <a:rPr lang="ru-RU" sz="2000" u="sng"/>
              <a:t> </a:t>
            </a:r>
            <a:r>
              <a:rPr lang="ru-RU" sz="2000"/>
              <a:t>- ток высокой частоты и электрический разряд.</a:t>
            </a:r>
          </a:p>
          <a:p>
            <a:endParaRPr lang="ru-RU" sz="2000"/>
          </a:p>
        </p:txBody>
      </p:sp>
      <p:pic>
        <p:nvPicPr>
          <p:cNvPr id="21507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928813"/>
            <a:ext cx="507206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6"/>
          <p:cNvSpPr txBox="1">
            <a:spLocks noChangeArrowheads="1"/>
          </p:cNvSpPr>
          <p:nvPr/>
        </p:nvSpPr>
        <p:spPr bwMode="auto">
          <a:xfrm>
            <a:off x="357188" y="2928938"/>
            <a:ext cx="8429625" cy="406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u="sng" dirty="0">
                <a:solidFill>
                  <a:srgbClr val="FF0000"/>
                </a:solidFill>
              </a:rPr>
              <a:t>Первичный механизм действия </a:t>
            </a:r>
            <a:r>
              <a:rPr lang="ru-RU" sz="2000" dirty="0"/>
              <a:t>~ высокочастотные колебания ионов тканей с образованием тепла, а электрический разряд , кроме теплового, оказывает воздействие на рецепторы кожи.</a:t>
            </a:r>
          </a:p>
          <a:p>
            <a:pPr>
              <a:defRPr/>
            </a:pPr>
            <a:r>
              <a:rPr lang="ru-RU" sz="2000" u="sng" dirty="0">
                <a:solidFill>
                  <a:srgbClr val="FF0000"/>
                </a:solidFill>
              </a:rPr>
              <a:t>Первичный физический эффект </a:t>
            </a:r>
            <a:r>
              <a:rPr lang="ru-RU" sz="2000" dirty="0"/>
              <a:t>- нагревание участков ткани приводит к расширению поверхностных кровеносных сосудов и увеличению по ним кровотока.</a:t>
            </a:r>
          </a:p>
          <a:p>
            <a:pPr>
              <a:defRPr/>
            </a:pPr>
            <a:r>
              <a:rPr lang="ru-RU" sz="2000" b="1" u="sng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Диатермия</a:t>
            </a:r>
            <a:r>
              <a:rPr lang="ru-RU" sz="2000" b="1" dirty="0"/>
              <a:t> </a:t>
            </a:r>
            <a:r>
              <a:rPr lang="ru-RU" sz="2000" dirty="0"/>
              <a:t>используется для хирургических целей: </a:t>
            </a:r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диатермокоагуляция </a:t>
            </a:r>
            <a:r>
              <a:rPr lang="ru-RU" sz="2000" dirty="0"/>
              <a:t>- сваривание тканей (плотность тока 6-10 мА/мм</a:t>
            </a:r>
            <a:r>
              <a:rPr lang="ru-RU" sz="2000" baseline="30000" dirty="0"/>
              <a:t>2</a:t>
            </a:r>
            <a:r>
              <a:rPr lang="ru-RU" sz="2000" dirty="0"/>
              <a:t>); </a:t>
            </a:r>
            <a:r>
              <a:rPr lang="ru-RU" sz="2000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диатермотомия</a:t>
            </a:r>
            <a:r>
              <a:rPr lang="ru-RU" sz="2000" dirty="0"/>
              <a:t> - рассечение тканей (до 40 мА/мм</a:t>
            </a:r>
            <a:r>
              <a:rPr lang="ru-RU" sz="2000" baseline="30000" dirty="0"/>
              <a:t>2</a:t>
            </a:r>
            <a:r>
              <a:rPr lang="ru-RU" sz="2000" dirty="0"/>
              <a:t>)</a:t>
            </a:r>
          </a:p>
          <a:p>
            <a:pPr>
              <a:defRPr/>
            </a:pPr>
            <a:r>
              <a:rPr lang="ru-RU" sz="2000" dirty="0"/>
              <a:t>Количество теплоты, выделяющееся за 1 с в 1м</a:t>
            </a:r>
            <a:r>
              <a:rPr lang="ru-RU" sz="2000" baseline="30000" dirty="0"/>
              <a:t>3</a:t>
            </a:r>
            <a:r>
              <a:rPr lang="ru-RU" sz="2000" dirty="0"/>
              <a:t>:</a:t>
            </a:r>
          </a:p>
          <a:p>
            <a:pPr algn="ctr">
              <a:defRPr/>
            </a:pPr>
            <a:r>
              <a:rPr lang="en-US" sz="2000" b="1" dirty="0"/>
              <a:t>q=j</a:t>
            </a:r>
            <a:r>
              <a:rPr lang="en-US" sz="2000" b="1" baseline="30000" dirty="0"/>
              <a:t>2</a:t>
            </a:r>
            <a:r>
              <a:rPr lang="en-US" sz="2000" b="1" dirty="0"/>
              <a:t> </a:t>
            </a:r>
            <a:r>
              <a:rPr lang="el-GR" sz="2000" b="1" dirty="0"/>
              <a:t>ρ</a:t>
            </a:r>
            <a:endParaRPr lang="ru-RU" sz="2000" b="1" dirty="0"/>
          </a:p>
          <a:p>
            <a:pPr>
              <a:defRPr/>
            </a:pPr>
            <a:r>
              <a:rPr lang="en-US" sz="2000" dirty="0"/>
              <a:t>j</a:t>
            </a:r>
            <a:r>
              <a:rPr lang="ru-RU" sz="2000" dirty="0"/>
              <a:t> - плотность тока, </a:t>
            </a:r>
            <a:r>
              <a:rPr lang="el-GR" sz="2000" dirty="0"/>
              <a:t>ρ</a:t>
            </a:r>
            <a:r>
              <a:rPr lang="ru-RU" sz="2000" dirty="0"/>
              <a:t> - удельное сопротивление.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Высокочастотные токи. Дарсонвализация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73156"/>
            <a:ext cx="9144000" cy="5584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286908" cy="107721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Схема проведения местной дарсонвализации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latin typeface="Arial" pitchFamily="34" charset="0"/>
                <a:cs typeface="Arial" pitchFamily="34" charset="0"/>
              </a:rPr>
              <a:t>Электрохирургия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555" name="Прямоугольник 4"/>
          <p:cNvSpPr>
            <a:spLocks noChangeArrowheads="1"/>
          </p:cNvSpPr>
          <p:nvPr/>
        </p:nvSpPr>
        <p:spPr bwMode="auto">
          <a:xfrm>
            <a:off x="2714625" y="714375"/>
            <a:ext cx="6429375" cy="489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Основной принцип электрохирургии состоит в преобразовании высокочастотного тока в тепловую энергию. При использовании металлических электродов (используется активный и нейтральный электрод для образования полностью замкнутой электрической цепи) и хорошем контакте с пациентом можно обеспечить пробой на расстоянии меньше одного миллиметра. При этом выделяется огромная энергия и как результат мгновенное испарение воды, что и приводит к разрушению ткани.</a:t>
            </a:r>
          </a:p>
        </p:txBody>
      </p:sp>
      <p:pic>
        <p:nvPicPr>
          <p:cNvPr id="23556" name="Picture 2" descr="http://www.intermed.kiev.ua/intermed/pic/c02-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50"/>
            <a:ext cx="2711450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Действие токов и полей на ткани организма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4313" y="1143000"/>
            <a:ext cx="4286250" cy="41544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Тепловое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– нагревание происходит за счет выделения теплоты непосредственно внутри тканей.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Количество тепла зависит от частоты и свойств ткани. Изменяя частоту колебаний обеспечивают «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термоселективное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» нагревание.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43438" y="1143000"/>
            <a:ext cx="4214812" cy="415448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Специфическое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– заключается в различных внутримолекулярных физико-химических процессах, структурных перестройках, которые могут менять функциональное состояние клеток ткани.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7" name="TextBox 6"/>
          <p:cNvSpPr txBox="1">
            <a:spLocks noChangeArrowheads="1"/>
          </p:cNvSpPr>
          <p:nvPr/>
        </p:nvSpPr>
        <p:spPr bwMode="auto">
          <a:xfrm>
            <a:off x="214313" y="5786438"/>
            <a:ext cx="87153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FF0000"/>
                </a:solidFill>
                <a:cs typeface="Arial" charset="0"/>
              </a:rPr>
              <a:t>С увеличением частоты тепловое действие уменьшается, а специфическое увеличивается.</a:t>
            </a:r>
          </a:p>
        </p:txBody>
      </p:sp>
      <p:cxnSp>
        <p:nvCxnSpPr>
          <p:cNvPr id="9" name="Соединительная линия уступом 8"/>
          <p:cNvCxnSpPr>
            <a:stCxn id="4" idx="2"/>
            <a:endCxn id="6" idx="0"/>
          </p:cNvCxnSpPr>
          <p:nvPr/>
        </p:nvCxnSpPr>
        <p:spPr>
          <a:xfrm rot="16200000" flipH="1">
            <a:off x="5382419" y="-226219"/>
            <a:ext cx="558800" cy="2179638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Соединительная линия уступом 12"/>
          <p:cNvCxnSpPr>
            <a:stCxn id="4" idx="2"/>
            <a:endCxn id="5" idx="0"/>
          </p:cNvCxnSpPr>
          <p:nvPr/>
        </p:nvCxnSpPr>
        <p:spPr>
          <a:xfrm rot="5400000">
            <a:off x="3185319" y="-243681"/>
            <a:ext cx="558800" cy="2214562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0800000">
            <a:off x="285720" y="357166"/>
            <a:ext cx="8297780" cy="4429156"/>
          </a:xfrm>
        </p:spPr>
      </p:pic>
      <p:sp>
        <p:nvSpPr>
          <p:cNvPr id="5" name="Заголовок 4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5847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Схема </a:t>
            </a: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монополярной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atin typeface="Arial" pitchFamily="34" charset="0"/>
                <a:cs typeface="Arial" pitchFamily="34" charset="0"/>
              </a:rPr>
              <a:t>электрохирургии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4786322"/>
            <a:ext cx="20531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коагуляция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929322" y="4786322"/>
            <a:ext cx="1542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резание</a:t>
            </a:r>
            <a:endParaRPr lang="ru-RU" sz="28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medtechmarket.ru/zadmin_data/good.image/115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714375"/>
            <a:ext cx="2857500" cy="262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УВЧ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терапия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2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83" name="Rectangle 8"/>
          <p:cNvSpPr>
            <a:spLocks noChangeArrowheads="1"/>
          </p:cNvSpPr>
          <p:nvPr/>
        </p:nvSpPr>
        <p:spPr bwMode="auto">
          <a:xfrm>
            <a:off x="0" y="9048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458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85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8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87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88" name="Rectangle 1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89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90" name="Rectangle 2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91" name="TextBox 25"/>
          <p:cNvSpPr txBox="1">
            <a:spLocks noChangeArrowheads="1"/>
          </p:cNvSpPr>
          <p:nvPr/>
        </p:nvSpPr>
        <p:spPr bwMode="auto">
          <a:xfrm>
            <a:off x="3357563" y="857250"/>
            <a:ext cx="557212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u="sng"/>
              <a:t>УВЧ - терапия</a:t>
            </a:r>
            <a:r>
              <a:rPr lang="ru-RU" sz="2400" b="1"/>
              <a:t> </a:t>
            </a:r>
            <a:r>
              <a:rPr lang="ru-RU" sz="2400"/>
              <a:t>- лечебный метод, при котором на ткани больного воздействуют непрерывным или импульсным электрическим полем </a:t>
            </a:r>
          </a:p>
          <a:p>
            <a:r>
              <a:rPr lang="ru-RU" sz="2400"/>
              <a:t>(40,68 МГц или 27,12 МГц)</a:t>
            </a:r>
          </a:p>
          <a:p>
            <a:endParaRPr lang="ru-RU" sz="2400"/>
          </a:p>
        </p:txBody>
      </p:sp>
      <p:sp>
        <p:nvSpPr>
          <p:cNvPr id="24592" name="TextBox 26"/>
          <p:cNvSpPr txBox="1">
            <a:spLocks noChangeArrowheads="1"/>
          </p:cNvSpPr>
          <p:nvPr/>
        </p:nvSpPr>
        <p:spPr bwMode="auto">
          <a:xfrm>
            <a:off x="285750" y="3500438"/>
            <a:ext cx="88582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FF0000"/>
                </a:solidFill>
              </a:rPr>
              <a:t>Действующий фактор </a:t>
            </a:r>
            <a:r>
              <a:rPr lang="ru-RU" sz="2400"/>
              <a:t>- переменное электрическое поле.</a:t>
            </a:r>
          </a:p>
          <a:p>
            <a:r>
              <a:rPr lang="ru-RU" sz="2400">
                <a:solidFill>
                  <a:srgbClr val="FF0000"/>
                </a:solidFill>
              </a:rPr>
              <a:t>Первичный механизм действия </a:t>
            </a:r>
            <a:r>
              <a:rPr lang="ru-RU" sz="2400"/>
              <a:t>- создание переменных токов проводимости в проводящих тканях ( электролитах ) и токов смещения (переориентация диполей) в диэлектриках с частотой УВЧ - поля.</a:t>
            </a:r>
          </a:p>
          <a:p>
            <a:endParaRPr lang="ru-RU" sz="2400"/>
          </a:p>
        </p:txBody>
      </p:sp>
      <p:pic>
        <p:nvPicPr>
          <p:cNvPr id="24593" name="Рисунок 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5500688"/>
            <a:ext cx="4643438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63" y="5183188"/>
            <a:ext cx="2571750" cy="167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0" y="5287963"/>
            <a:ext cx="9144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u="sng"/>
              <a:t>Первичный физический эффект</a:t>
            </a:r>
            <a:r>
              <a:rPr lang="ru-RU" sz="2400"/>
              <a:t> -, в основном , тепловой.</a:t>
            </a:r>
          </a:p>
          <a:p>
            <a:r>
              <a:rPr lang="ru-RU" sz="2400" b="1"/>
              <a:t>При УВЧ </a:t>
            </a:r>
            <a:r>
              <a:rPr lang="ru-RU" sz="2400"/>
              <a:t>- </a:t>
            </a:r>
            <a:r>
              <a:rPr lang="ru-RU" sz="2400" b="1"/>
              <a:t>терапии ткани - диэлектрики ( жировая ткань, подкожная клетчатка) нагреваются сильнее, чем ткани- электролиты (кровь, мышцы).</a:t>
            </a:r>
            <a:endParaRPr lang="ru-RU" sz="2400"/>
          </a:p>
        </p:txBody>
      </p:sp>
      <p:sp>
        <p:nvSpPr>
          <p:cNvPr id="25603" name="TextBox 5"/>
          <p:cNvSpPr txBox="1">
            <a:spLocks noChangeArrowheads="1"/>
          </p:cNvSpPr>
          <p:nvPr/>
        </p:nvSpPr>
        <p:spPr bwMode="auto">
          <a:xfrm>
            <a:off x="285750" y="0"/>
            <a:ext cx="88582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В тканях электролитах (кровь, мышцы, лимфа и т.д.) :</a:t>
            </a:r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86188" y="428625"/>
            <a:ext cx="1160462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Box 9"/>
          <p:cNvSpPr txBox="1">
            <a:spLocks noChangeArrowheads="1"/>
          </p:cNvSpPr>
          <p:nvPr/>
        </p:nvSpPr>
        <p:spPr bwMode="auto">
          <a:xfrm>
            <a:off x="0" y="1357313"/>
            <a:ext cx="9144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В тканях диэлектриках (жировая, костная, плотная соединительная ткани и т.д.) :</a:t>
            </a:r>
          </a:p>
        </p:txBody>
      </p:sp>
      <p:pic>
        <p:nvPicPr>
          <p:cNvPr id="25606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63" y="2214563"/>
            <a:ext cx="3286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2786063"/>
            <a:ext cx="86995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Рисунок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143000"/>
            <a:ext cx="81438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Распределение тепла при различном расположении электродов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Терапевтический контур пациента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651" name="TextBox 5"/>
          <p:cNvSpPr txBox="1">
            <a:spLocks noChangeArrowheads="1"/>
          </p:cNvSpPr>
          <p:nvPr/>
        </p:nvSpPr>
        <p:spPr bwMode="auto">
          <a:xfrm>
            <a:off x="214313" y="785813"/>
            <a:ext cx="87153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Терапевтическим называется контур, в который включается пациент, при физиотерапевтической процедуре. Терапевтический контур связан с контуром генератора индуктивной связью, что исключает возможность попадания пациента под высокое напряжение в контуре генератора.</a:t>
            </a:r>
          </a:p>
        </p:txBody>
      </p:sp>
      <p:sp>
        <p:nvSpPr>
          <p:cNvPr id="27652" name="TextBox 6"/>
          <p:cNvSpPr txBox="1">
            <a:spLocks noChangeArrowheads="1"/>
          </p:cNvSpPr>
          <p:nvPr/>
        </p:nvSpPr>
        <p:spPr bwMode="auto">
          <a:xfrm>
            <a:off x="6429375" y="4572000"/>
            <a:ext cx="200025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/>
              <a:t>(Электроды пациента)</a:t>
            </a:r>
          </a:p>
        </p:txBody>
      </p:sp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3143250"/>
            <a:ext cx="4746625" cy="309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5" descr="http://www.labsnab.ru/upload/iblock/7a6/fizioterm%20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85813"/>
            <a:ext cx="4500563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Индуктотермия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676" name="TextBox 4"/>
          <p:cNvSpPr txBox="1">
            <a:spLocks noChangeArrowheads="1"/>
          </p:cNvSpPr>
          <p:nvPr/>
        </p:nvSpPr>
        <p:spPr bwMode="auto">
          <a:xfrm>
            <a:off x="3214688" y="714375"/>
            <a:ext cx="5715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Использование высокочастотного магнитного поля (13,56 МГц) для прогревания биологических тканей и органов - называется </a:t>
            </a:r>
            <a:r>
              <a:rPr lang="ru-RU" sz="2400" u="sng"/>
              <a:t>индуктотермией</a:t>
            </a:r>
          </a:p>
          <a:p>
            <a:r>
              <a:rPr lang="ru-RU" sz="2400"/>
              <a:t>	</a:t>
            </a:r>
            <a:r>
              <a:rPr lang="ru-RU" sz="2400" u="sng">
                <a:solidFill>
                  <a:srgbClr val="FF0000"/>
                </a:solidFill>
              </a:rPr>
              <a:t>Действующий фактор</a:t>
            </a:r>
            <a:r>
              <a:rPr lang="ru-RU" sz="2400">
                <a:solidFill>
                  <a:srgbClr val="FF0000"/>
                </a:solidFill>
              </a:rPr>
              <a:t> </a:t>
            </a:r>
            <a:r>
              <a:rPr lang="ru-RU" sz="2400"/>
              <a:t>- переменное магнитное поле.</a:t>
            </a:r>
          </a:p>
          <a:p>
            <a:r>
              <a:rPr lang="ru-RU" sz="2400"/>
              <a:t>	Под действием переменного магнитного поля, в биологических тканях возникают вихревые токи.</a:t>
            </a:r>
          </a:p>
        </p:txBody>
      </p:sp>
      <p:sp>
        <p:nvSpPr>
          <p:cNvPr id="2867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8678" name="Rectangle 3"/>
          <p:cNvSpPr>
            <a:spLocks noChangeArrowheads="1"/>
          </p:cNvSpPr>
          <p:nvPr/>
        </p:nvSpPr>
        <p:spPr bwMode="auto">
          <a:xfrm>
            <a:off x="0" y="1371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8679" name="TextBox 10"/>
          <p:cNvSpPr txBox="1">
            <a:spLocks noChangeArrowheads="1"/>
          </p:cNvSpPr>
          <p:nvPr/>
        </p:nvSpPr>
        <p:spPr bwMode="auto">
          <a:xfrm>
            <a:off x="0" y="6396038"/>
            <a:ext cx="914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Сильнее прогреваются ткани богатые сосудами, кровью.</a:t>
            </a:r>
          </a:p>
        </p:txBody>
      </p:sp>
      <p:pic>
        <p:nvPicPr>
          <p:cNvPr id="28680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4071938"/>
            <a:ext cx="4500563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42875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Индуктотермия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Индуктотермия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4313" y="2333625"/>
            <a:ext cx="8643937" cy="4154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u="sng" dirty="0">
                <a:solidFill>
                  <a:srgbClr val="FF0000"/>
                </a:solidFill>
              </a:rPr>
              <a:t>Первичный механизм действия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- создание в проводящих (электролитных ) тканях организма вихревых индукционных токов.</a:t>
            </a:r>
          </a:p>
          <a:p>
            <a:pPr>
              <a:defRPr/>
            </a:pPr>
            <a:r>
              <a:rPr lang="ru-RU" sz="2400" u="sng" dirty="0">
                <a:solidFill>
                  <a:srgbClr val="FF0000"/>
                </a:solidFill>
              </a:rPr>
              <a:t>Первичный физический эффект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- тепловой эффект в токопроводящих тканях (кровь, лимфа, паренхиматозные органы, мышцы).</a:t>
            </a:r>
          </a:p>
          <a:p>
            <a:pPr>
              <a:defRPr/>
            </a:pPr>
            <a:endParaRPr lang="ru-RU" sz="2400" dirty="0"/>
          </a:p>
          <a:p>
            <a:pPr>
              <a:defRPr/>
            </a:pPr>
            <a:endParaRPr lang="ru-RU" sz="2400" dirty="0"/>
          </a:p>
          <a:p>
            <a:pPr>
              <a:defRPr/>
            </a:pPr>
            <a:r>
              <a:rPr lang="en-US" sz="2400" dirty="0"/>
              <a:t>ω</a:t>
            </a:r>
            <a:r>
              <a:rPr lang="en-US" sz="2400" cap="small" dirty="0"/>
              <a:t> </a:t>
            </a:r>
            <a:r>
              <a:rPr lang="ru-RU" sz="2400" dirty="0"/>
              <a:t>- круговая частота колебаний</a:t>
            </a:r>
          </a:p>
          <a:p>
            <a:pPr>
              <a:defRPr/>
            </a:pPr>
            <a:r>
              <a:rPr lang="ru-RU" sz="2400" dirty="0"/>
              <a:t>В - индукция переменного магнитного поля</a:t>
            </a:r>
          </a:p>
          <a:p>
            <a:pPr>
              <a:defRPr/>
            </a:pPr>
            <a:r>
              <a:rPr lang="en-US" sz="2400" dirty="0"/>
              <a:t>ρ</a:t>
            </a:r>
            <a:r>
              <a:rPr lang="ru-RU" sz="2400" dirty="0"/>
              <a:t> - удельное сопротивление биологической ткани</a:t>
            </a:r>
          </a:p>
        </p:txBody>
      </p:sp>
      <p:pic>
        <p:nvPicPr>
          <p:cNvPr id="29699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1285875"/>
            <a:ext cx="5310187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9701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25" y="4357688"/>
            <a:ext cx="3143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Box 5"/>
          <p:cNvSpPr txBox="1">
            <a:spLocks noChangeArrowheads="1"/>
          </p:cNvSpPr>
          <p:nvPr/>
        </p:nvSpPr>
        <p:spPr bwMode="auto">
          <a:xfrm>
            <a:off x="2071688" y="785813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9703" name="Заголовок 6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82612"/>
          </a:xfrm>
        </p:spPr>
        <p:txBody>
          <a:bodyPr>
            <a:normAutofit fontScale="90000"/>
          </a:bodyPr>
          <a:lstStyle/>
          <a:p>
            <a:r>
              <a:rPr lang="ru-RU" smtClean="0">
                <a:solidFill>
                  <a:srgbClr val="FF0000"/>
                </a:solidFill>
                <a:latin typeface="Arial" charset="0"/>
                <a:cs typeface="Arial" charset="0"/>
              </a:rPr>
              <a:t>ИНДУКТОТЕРМИЯ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СВЧ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терапия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3" name="Picture 2" descr="Картинка 7 из 10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714375"/>
            <a:ext cx="2071687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Box 4"/>
          <p:cNvSpPr txBox="1">
            <a:spLocks noChangeArrowheads="1"/>
          </p:cNvSpPr>
          <p:nvPr/>
        </p:nvSpPr>
        <p:spPr bwMode="auto">
          <a:xfrm>
            <a:off x="2571750" y="714375"/>
            <a:ext cx="65722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В микроволновой (СВЧ) терапии используется электромагнитное поле с частотой </a:t>
            </a:r>
            <a:r>
              <a:rPr lang="ru-RU" sz="2000" b="1"/>
              <a:t>460 МГц </a:t>
            </a:r>
            <a:r>
              <a:rPr lang="ru-RU" sz="2000"/>
              <a:t>(деци­метровый диапазон ) и </a:t>
            </a:r>
            <a:r>
              <a:rPr lang="ru-RU" sz="2000" b="1"/>
              <a:t>2375 МГц </a:t>
            </a:r>
            <a:r>
              <a:rPr lang="ru-RU" sz="2000"/>
              <a:t>(сантиметровый диапазон).</a:t>
            </a:r>
          </a:p>
        </p:txBody>
      </p:sp>
      <p:pic>
        <p:nvPicPr>
          <p:cNvPr id="30725" name="Рисунок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75" y="2143125"/>
            <a:ext cx="37861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TextBox 6"/>
          <p:cNvSpPr txBox="1">
            <a:spLocks noChangeArrowheads="1"/>
          </p:cNvSpPr>
          <p:nvPr/>
        </p:nvSpPr>
        <p:spPr bwMode="auto">
          <a:xfrm>
            <a:off x="0" y="3379788"/>
            <a:ext cx="91440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u="sng">
                <a:solidFill>
                  <a:srgbClr val="FF0000"/>
                </a:solidFill>
              </a:rPr>
              <a:t>Действующий фактор </a:t>
            </a:r>
            <a:r>
              <a:rPr lang="ru-RU" sz="2000"/>
              <a:t>- ультракороткие электромагнитные волны.</a:t>
            </a:r>
          </a:p>
          <a:p>
            <a:r>
              <a:rPr lang="ru-RU" sz="2000" u="sng">
                <a:solidFill>
                  <a:srgbClr val="FF0000"/>
                </a:solidFill>
              </a:rPr>
              <a:t>Первичный механизм действия</a:t>
            </a:r>
            <a:r>
              <a:rPr lang="ru-RU" sz="2000">
                <a:solidFill>
                  <a:srgbClr val="FF0000"/>
                </a:solidFill>
              </a:rPr>
              <a:t> </a:t>
            </a:r>
            <a:r>
              <a:rPr lang="ru-RU" sz="2000"/>
              <a:t>- возбуждение колебаний ионов в растворах электролитов и переориентация легких диполей диэлектриков (в основном , воды).</a:t>
            </a:r>
          </a:p>
          <a:p>
            <a:r>
              <a:rPr lang="ru-RU" sz="2000" u="sng">
                <a:solidFill>
                  <a:srgbClr val="FF0000"/>
                </a:solidFill>
              </a:rPr>
              <a:t>Первичный физический эффект воздействия</a:t>
            </a:r>
            <a:r>
              <a:rPr lang="ru-RU" sz="2000">
                <a:solidFill>
                  <a:srgbClr val="FF0000"/>
                </a:solidFill>
              </a:rPr>
              <a:t> </a:t>
            </a:r>
            <a:r>
              <a:rPr lang="ru-RU" sz="2000"/>
              <a:t>- тепловой эффект.</a:t>
            </a:r>
          </a:p>
          <a:p>
            <a:r>
              <a:rPr lang="ru-RU" sz="2000"/>
              <a:t>Количество выделяемой теплоты в диэлектрике:</a:t>
            </a:r>
          </a:p>
          <a:p>
            <a:pPr algn="ctr"/>
            <a:r>
              <a:rPr lang="en-US" sz="2000"/>
              <a:t>q</a:t>
            </a:r>
            <a:r>
              <a:rPr lang="ru-RU" sz="2000"/>
              <a:t>= ωЕ</a:t>
            </a:r>
            <a:r>
              <a:rPr lang="ru-RU" sz="2000" baseline="30000"/>
              <a:t>2</a:t>
            </a:r>
            <a:r>
              <a:rPr lang="ru-RU" sz="2000"/>
              <a:t>ε</a:t>
            </a:r>
            <a:r>
              <a:rPr lang="en-US" sz="2000" baseline="-25000"/>
              <a:t>r</a:t>
            </a:r>
            <a:r>
              <a:rPr lang="ru-RU" sz="2000"/>
              <a:t>ε</a:t>
            </a:r>
            <a:r>
              <a:rPr lang="ru-RU" sz="2000" baseline="-25000"/>
              <a:t>0</a:t>
            </a:r>
            <a:r>
              <a:rPr lang="en-US" sz="2000"/>
              <a:t>tg</a:t>
            </a:r>
            <a:r>
              <a:rPr lang="ru-RU" sz="2000"/>
              <a:t>δ</a:t>
            </a:r>
          </a:p>
          <a:p>
            <a:r>
              <a:rPr lang="ru-RU" sz="2000"/>
              <a:t>Большое выделение теплоты наблюдается в водосодержащих тканях (кровь, мышцы).</a:t>
            </a:r>
          </a:p>
          <a:p>
            <a:r>
              <a:rPr lang="ru-RU" sz="2000" u="sng">
                <a:solidFill>
                  <a:srgbClr val="FF0000"/>
                </a:solidFill>
              </a:rPr>
              <a:t>Глубина проникновения</a:t>
            </a:r>
            <a:r>
              <a:rPr lang="ru-RU" sz="2000"/>
              <a:t> для ДМВ - 9-11 см, а для СМВ - 3-5 см.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714356"/>
            <a:ext cx="5360988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СВЧ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терапия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3286125" y="714375"/>
            <a:ext cx="55721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300"/>
              <a:t>В процедурах </a:t>
            </a:r>
            <a:r>
              <a:rPr lang="ru-RU" sz="2300" u="sng"/>
              <a:t>КВЧ - терапии</a:t>
            </a:r>
            <a:r>
              <a:rPr lang="ru-RU" sz="2300"/>
              <a:t> используют электромагнитные колебания частотой 57 - 65 ГГц (длина волны 4-8 мм).</a:t>
            </a:r>
          </a:p>
        </p:txBody>
      </p:sp>
      <p:pic>
        <p:nvPicPr>
          <p:cNvPr id="32771" name="Picture 2" descr="Картинка 1 из 81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50"/>
            <a:ext cx="3302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КВЧ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терапия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3" name="Рисунок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143125"/>
            <a:ext cx="500062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TextBox 5"/>
          <p:cNvSpPr txBox="1">
            <a:spLocks noChangeArrowheads="1"/>
          </p:cNvSpPr>
          <p:nvPr/>
        </p:nvSpPr>
        <p:spPr bwMode="auto">
          <a:xfrm>
            <a:off x="0" y="3225800"/>
            <a:ext cx="9144000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300" u="sng">
                <a:solidFill>
                  <a:srgbClr val="FF0000"/>
                </a:solidFill>
              </a:rPr>
              <a:t>Действующий фактор</a:t>
            </a:r>
            <a:r>
              <a:rPr lang="ru-RU" sz="2300">
                <a:solidFill>
                  <a:srgbClr val="FF0000"/>
                </a:solidFill>
              </a:rPr>
              <a:t> </a:t>
            </a:r>
            <a:r>
              <a:rPr lang="ru-RU" sz="2300"/>
              <a:t>- миллиметровые электромагнитные волны.</a:t>
            </a:r>
          </a:p>
          <a:p>
            <a:r>
              <a:rPr lang="ru-RU" sz="2300" u="sng">
                <a:solidFill>
                  <a:srgbClr val="FF0000"/>
                </a:solidFill>
              </a:rPr>
              <a:t>Первичный механизм действия</a:t>
            </a:r>
            <a:r>
              <a:rPr lang="ru-RU" sz="2300">
                <a:solidFill>
                  <a:srgbClr val="FF0000"/>
                </a:solidFill>
              </a:rPr>
              <a:t> </a:t>
            </a:r>
            <a:r>
              <a:rPr lang="ru-RU" sz="2300"/>
              <a:t>- резонансные и нерезонансные эффекты действия КВЧ - излучения на живые организмы.</a:t>
            </a:r>
          </a:p>
          <a:p>
            <a:r>
              <a:rPr lang="ru-RU" sz="2300" u="sng">
                <a:solidFill>
                  <a:srgbClr val="FF0000"/>
                </a:solidFill>
              </a:rPr>
              <a:t>Первичный физический эффект</a:t>
            </a:r>
            <a:r>
              <a:rPr lang="ru-RU" sz="2300">
                <a:solidFill>
                  <a:srgbClr val="FF0000"/>
                </a:solidFill>
              </a:rPr>
              <a:t> </a:t>
            </a:r>
            <a:r>
              <a:rPr lang="ru-RU" sz="2300"/>
              <a:t>- специфическая биоинформационная функция , связанная с резонансным поглощением энергии, запуском автоколебательных процессов и конформационной перестройкой в биологических системах; управление процессами приспособления; активация рефлексогенных зон и биологически активных точек.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501122" cy="5572164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9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Гальванизация</a:t>
            </a:r>
            <a:r>
              <a:rPr lang="ru-RU" sz="9600" dirty="0" smtClean="0">
                <a:latin typeface="Arial" pitchFamily="34" charset="0"/>
                <a:cs typeface="Arial" pitchFamily="34" charset="0"/>
              </a:rPr>
              <a:t> (по имени Л. </a:t>
            </a:r>
            <a:r>
              <a:rPr lang="ru-RU" sz="9600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hlinkClick r:id="rId2" action="ppaction://hlinkfile"/>
              </a:rPr>
              <a:t>Гальвани</a:t>
            </a:r>
            <a:r>
              <a:rPr lang="ru-RU" sz="9600" dirty="0" smtClean="0">
                <a:latin typeface="Arial" pitchFamily="34" charset="0"/>
                <a:cs typeface="Arial" pitchFamily="34" charset="0"/>
              </a:rPr>
              <a:t>), метод лечения  </a:t>
            </a:r>
            <a:r>
              <a:rPr lang="ru-RU" sz="9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постоянным током </a:t>
            </a:r>
            <a:r>
              <a:rPr lang="ru-RU" sz="9600" dirty="0" smtClean="0">
                <a:latin typeface="Arial" pitchFamily="34" charset="0"/>
                <a:cs typeface="Arial" pitchFamily="34" charset="0"/>
              </a:rPr>
              <a:t>небольшой силы (до 50 мА), и напряжением 60-80 В.</a:t>
            </a:r>
          </a:p>
          <a:p>
            <a:pPr>
              <a:buNone/>
            </a:pPr>
            <a:r>
              <a:rPr lang="ru-RU" sz="9600" dirty="0" smtClean="0">
                <a:latin typeface="Arial" pitchFamily="34" charset="0"/>
                <a:cs typeface="Arial" pitchFamily="34" charset="0"/>
              </a:rPr>
              <a:t>	Плотность тока от </a:t>
            </a:r>
            <a:r>
              <a:rPr lang="ru-RU" sz="9600" b="1" dirty="0" smtClean="0">
                <a:latin typeface="Arial" pitchFamily="34" charset="0"/>
                <a:cs typeface="Arial" pitchFamily="34" charset="0"/>
              </a:rPr>
              <a:t>0,01</a:t>
            </a:r>
            <a:r>
              <a:rPr lang="ru-RU" sz="9600" dirty="0" smtClean="0">
                <a:latin typeface="Arial" pitchFamily="34" charset="0"/>
                <a:cs typeface="Arial" pitchFamily="34" charset="0"/>
              </a:rPr>
              <a:t> до </a:t>
            </a:r>
            <a:r>
              <a:rPr lang="ru-RU" sz="9600" b="1" dirty="0" smtClean="0">
                <a:latin typeface="Arial" pitchFamily="34" charset="0"/>
                <a:cs typeface="Arial" pitchFamily="34" charset="0"/>
              </a:rPr>
              <a:t>0,1</a:t>
            </a:r>
            <a:r>
              <a:rPr lang="ru-RU" sz="9600" dirty="0" smtClean="0">
                <a:latin typeface="Arial" pitchFamily="34" charset="0"/>
                <a:cs typeface="Arial" pitchFamily="34" charset="0"/>
              </a:rPr>
              <a:t>        в зависимости от цели воздействия.</a:t>
            </a:r>
          </a:p>
          <a:p>
            <a:pPr>
              <a:buNone/>
            </a:pPr>
            <a:r>
              <a:rPr lang="ru-RU" sz="96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ru-RU" sz="9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Применение</a:t>
            </a:r>
            <a:r>
              <a:rPr lang="ru-RU" sz="96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Травмы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Заболевание периферической нервной системы (радикулиты, невриты и др.)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Хронические воспалительные процессы.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Заболевания желудочно-кишечного тракта.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Невротические состояния.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Стоматологические заболевания. 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Переломы костей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Заболевание глаз.</a:t>
            </a:r>
          </a:p>
          <a:p>
            <a:r>
              <a:rPr lang="ru-RU" sz="9600" dirty="0" smtClean="0">
                <a:latin typeface="Arial" pitchFamily="34" charset="0"/>
                <a:cs typeface="Arial" pitchFamily="34" charset="0"/>
              </a:rPr>
              <a:t>И др.</a:t>
            </a:r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Гальванизация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1714488"/>
            <a:ext cx="428628" cy="647926"/>
          </a:xfrm>
          <a:prstGeom prst="rect">
            <a:avLst/>
          </a:prstGeom>
          <a:noFill/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4569336"/>
            <a:ext cx="2357422" cy="228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3200" b="1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Распределение поглощенной  энергии в ткани организма при разных воздействиях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5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357313"/>
            <a:ext cx="591185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Рисунок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75" y="2571750"/>
            <a:ext cx="545465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Рисунок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75" y="4071938"/>
            <a:ext cx="573087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Рисунок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75" y="5214938"/>
            <a:ext cx="54864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14488"/>
            <a:ext cx="8229600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5298" name="Picture 2" descr="\\mbpserver\kafedra\Mayakov\Мои документы\Мои рисунки\image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1571612"/>
            <a:ext cx="3133725" cy="2466975"/>
          </a:xfrm>
          <a:prstGeom prst="rect">
            <a:avLst/>
          </a:prstGeom>
          <a:noFill/>
        </p:spPr>
      </p:pic>
      <p:pic>
        <p:nvPicPr>
          <p:cNvPr id="55299" name="Picture 3" descr="\\mbpserver\kafedra\Mayakov\Мои документы\Мои рисунки\image0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3857628"/>
            <a:ext cx="3076575" cy="2714625"/>
          </a:xfrm>
          <a:prstGeom prst="rect">
            <a:avLst/>
          </a:prstGeom>
          <a:noFill/>
        </p:spPr>
      </p:pic>
      <p:pic>
        <p:nvPicPr>
          <p:cNvPr id="55300" name="Picture 4" descr="\\mbpserver\kafedra\Mayakov\Мои документы\Мои рисунки\image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1785926"/>
            <a:ext cx="3303583" cy="428946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Примеры гальванизации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857232"/>
            <a:ext cx="4009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Гальваническая 4х камерная ванна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29256" y="857232"/>
            <a:ext cx="3572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2-х электродная гальванизация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2800" dirty="0" smtClean="0"/>
              <a:t>Аппарат для гальванизации и электрофореза </a:t>
            </a:r>
            <a:r>
              <a:rPr lang="en-US" sz="2800" dirty="0" smtClean="0"/>
              <a:t>“</a:t>
            </a:r>
            <a:r>
              <a:rPr lang="ru-RU" sz="2800" dirty="0" smtClean="0"/>
              <a:t>Поток – 1</a:t>
            </a:r>
            <a:r>
              <a:rPr lang="en-US" sz="2800" dirty="0" smtClean="0"/>
              <a:t>”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\\mbpserver\kafedra\Mayakov\Мои документы\Мои рисунки\Potok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714876" y="1357298"/>
            <a:ext cx="4038600" cy="316357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0" y="928670"/>
            <a:ext cx="4857752" cy="2454261"/>
          </a:xfrm>
        </p:spPr>
        <p:txBody>
          <a:bodyPr>
            <a:normAutofit fontScale="62500" lnSpcReduction="20000"/>
          </a:bodyPr>
          <a:lstStyle/>
          <a:p>
            <a:r>
              <a:rPr lang="ru-RU" sz="3400" dirty="0" smtClean="0">
                <a:latin typeface="Arial" pitchFamily="34" charset="0"/>
                <a:cs typeface="Arial" pitchFamily="34" charset="0"/>
              </a:rPr>
              <a:t>Аппарат электротерапии Поток-1 предназначен для профилактического и лечебного воздействия постоянным током на организм человека (гальванизации), а также для проведения лекарственного электрофореза.</a:t>
            </a:r>
          </a:p>
          <a:p>
            <a:endParaRPr lang="ru-RU" dirty="0"/>
          </a:p>
        </p:txBody>
      </p:sp>
      <p:sp>
        <p:nvSpPr>
          <p:cNvPr id="12" name="Выноска со стрелкой вниз 11"/>
          <p:cNvSpPr/>
          <p:nvPr/>
        </p:nvSpPr>
        <p:spPr>
          <a:xfrm>
            <a:off x="857224" y="3929066"/>
            <a:ext cx="1928826" cy="1000132"/>
          </a:xfrm>
          <a:prstGeom prst="downArrowCallou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Arial" pitchFamily="34" charset="0"/>
                <a:cs typeface="Arial" pitchFamily="34" charset="0"/>
              </a:rPr>
              <a:t>Важно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71472" y="4929198"/>
            <a:ext cx="8358214" cy="78581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Если салфетки смочены физраствором             –   гальванизация</a:t>
            </a:r>
          </a:p>
          <a:p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Если салфетки смочены лекарственным </a:t>
            </a:r>
            <a:r>
              <a:rPr lang="ru-RU" sz="1600" b="1" smtClean="0">
                <a:latin typeface="Arial" pitchFamily="34" charset="0"/>
                <a:cs typeface="Arial" pitchFamily="34" charset="0"/>
              </a:rPr>
              <a:t>веществом   –    электрофорез</a:t>
            </a:r>
            <a:endParaRPr lang="ru-RU" sz="1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928662" y="3786190"/>
            <a:ext cx="41710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54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5400" b="1" spc="50" dirty="0">
              <a:ln w="11430"/>
              <a:gradFill>
                <a:gsLst>
                  <a:gs pos="25000">
                    <a:srgbClr val="C0504D">
                      <a:satMod val="155000"/>
                    </a:srgbClr>
                  </a:gs>
                  <a:gs pos="100000">
                    <a:srgbClr val="C0504D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2387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Электрофорез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714356"/>
            <a:ext cx="82153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Лекарственный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электрофорез - сочетанное воздействие на организм постоянного электрического тока и вводимого с его помощью лекарственного вещества.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При использовании данного метода к перечисленным выше механизмам биологического действия постоянного тока добавляются лечебные эффекты введенного им конкретного лекарственного вещества.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Крест 12"/>
          <p:cNvSpPr/>
          <p:nvPr/>
        </p:nvSpPr>
        <p:spPr>
          <a:xfrm>
            <a:off x="3643306" y="4357694"/>
            <a:ext cx="2500330" cy="1143008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Сочетанное действие</a:t>
            </a:r>
          </a:p>
          <a:p>
            <a:pPr algn="ctr"/>
            <a:r>
              <a:rPr lang="ru-RU" dirty="0" smtClean="0"/>
              <a:t>Электрофорез</a:t>
            </a:r>
          </a:p>
          <a:p>
            <a:pPr algn="ctr"/>
            <a:endParaRPr lang="ru-RU" dirty="0"/>
          </a:p>
        </p:txBody>
      </p:sp>
      <p:sp>
        <p:nvSpPr>
          <p:cNvPr id="16" name="Улыбающееся лицо 15"/>
          <p:cNvSpPr/>
          <p:nvPr/>
        </p:nvSpPr>
        <p:spPr>
          <a:xfrm>
            <a:off x="4500562" y="5929330"/>
            <a:ext cx="928694" cy="714380"/>
          </a:xfrm>
          <a:prstGeom prst="smileyFac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низ 22"/>
          <p:cNvSpPr/>
          <p:nvPr/>
        </p:nvSpPr>
        <p:spPr>
          <a:xfrm>
            <a:off x="4714876" y="5572140"/>
            <a:ext cx="500066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2857488" y="3357562"/>
            <a:ext cx="1857388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Постоянный ток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857752" y="3357562"/>
            <a:ext cx="207170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Лекарственные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в-ва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Выгнутая влево стрелка 28"/>
          <p:cNvSpPr/>
          <p:nvPr/>
        </p:nvSpPr>
        <p:spPr>
          <a:xfrm>
            <a:off x="1214414" y="3857628"/>
            <a:ext cx="1571636" cy="1285884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Выгнутая вправо стрелка 29"/>
          <p:cNvSpPr/>
          <p:nvPr/>
        </p:nvSpPr>
        <p:spPr>
          <a:xfrm>
            <a:off x="7072330" y="3857628"/>
            <a:ext cx="1571636" cy="135732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572528" cy="23574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	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Наиболее проницаема для ионов кожа лица, живота, предплечий, поясничной области, бедер и голеней.</a:t>
            </a:r>
          </a:p>
          <a:p>
            <a:pPr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0" y="0"/>
            <a:ext cx="9144000" cy="52322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2800" b="1" dirty="0" smtClean="0"/>
              <a:t>Электрофорез в физиотерапии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00034" y="3133904"/>
            <a:ext cx="821537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Применятся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Травмы.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Плекситы, невриты и др.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Гастриты, колиты и др.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Воспалительные процессы в различных тканях и органах.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Пародонтоз,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глоссалгия (боли в языке).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Заболевания сердечнососудистой системы.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Туберкулез.</a:t>
            </a: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1428736"/>
            <a:ext cx="6643702" cy="233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503</TotalTime>
  <Words>1916</Words>
  <PresentationFormat>Экран (4:3)</PresentationFormat>
  <Paragraphs>335</Paragraphs>
  <Slides>50</Slides>
  <Notes>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2" baseType="lpstr">
      <vt:lpstr>Тема Office</vt:lpstr>
      <vt:lpstr>Формула</vt:lpstr>
      <vt:lpstr>Медицинская физиотерапевтическая аппаратура</vt:lpstr>
      <vt:lpstr>Слайд 2</vt:lpstr>
      <vt:lpstr>Слайд 3</vt:lpstr>
      <vt:lpstr>Слайд 4</vt:lpstr>
      <vt:lpstr>Слайд 5</vt:lpstr>
      <vt:lpstr>Слайд 6</vt:lpstr>
      <vt:lpstr>Аппарат для гальванизации и электрофореза “Поток – 1”</vt:lpstr>
      <vt:lpstr>Слайд 8</vt:lpstr>
      <vt:lpstr>Электрофорез в физиотерапии</vt:lpstr>
      <vt:lpstr>Таблица активных электродов</vt:lpstr>
      <vt:lpstr>Достоинства  и  недостатки  электрофореза</vt:lpstr>
      <vt:lpstr>Франклинизация (электростатический душ)</vt:lpstr>
      <vt:lpstr>Слайд 13</vt:lpstr>
      <vt:lpstr>Слайд 14</vt:lpstr>
      <vt:lpstr>Виды аэроионизаторов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Модулированные синусоидальные токи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Схема образования УЗ волны</vt:lpstr>
      <vt:lpstr>Слайд 33</vt:lpstr>
      <vt:lpstr>УЗ литотрипсия- (дистанционная ударно-волновая литотрипсия (ДУВЛ)) - дробление твердых конкрементов  с помощью УЗ. </vt:lpstr>
      <vt:lpstr>Слайд 35</vt:lpstr>
      <vt:lpstr>Слайд 36</vt:lpstr>
      <vt:lpstr>Слайд 37</vt:lpstr>
      <vt:lpstr>Слайд 38</vt:lpstr>
      <vt:lpstr>Слайд 39</vt:lpstr>
      <vt:lpstr>Схема монополярной электрохирургии</vt:lpstr>
      <vt:lpstr>Слайд 41</vt:lpstr>
      <vt:lpstr>Слайд 42</vt:lpstr>
      <vt:lpstr>Слайд 43</vt:lpstr>
      <vt:lpstr>Слайд 44</vt:lpstr>
      <vt:lpstr>Слайд 45</vt:lpstr>
      <vt:lpstr>ИНДУКТОТЕРМИЯ</vt:lpstr>
      <vt:lpstr>Слайд 47</vt:lpstr>
      <vt:lpstr>Слайд 48</vt:lpstr>
      <vt:lpstr>Слайд 49</vt:lpstr>
      <vt:lpstr>Слайд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Медицинская терапевтическая аппаратура</dc:title>
  <cp:lastModifiedBy>mayakov</cp:lastModifiedBy>
  <cp:revision>62</cp:revision>
  <dcterms:modified xsi:type="dcterms:W3CDTF">2011-11-15T10:51:21Z</dcterms:modified>
</cp:coreProperties>
</file>