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8" r:id="rId3"/>
    <p:sldId id="260" r:id="rId4"/>
    <p:sldId id="259" r:id="rId5"/>
    <p:sldId id="264" r:id="rId6"/>
    <p:sldId id="270" r:id="rId7"/>
    <p:sldId id="262" r:id="rId8"/>
    <p:sldId id="279" r:id="rId9"/>
    <p:sldId id="272" r:id="rId10"/>
    <p:sldId id="278" r:id="rId11"/>
    <p:sldId id="271" r:id="rId12"/>
    <p:sldId id="273" r:id="rId13"/>
    <p:sldId id="265" r:id="rId14"/>
    <p:sldId id="274" r:id="rId15"/>
    <p:sldId id="276" r:id="rId16"/>
    <p:sldId id="267" r:id="rId17"/>
    <p:sldId id="277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8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06162E-355A-4D68-BD33-EB56498ECB5F}" type="doc">
      <dgm:prSet loTypeId="urn:microsoft.com/office/officeart/2005/8/layout/h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29914EE-87F6-4EC5-AA07-5308BAD325CD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Диагностика</a:t>
          </a:r>
          <a:endParaRPr lang="ru-RU" b="1" dirty="0">
            <a:solidFill>
              <a:srgbClr val="002060"/>
            </a:solidFill>
          </a:endParaRPr>
        </a:p>
      </dgm:t>
    </dgm:pt>
    <dgm:pt modelId="{ADA27C27-FBD9-42B0-9775-B3BE84344251}" type="parTrans" cxnId="{C95C9969-8BEB-4DD9-9840-F5E8C8C883BC}">
      <dgm:prSet/>
      <dgm:spPr/>
      <dgm:t>
        <a:bodyPr/>
        <a:lstStyle/>
        <a:p>
          <a:endParaRPr lang="ru-RU"/>
        </a:p>
      </dgm:t>
    </dgm:pt>
    <dgm:pt modelId="{29852498-FC52-43DF-8F90-498B41E856CE}" type="sibTrans" cxnId="{C95C9969-8BEB-4DD9-9840-F5E8C8C883BC}">
      <dgm:prSet/>
      <dgm:spPr/>
      <dgm:t>
        <a:bodyPr/>
        <a:lstStyle/>
        <a:p>
          <a:endParaRPr lang="ru-RU"/>
        </a:p>
      </dgm:t>
    </dgm:pt>
    <dgm:pt modelId="{5E43804E-8AE7-4E29-ACA6-E063EDC23C70}">
      <dgm:prSet phldrT="[Текст]"/>
      <dgm:spPr/>
      <dgm:t>
        <a:bodyPr/>
        <a:lstStyle/>
        <a:p>
          <a:r>
            <a:rPr lang="ru-RU" dirty="0" smtClean="0"/>
            <a:t>выявление вопросов и проблем, которые волнуют и интересуют обучающихся (опросы, анкетирование и др.)</a:t>
          </a:r>
          <a:endParaRPr lang="ru-RU" dirty="0"/>
        </a:p>
      </dgm:t>
    </dgm:pt>
    <dgm:pt modelId="{F4B9099C-5D25-4463-86A6-BBAE7C0BD865}" type="parTrans" cxnId="{7B6B00E8-76AB-460B-9DA7-C9A61E5E5C34}">
      <dgm:prSet/>
      <dgm:spPr/>
      <dgm:t>
        <a:bodyPr/>
        <a:lstStyle/>
        <a:p>
          <a:endParaRPr lang="ru-RU"/>
        </a:p>
      </dgm:t>
    </dgm:pt>
    <dgm:pt modelId="{C0D4E3BF-1804-4A0C-A087-62CA1787DEC5}" type="sibTrans" cxnId="{7B6B00E8-76AB-460B-9DA7-C9A61E5E5C34}">
      <dgm:prSet/>
      <dgm:spPr/>
      <dgm:t>
        <a:bodyPr/>
        <a:lstStyle/>
        <a:p>
          <a:endParaRPr lang="ru-RU"/>
        </a:p>
      </dgm:t>
    </dgm:pt>
    <dgm:pt modelId="{DC9DE799-6BFA-4322-A745-E19D17AB7727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Прогнозирование</a:t>
          </a:r>
          <a:endParaRPr lang="ru-RU" b="1" dirty="0">
            <a:solidFill>
              <a:srgbClr val="C00000"/>
            </a:solidFill>
          </a:endParaRPr>
        </a:p>
      </dgm:t>
    </dgm:pt>
    <dgm:pt modelId="{17F5C020-0924-4876-911F-B8DDA92487F7}" type="parTrans" cxnId="{C60AB554-7487-4C7A-BA4C-7CC20590526C}">
      <dgm:prSet/>
      <dgm:spPr/>
      <dgm:t>
        <a:bodyPr/>
        <a:lstStyle/>
        <a:p>
          <a:endParaRPr lang="ru-RU"/>
        </a:p>
      </dgm:t>
    </dgm:pt>
    <dgm:pt modelId="{F87C8026-2E5A-42F3-90AB-69D7169B9906}" type="sibTrans" cxnId="{C60AB554-7487-4C7A-BA4C-7CC20590526C}">
      <dgm:prSet/>
      <dgm:spPr/>
      <dgm:t>
        <a:bodyPr/>
        <a:lstStyle/>
        <a:p>
          <a:endParaRPr lang="ru-RU"/>
        </a:p>
      </dgm:t>
    </dgm:pt>
    <dgm:pt modelId="{FBCDCC70-6727-4356-AD39-83CF92E7597C}">
      <dgm:prSet phldrT="[Текст]"/>
      <dgm:spPr/>
      <dgm:t>
        <a:bodyPr/>
        <a:lstStyle/>
        <a:p>
          <a:r>
            <a:rPr lang="ru-RU" dirty="0" smtClean="0"/>
            <a:t>выбор в соответствии с диагностикой различных вариантов организации заседаний Клуба</a:t>
          </a:r>
          <a:endParaRPr lang="ru-RU" dirty="0"/>
        </a:p>
      </dgm:t>
    </dgm:pt>
    <dgm:pt modelId="{EB759776-BDC8-4F4A-892F-6BE7535DE72F}" type="parTrans" cxnId="{BFC1AB56-4520-4362-B984-99AE94FD04C4}">
      <dgm:prSet/>
      <dgm:spPr/>
      <dgm:t>
        <a:bodyPr/>
        <a:lstStyle/>
        <a:p>
          <a:endParaRPr lang="ru-RU"/>
        </a:p>
      </dgm:t>
    </dgm:pt>
    <dgm:pt modelId="{6BBED21A-8D06-4D2F-B39C-FDD947781FA2}" type="sibTrans" cxnId="{BFC1AB56-4520-4362-B984-99AE94FD04C4}">
      <dgm:prSet/>
      <dgm:spPr/>
      <dgm:t>
        <a:bodyPr/>
        <a:lstStyle/>
        <a:p>
          <a:endParaRPr lang="ru-RU"/>
        </a:p>
      </dgm:t>
    </dgm:pt>
    <dgm:pt modelId="{C1BD193E-249F-4B5A-A791-E94566BD0584}">
      <dgm:prSet phldrT="[Текст]"/>
      <dgm:spPr/>
      <dgm:t>
        <a:bodyPr/>
        <a:lstStyle/>
        <a:p>
          <a:r>
            <a:rPr lang="ru-RU" b="1" dirty="0" smtClean="0"/>
            <a:t>Проектирование</a:t>
          </a:r>
          <a:endParaRPr lang="ru-RU" b="1" dirty="0"/>
        </a:p>
      </dgm:t>
    </dgm:pt>
    <dgm:pt modelId="{818B56E3-CD87-4701-9831-F99E720BF51F}" type="parTrans" cxnId="{98FD9285-46FE-4114-B87A-791370FF3ED2}">
      <dgm:prSet/>
      <dgm:spPr/>
      <dgm:t>
        <a:bodyPr/>
        <a:lstStyle/>
        <a:p>
          <a:endParaRPr lang="ru-RU"/>
        </a:p>
      </dgm:t>
    </dgm:pt>
    <dgm:pt modelId="{7C765D55-1868-4033-8629-B68A4751464A}" type="sibTrans" cxnId="{98FD9285-46FE-4114-B87A-791370FF3ED2}">
      <dgm:prSet/>
      <dgm:spPr/>
      <dgm:t>
        <a:bodyPr/>
        <a:lstStyle/>
        <a:p>
          <a:endParaRPr lang="ru-RU"/>
        </a:p>
      </dgm:t>
    </dgm:pt>
    <dgm:pt modelId="{EDD01776-B095-4C51-AEC9-59FDF916CFD7}">
      <dgm:prSet phldrT="[Текст]"/>
      <dgm:spPr/>
      <dgm:t>
        <a:bodyPr/>
        <a:lstStyle/>
        <a:p>
          <a:r>
            <a:rPr lang="ru-RU" dirty="0" smtClean="0"/>
            <a:t>выбор средств, форм и методов воспитания и обучения в рамках КПК, где будет представлен максимум - творчества, минимум  - репродукции</a:t>
          </a:r>
          <a:endParaRPr lang="ru-RU" dirty="0"/>
        </a:p>
      </dgm:t>
    </dgm:pt>
    <dgm:pt modelId="{F1934884-BB97-44F0-97DA-0A8E36007B47}" type="parTrans" cxnId="{8B98645F-9859-44B3-939C-D7958A5B1EFA}">
      <dgm:prSet/>
      <dgm:spPr/>
      <dgm:t>
        <a:bodyPr/>
        <a:lstStyle/>
        <a:p>
          <a:endParaRPr lang="ru-RU"/>
        </a:p>
      </dgm:t>
    </dgm:pt>
    <dgm:pt modelId="{1F12793B-D42B-453D-8EDA-5FEA6C8BFD74}" type="sibTrans" cxnId="{8B98645F-9859-44B3-939C-D7958A5B1EFA}">
      <dgm:prSet/>
      <dgm:spPr/>
      <dgm:t>
        <a:bodyPr/>
        <a:lstStyle/>
        <a:p>
          <a:endParaRPr lang="ru-RU"/>
        </a:p>
      </dgm:t>
    </dgm:pt>
    <dgm:pt modelId="{B2761B70-9F57-4F52-940D-64C7A4C26043}" type="pres">
      <dgm:prSet presAssocID="{B606162E-355A-4D68-BD33-EB56498ECB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635336-D1A7-4D0B-977F-BD8964F2D579}" type="pres">
      <dgm:prSet presAssocID="{B29914EE-87F6-4EC5-AA07-5308BAD325CD}" presName="composite" presStyleCnt="0"/>
      <dgm:spPr/>
    </dgm:pt>
    <dgm:pt modelId="{2E0FCBC5-A482-4C6B-8BA3-CF716EAC838B}" type="pres">
      <dgm:prSet presAssocID="{B29914EE-87F6-4EC5-AA07-5308BAD325CD}" presName="parTx" presStyleLbl="alignNode1" presStyleIdx="0" presStyleCnt="3" custLinFactNeighborX="3444" custLinFactNeighborY="-61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BC648-B5FD-4AFE-97F4-85243358F61B}" type="pres">
      <dgm:prSet presAssocID="{B29914EE-87F6-4EC5-AA07-5308BAD325CD}" presName="desTx" presStyleLbl="alignAccFollowNode1" presStyleIdx="0" presStyleCnt="3" custScaleY="91469" custLinFactNeighborX="3444" custLinFactNeighborY="-1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479A1-5627-49E9-8776-AC08B9EAB60B}" type="pres">
      <dgm:prSet presAssocID="{29852498-FC52-43DF-8F90-498B41E856CE}" presName="space" presStyleCnt="0"/>
      <dgm:spPr/>
    </dgm:pt>
    <dgm:pt modelId="{699FD75B-F90B-46EF-8E01-A1029C6B396B}" type="pres">
      <dgm:prSet presAssocID="{DC9DE799-6BFA-4322-A745-E19D17AB7727}" presName="composite" presStyleCnt="0"/>
      <dgm:spPr/>
    </dgm:pt>
    <dgm:pt modelId="{B5453E9C-29B4-40A6-B78D-9821C97C9253}" type="pres">
      <dgm:prSet presAssocID="{DC9DE799-6BFA-4322-A745-E19D17AB772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00422-F6BA-487D-A25F-B320CFAEC108}" type="pres">
      <dgm:prSet presAssocID="{DC9DE799-6BFA-4322-A745-E19D17AB7727}" presName="desTx" presStyleLbl="alignAccFollowNode1" presStyleIdx="1" presStyleCnt="3" custScaleY="94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85DF7D-22E1-496C-AA49-56228E94499E}" type="pres">
      <dgm:prSet presAssocID="{F87C8026-2E5A-42F3-90AB-69D7169B9906}" presName="space" presStyleCnt="0"/>
      <dgm:spPr/>
    </dgm:pt>
    <dgm:pt modelId="{E442A018-06AB-4794-93D8-C07F83D2CDBE}" type="pres">
      <dgm:prSet presAssocID="{C1BD193E-249F-4B5A-A791-E94566BD0584}" presName="composite" presStyleCnt="0"/>
      <dgm:spPr/>
    </dgm:pt>
    <dgm:pt modelId="{38F413E5-1964-4092-B622-3442A2CF332F}" type="pres">
      <dgm:prSet presAssocID="{C1BD193E-249F-4B5A-A791-E94566BD0584}" presName="parTx" presStyleLbl="alignNode1" presStyleIdx="2" presStyleCnt="3" custLinFactNeighborX="-4349" custLinFactNeighborY="-62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3951C-24BF-4483-B3FA-E5F6F0CE989A}" type="pres">
      <dgm:prSet presAssocID="{C1BD193E-249F-4B5A-A791-E94566BD0584}" presName="desTx" presStyleLbl="alignAccFollowNode1" presStyleIdx="2" presStyleCnt="3" custScaleY="94652" custLinFactNeighborX="-4349" custLinFactNeighborY="1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D54BEA-C82F-49BF-8A41-64FE7D0FBF57}" type="presOf" srcId="{5E43804E-8AE7-4E29-ACA6-E063EDC23C70}" destId="{E1BBC648-B5FD-4AFE-97F4-85243358F61B}" srcOrd="0" destOrd="0" presId="urn:microsoft.com/office/officeart/2005/8/layout/hList1"/>
    <dgm:cxn modelId="{457CC9AC-8F25-41FA-ACA7-B6911FB3C66D}" type="presOf" srcId="{DC9DE799-6BFA-4322-A745-E19D17AB7727}" destId="{B5453E9C-29B4-40A6-B78D-9821C97C9253}" srcOrd="0" destOrd="0" presId="urn:microsoft.com/office/officeart/2005/8/layout/hList1"/>
    <dgm:cxn modelId="{FC2463C3-8094-482F-AC2B-054081ADA0B3}" type="presOf" srcId="{B606162E-355A-4D68-BD33-EB56498ECB5F}" destId="{B2761B70-9F57-4F52-940D-64C7A4C26043}" srcOrd="0" destOrd="0" presId="urn:microsoft.com/office/officeart/2005/8/layout/hList1"/>
    <dgm:cxn modelId="{7B6B00E8-76AB-460B-9DA7-C9A61E5E5C34}" srcId="{B29914EE-87F6-4EC5-AA07-5308BAD325CD}" destId="{5E43804E-8AE7-4E29-ACA6-E063EDC23C70}" srcOrd="0" destOrd="0" parTransId="{F4B9099C-5D25-4463-86A6-BBAE7C0BD865}" sibTransId="{C0D4E3BF-1804-4A0C-A087-62CA1787DEC5}"/>
    <dgm:cxn modelId="{BFC1AB56-4520-4362-B984-99AE94FD04C4}" srcId="{DC9DE799-6BFA-4322-A745-E19D17AB7727}" destId="{FBCDCC70-6727-4356-AD39-83CF92E7597C}" srcOrd="0" destOrd="0" parTransId="{EB759776-BDC8-4F4A-892F-6BE7535DE72F}" sibTransId="{6BBED21A-8D06-4D2F-B39C-FDD947781FA2}"/>
    <dgm:cxn modelId="{9113E2DF-CD80-49A8-A2AD-35849EFED232}" type="presOf" srcId="{C1BD193E-249F-4B5A-A791-E94566BD0584}" destId="{38F413E5-1964-4092-B622-3442A2CF332F}" srcOrd="0" destOrd="0" presId="urn:microsoft.com/office/officeart/2005/8/layout/hList1"/>
    <dgm:cxn modelId="{C95C9969-8BEB-4DD9-9840-F5E8C8C883BC}" srcId="{B606162E-355A-4D68-BD33-EB56498ECB5F}" destId="{B29914EE-87F6-4EC5-AA07-5308BAD325CD}" srcOrd="0" destOrd="0" parTransId="{ADA27C27-FBD9-42B0-9775-B3BE84344251}" sibTransId="{29852498-FC52-43DF-8F90-498B41E856CE}"/>
    <dgm:cxn modelId="{98FD9285-46FE-4114-B87A-791370FF3ED2}" srcId="{B606162E-355A-4D68-BD33-EB56498ECB5F}" destId="{C1BD193E-249F-4B5A-A791-E94566BD0584}" srcOrd="2" destOrd="0" parTransId="{818B56E3-CD87-4701-9831-F99E720BF51F}" sibTransId="{7C765D55-1868-4033-8629-B68A4751464A}"/>
    <dgm:cxn modelId="{C1D5D1E8-A48A-4F59-8E34-E6D4FBFC9A3D}" type="presOf" srcId="{FBCDCC70-6727-4356-AD39-83CF92E7597C}" destId="{8AF00422-F6BA-487D-A25F-B320CFAEC108}" srcOrd="0" destOrd="0" presId="urn:microsoft.com/office/officeart/2005/8/layout/hList1"/>
    <dgm:cxn modelId="{96A6FEA7-066A-4431-BEAB-3DC45088414C}" type="presOf" srcId="{B29914EE-87F6-4EC5-AA07-5308BAD325CD}" destId="{2E0FCBC5-A482-4C6B-8BA3-CF716EAC838B}" srcOrd="0" destOrd="0" presId="urn:microsoft.com/office/officeart/2005/8/layout/hList1"/>
    <dgm:cxn modelId="{C60AB554-7487-4C7A-BA4C-7CC20590526C}" srcId="{B606162E-355A-4D68-BD33-EB56498ECB5F}" destId="{DC9DE799-6BFA-4322-A745-E19D17AB7727}" srcOrd="1" destOrd="0" parTransId="{17F5C020-0924-4876-911F-B8DDA92487F7}" sibTransId="{F87C8026-2E5A-42F3-90AB-69D7169B9906}"/>
    <dgm:cxn modelId="{E5EE23A9-14B4-43F0-AF36-0CF8B85DBE86}" type="presOf" srcId="{EDD01776-B095-4C51-AEC9-59FDF916CFD7}" destId="{7103951C-24BF-4483-B3FA-E5F6F0CE989A}" srcOrd="0" destOrd="0" presId="urn:microsoft.com/office/officeart/2005/8/layout/hList1"/>
    <dgm:cxn modelId="{8B98645F-9859-44B3-939C-D7958A5B1EFA}" srcId="{C1BD193E-249F-4B5A-A791-E94566BD0584}" destId="{EDD01776-B095-4C51-AEC9-59FDF916CFD7}" srcOrd="0" destOrd="0" parTransId="{F1934884-BB97-44F0-97DA-0A8E36007B47}" sibTransId="{1F12793B-D42B-453D-8EDA-5FEA6C8BFD74}"/>
    <dgm:cxn modelId="{E72E50C8-94B5-4B6E-9F2A-1EDA454EC1DF}" type="presParOf" srcId="{B2761B70-9F57-4F52-940D-64C7A4C26043}" destId="{AC635336-D1A7-4D0B-977F-BD8964F2D579}" srcOrd="0" destOrd="0" presId="urn:microsoft.com/office/officeart/2005/8/layout/hList1"/>
    <dgm:cxn modelId="{EDC9A2E0-5BB3-49A1-ACEE-6928AFF4EAA6}" type="presParOf" srcId="{AC635336-D1A7-4D0B-977F-BD8964F2D579}" destId="{2E0FCBC5-A482-4C6B-8BA3-CF716EAC838B}" srcOrd="0" destOrd="0" presId="urn:microsoft.com/office/officeart/2005/8/layout/hList1"/>
    <dgm:cxn modelId="{87EB9D42-908A-4F5F-8827-81409B97D150}" type="presParOf" srcId="{AC635336-D1A7-4D0B-977F-BD8964F2D579}" destId="{E1BBC648-B5FD-4AFE-97F4-85243358F61B}" srcOrd="1" destOrd="0" presId="urn:microsoft.com/office/officeart/2005/8/layout/hList1"/>
    <dgm:cxn modelId="{89E2C7BB-DBB1-480C-962D-943CD7881466}" type="presParOf" srcId="{B2761B70-9F57-4F52-940D-64C7A4C26043}" destId="{724479A1-5627-49E9-8776-AC08B9EAB60B}" srcOrd="1" destOrd="0" presId="urn:microsoft.com/office/officeart/2005/8/layout/hList1"/>
    <dgm:cxn modelId="{01903844-F610-4F7A-9F5D-4369D2DF6166}" type="presParOf" srcId="{B2761B70-9F57-4F52-940D-64C7A4C26043}" destId="{699FD75B-F90B-46EF-8E01-A1029C6B396B}" srcOrd="2" destOrd="0" presId="urn:microsoft.com/office/officeart/2005/8/layout/hList1"/>
    <dgm:cxn modelId="{0EB0D8DF-AC20-4EFA-BA74-26E35AA3E80A}" type="presParOf" srcId="{699FD75B-F90B-46EF-8E01-A1029C6B396B}" destId="{B5453E9C-29B4-40A6-B78D-9821C97C9253}" srcOrd="0" destOrd="0" presId="urn:microsoft.com/office/officeart/2005/8/layout/hList1"/>
    <dgm:cxn modelId="{E9508668-7B2A-428A-AB8C-BF9C6FAD5EAE}" type="presParOf" srcId="{699FD75B-F90B-46EF-8E01-A1029C6B396B}" destId="{8AF00422-F6BA-487D-A25F-B320CFAEC108}" srcOrd="1" destOrd="0" presId="urn:microsoft.com/office/officeart/2005/8/layout/hList1"/>
    <dgm:cxn modelId="{1BF7DA01-7AE2-45AB-8F85-4D29BC960A77}" type="presParOf" srcId="{B2761B70-9F57-4F52-940D-64C7A4C26043}" destId="{5285DF7D-22E1-496C-AA49-56228E94499E}" srcOrd="3" destOrd="0" presId="urn:microsoft.com/office/officeart/2005/8/layout/hList1"/>
    <dgm:cxn modelId="{F9E49FF9-42E6-4B4F-9472-E615F650D18B}" type="presParOf" srcId="{B2761B70-9F57-4F52-940D-64C7A4C26043}" destId="{E442A018-06AB-4794-93D8-C07F83D2CDBE}" srcOrd="4" destOrd="0" presId="urn:microsoft.com/office/officeart/2005/8/layout/hList1"/>
    <dgm:cxn modelId="{AA6478C3-D9C0-4262-A0DC-E6EDC003316C}" type="presParOf" srcId="{E442A018-06AB-4794-93D8-C07F83D2CDBE}" destId="{38F413E5-1964-4092-B622-3442A2CF332F}" srcOrd="0" destOrd="0" presId="urn:microsoft.com/office/officeart/2005/8/layout/hList1"/>
    <dgm:cxn modelId="{125C4C95-73E2-4981-A16C-9004BBB051EB}" type="presParOf" srcId="{E442A018-06AB-4794-93D8-C07F83D2CDBE}" destId="{7103951C-24BF-4483-B3FA-E5F6F0CE989A}" srcOrd="1" destOrd="0" presId="urn:microsoft.com/office/officeart/2005/8/layout/hList1"/>
  </dgm:cxnLst>
  <dgm:bg>
    <a:solidFill>
      <a:schemeClr val="accent2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0B53D1-EC45-487C-A9DD-C1DE603C85AE}" type="doc">
      <dgm:prSet loTypeId="urn:microsoft.com/office/officeart/2005/8/layout/hList7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18A59D3-F130-475B-8D54-64DFB0A4B9CC}">
      <dgm:prSet phldrT="[Текст]" custT="1"/>
      <dgm:spPr/>
      <dgm:t>
        <a:bodyPr/>
        <a:lstStyle/>
        <a:p>
          <a:r>
            <a:rPr lang="ru-RU" sz="1800" dirty="0" smtClean="0"/>
            <a:t>Создана значительная информационно-аналитическая база Клуба, которая постоянно расширяется и обновляется</a:t>
          </a:r>
        </a:p>
        <a:p>
          <a:r>
            <a:rPr lang="ru-RU" sz="1800" dirty="0" smtClean="0"/>
            <a:t>Накоплен опыт профессиональной и исследовательской деятельности студентов, взаимодействия друг с другом, работодателями и социальными партнерами</a:t>
          </a:r>
        </a:p>
        <a:p>
          <a:endParaRPr lang="ru-RU" sz="1800" dirty="0"/>
        </a:p>
      </dgm:t>
    </dgm:pt>
    <dgm:pt modelId="{5FDE13AD-8F78-40CC-ACBA-5D12FF53293C}" type="parTrans" cxnId="{7138F0F9-4D45-453A-96BC-5AE1E30B5B81}">
      <dgm:prSet/>
      <dgm:spPr/>
      <dgm:t>
        <a:bodyPr/>
        <a:lstStyle/>
        <a:p>
          <a:endParaRPr lang="ru-RU"/>
        </a:p>
      </dgm:t>
    </dgm:pt>
    <dgm:pt modelId="{A0385405-DAB8-4F7D-8720-889D53950745}" type="sibTrans" cxnId="{7138F0F9-4D45-453A-96BC-5AE1E30B5B81}">
      <dgm:prSet/>
      <dgm:spPr/>
      <dgm:t>
        <a:bodyPr/>
        <a:lstStyle/>
        <a:p>
          <a:endParaRPr lang="ru-RU"/>
        </a:p>
      </dgm:t>
    </dgm:pt>
    <dgm:pt modelId="{CB0FC722-594A-40CB-B34D-985834B6B092}">
      <dgm:prSet phldrT="[Текст]" custT="1"/>
      <dgm:spPr/>
      <dgm:t>
        <a:bodyPr/>
        <a:lstStyle/>
        <a:p>
          <a:r>
            <a:rPr lang="ru-RU" sz="1800" dirty="0" smtClean="0"/>
            <a:t>Выход с результатами исследования на другие образовательные площадки</a:t>
          </a:r>
        </a:p>
        <a:p>
          <a:r>
            <a:rPr lang="ru-RU" sz="1800" dirty="0" smtClean="0"/>
            <a:t>Накоплен и одобрен коллегами опыт деятельности Клуба в условиях </a:t>
          </a:r>
          <a:r>
            <a:rPr lang="ru-RU" sz="1800" dirty="0" err="1" smtClean="0"/>
            <a:t>дистанта</a:t>
          </a:r>
          <a:r>
            <a:rPr lang="ru-RU" sz="1800" dirty="0" smtClean="0"/>
            <a:t>, знания студентов становятся практико-ориентированными и направлены на умение применять их в будущей профессии и различных жизненных ситуациях</a:t>
          </a:r>
        </a:p>
        <a:p>
          <a:endParaRPr lang="ru-RU" sz="1500" dirty="0"/>
        </a:p>
      </dgm:t>
    </dgm:pt>
    <dgm:pt modelId="{C37B1CC7-783F-4003-8E50-A2B8AB9C4B42}" type="parTrans" cxnId="{BD1212DB-8C4C-4842-A92D-B2F281521A42}">
      <dgm:prSet/>
      <dgm:spPr/>
      <dgm:t>
        <a:bodyPr/>
        <a:lstStyle/>
        <a:p>
          <a:endParaRPr lang="ru-RU"/>
        </a:p>
      </dgm:t>
    </dgm:pt>
    <dgm:pt modelId="{0BFEE78C-25D8-4054-8BD4-311C36DE50B2}" type="sibTrans" cxnId="{BD1212DB-8C4C-4842-A92D-B2F281521A42}">
      <dgm:prSet/>
      <dgm:spPr/>
      <dgm:t>
        <a:bodyPr/>
        <a:lstStyle/>
        <a:p>
          <a:endParaRPr lang="ru-RU"/>
        </a:p>
      </dgm:t>
    </dgm:pt>
    <dgm:pt modelId="{D257C093-72C7-49E1-9878-1DF5E0E8F4DF}" type="pres">
      <dgm:prSet presAssocID="{620B53D1-EC45-487C-A9DD-C1DE603C85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89716-EE0D-4BC7-BF3E-0A86F81E452F}" type="pres">
      <dgm:prSet presAssocID="{620B53D1-EC45-487C-A9DD-C1DE603C85AE}" presName="fgShape" presStyleLbl="fgShp" presStyleIdx="0" presStyleCnt="1"/>
      <dgm:spPr>
        <a:solidFill>
          <a:schemeClr val="accent5">
            <a:lumMod val="75000"/>
          </a:schemeClr>
        </a:solidFill>
      </dgm:spPr>
    </dgm:pt>
    <dgm:pt modelId="{4E06427C-6792-4DC4-9A79-C7A21E0FEAA6}" type="pres">
      <dgm:prSet presAssocID="{620B53D1-EC45-487C-A9DD-C1DE603C85AE}" presName="linComp" presStyleCnt="0"/>
      <dgm:spPr/>
    </dgm:pt>
    <dgm:pt modelId="{26229240-2ABC-473D-8BD1-7CE6B6AD004E}" type="pres">
      <dgm:prSet presAssocID="{D18A59D3-F130-475B-8D54-64DFB0A4B9CC}" presName="compNode" presStyleCnt="0"/>
      <dgm:spPr/>
    </dgm:pt>
    <dgm:pt modelId="{012A5683-D11A-4E93-9C89-08D331CB753B}" type="pres">
      <dgm:prSet presAssocID="{D18A59D3-F130-475B-8D54-64DFB0A4B9CC}" presName="bkgdShape" presStyleLbl="node1" presStyleIdx="0" presStyleCnt="2"/>
      <dgm:spPr/>
      <dgm:t>
        <a:bodyPr/>
        <a:lstStyle/>
        <a:p>
          <a:endParaRPr lang="ru-RU"/>
        </a:p>
      </dgm:t>
    </dgm:pt>
    <dgm:pt modelId="{11668D63-B124-4975-B9F2-2844E863FA3B}" type="pres">
      <dgm:prSet presAssocID="{D18A59D3-F130-475B-8D54-64DFB0A4B9CC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A23E4-E5CD-49B2-AEB8-2FF52D0E830F}" type="pres">
      <dgm:prSet presAssocID="{D18A59D3-F130-475B-8D54-64DFB0A4B9CC}" presName="invisiNode" presStyleLbl="node1" presStyleIdx="0" presStyleCnt="2"/>
      <dgm:spPr/>
    </dgm:pt>
    <dgm:pt modelId="{515DD001-E391-4116-9BCD-6A1F295B117A}" type="pres">
      <dgm:prSet presAssocID="{D18A59D3-F130-475B-8D54-64DFB0A4B9CC}" presName="imagNode" presStyleLbl="fgImgPlace1" presStyleIdx="0" presStyleCnt="2" custScaleY="82461" custLinFactNeighborX="-46363" custLinFactNeighborY="-1570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3E39131-7863-4956-82EF-46F3086D6A0F}" type="pres">
      <dgm:prSet presAssocID="{A0385405-DAB8-4F7D-8720-889D539507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40AA5BC-4AD1-465A-8E5D-09E3215CE6A0}" type="pres">
      <dgm:prSet presAssocID="{CB0FC722-594A-40CB-B34D-985834B6B092}" presName="compNode" presStyleCnt="0"/>
      <dgm:spPr/>
    </dgm:pt>
    <dgm:pt modelId="{58E68CAC-CC0F-41BB-A4D2-75FD0FDE75BA}" type="pres">
      <dgm:prSet presAssocID="{CB0FC722-594A-40CB-B34D-985834B6B092}" presName="bkgdShape" presStyleLbl="node1" presStyleIdx="1" presStyleCnt="2"/>
      <dgm:spPr/>
      <dgm:t>
        <a:bodyPr/>
        <a:lstStyle/>
        <a:p>
          <a:endParaRPr lang="ru-RU"/>
        </a:p>
      </dgm:t>
    </dgm:pt>
    <dgm:pt modelId="{E510A80C-513B-44A3-99CE-02BA53E99B88}" type="pres">
      <dgm:prSet presAssocID="{CB0FC722-594A-40CB-B34D-985834B6B092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9D300-BB1D-4EFE-BED1-E90E831141E7}" type="pres">
      <dgm:prSet presAssocID="{CB0FC722-594A-40CB-B34D-985834B6B092}" presName="invisiNode" presStyleLbl="node1" presStyleIdx="1" presStyleCnt="2"/>
      <dgm:spPr/>
    </dgm:pt>
    <dgm:pt modelId="{36EC6404-EF98-4290-ABD2-7E407E887A4D}" type="pres">
      <dgm:prSet presAssocID="{CB0FC722-594A-40CB-B34D-985834B6B092}" presName="imagNode" presStyleLbl="fgImgPlace1" presStyleIdx="1" presStyleCnt="2" custScaleX="88569" custScaleY="92763" custLinFactNeighborX="-49416" custLinFactNeighborY="-1589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96971E1D-7EF9-4AD9-8982-F583BBEE4FB8}" type="presOf" srcId="{D18A59D3-F130-475B-8D54-64DFB0A4B9CC}" destId="{012A5683-D11A-4E93-9C89-08D331CB753B}" srcOrd="0" destOrd="0" presId="urn:microsoft.com/office/officeart/2005/8/layout/hList7"/>
    <dgm:cxn modelId="{527CD5C2-7461-48D8-A891-FF59A23B077D}" type="presOf" srcId="{D18A59D3-F130-475B-8D54-64DFB0A4B9CC}" destId="{11668D63-B124-4975-B9F2-2844E863FA3B}" srcOrd="1" destOrd="0" presId="urn:microsoft.com/office/officeart/2005/8/layout/hList7"/>
    <dgm:cxn modelId="{629969DA-8B2A-4A95-8CC9-C46CF5CF7B2D}" type="presOf" srcId="{A0385405-DAB8-4F7D-8720-889D53950745}" destId="{23E39131-7863-4956-82EF-46F3086D6A0F}" srcOrd="0" destOrd="0" presId="urn:microsoft.com/office/officeart/2005/8/layout/hList7"/>
    <dgm:cxn modelId="{9ABA30AF-C383-4C1D-A0FA-51CD34DC02AF}" type="presOf" srcId="{620B53D1-EC45-487C-A9DD-C1DE603C85AE}" destId="{D257C093-72C7-49E1-9878-1DF5E0E8F4DF}" srcOrd="0" destOrd="0" presId="urn:microsoft.com/office/officeart/2005/8/layout/hList7"/>
    <dgm:cxn modelId="{7138F0F9-4D45-453A-96BC-5AE1E30B5B81}" srcId="{620B53D1-EC45-487C-A9DD-C1DE603C85AE}" destId="{D18A59D3-F130-475B-8D54-64DFB0A4B9CC}" srcOrd="0" destOrd="0" parTransId="{5FDE13AD-8F78-40CC-ACBA-5D12FF53293C}" sibTransId="{A0385405-DAB8-4F7D-8720-889D53950745}"/>
    <dgm:cxn modelId="{FEDF46EE-2E65-4F51-B795-D667F58518DB}" type="presOf" srcId="{CB0FC722-594A-40CB-B34D-985834B6B092}" destId="{58E68CAC-CC0F-41BB-A4D2-75FD0FDE75BA}" srcOrd="0" destOrd="0" presId="urn:microsoft.com/office/officeart/2005/8/layout/hList7"/>
    <dgm:cxn modelId="{BD1212DB-8C4C-4842-A92D-B2F281521A42}" srcId="{620B53D1-EC45-487C-A9DD-C1DE603C85AE}" destId="{CB0FC722-594A-40CB-B34D-985834B6B092}" srcOrd="1" destOrd="0" parTransId="{C37B1CC7-783F-4003-8E50-A2B8AB9C4B42}" sibTransId="{0BFEE78C-25D8-4054-8BD4-311C36DE50B2}"/>
    <dgm:cxn modelId="{B3E2F829-B58B-4885-830D-B784415BDFD3}" type="presOf" srcId="{CB0FC722-594A-40CB-B34D-985834B6B092}" destId="{E510A80C-513B-44A3-99CE-02BA53E99B88}" srcOrd="1" destOrd="0" presId="urn:microsoft.com/office/officeart/2005/8/layout/hList7"/>
    <dgm:cxn modelId="{F37DA410-A8F5-4A69-A6BA-4548ED6C600F}" type="presParOf" srcId="{D257C093-72C7-49E1-9878-1DF5E0E8F4DF}" destId="{77E89716-EE0D-4BC7-BF3E-0A86F81E452F}" srcOrd="0" destOrd="0" presId="urn:microsoft.com/office/officeart/2005/8/layout/hList7"/>
    <dgm:cxn modelId="{E577C1C1-BD1C-4856-B186-2ED612C0F93C}" type="presParOf" srcId="{D257C093-72C7-49E1-9878-1DF5E0E8F4DF}" destId="{4E06427C-6792-4DC4-9A79-C7A21E0FEAA6}" srcOrd="1" destOrd="0" presId="urn:microsoft.com/office/officeart/2005/8/layout/hList7"/>
    <dgm:cxn modelId="{D4457457-477C-4BA6-A0A2-9196865DE2BA}" type="presParOf" srcId="{4E06427C-6792-4DC4-9A79-C7A21E0FEAA6}" destId="{26229240-2ABC-473D-8BD1-7CE6B6AD004E}" srcOrd="0" destOrd="0" presId="urn:microsoft.com/office/officeart/2005/8/layout/hList7"/>
    <dgm:cxn modelId="{1DC28682-5293-46B5-B1B0-C893DBC7F724}" type="presParOf" srcId="{26229240-2ABC-473D-8BD1-7CE6B6AD004E}" destId="{012A5683-D11A-4E93-9C89-08D331CB753B}" srcOrd="0" destOrd="0" presId="urn:microsoft.com/office/officeart/2005/8/layout/hList7"/>
    <dgm:cxn modelId="{8F709E7C-6F1A-4B0E-B97C-E633AC5F1058}" type="presParOf" srcId="{26229240-2ABC-473D-8BD1-7CE6B6AD004E}" destId="{11668D63-B124-4975-B9F2-2844E863FA3B}" srcOrd="1" destOrd="0" presId="urn:microsoft.com/office/officeart/2005/8/layout/hList7"/>
    <dgm:cxn modelId="{C62994D4-5F3C-423E-AF81-61EF09CFC50A}" type="presParOf" srcId="{26229240-2ABC-473D-8BD1-7CE6B6AD004E}" destId="{6B7A23E4-E5CD-49B2-AEB8-2FF52D0E830F}" srcOrd="2" destOrd="0" presId="urn:microsoft.com/office/officeart/2005/8/layout/hList7"/>
    <dgm:cxn modelId="{10947607-38EB-48CF-9904-93120C18FBA0}" type="presParOf" srcId="{26229240-2ABC-473D-8BD1-7CE6B6AD004E}" destId="{515DD001-E391-4116-9BCD-6A1F295B117A}" srcOrd="3" destOrd="0" presId="urn:microsoft.com/office/officeart/2005/8/layout/hList7"/>
    <dgm:cxn modelId="{E27494CC-8421-4BC9-B7B8-F86EEFA12819}" type="presParOf" srcId="{4E06427C-6792-4DC4-9A79-C7A21E0FEAA6}" destId="{23E39131-7863-4956-82EF-46F3086D6A0F}" srcOrd="1" destOrd="0" presId="urn:microsoft.com/office/officeart/2005/8/layout/hList7"/>
    <dgm:cxn modelId="{F4FB490A-6E85-4541-B19F-6BF29DF75612}" type="presParOf" srcId="{4E06427C-6792-4DC4-9A79-C7A21E0FEAA6}" destId="{A40AA5BC-4AD1-465A-8E5D-09E3215CE6A0}" srcOrd="2" destOrd="0" presId="urn:microsoft.com/office/officeart/2005/8/layout/hList7"/>
    <dgm:cxn modelId="{9344F4A3-C861-4D75-BC91-8779A6E1DA4B}" type="presParOf" srcId="{A40AA5BC-4AD1-465A-8E5D-09E3215CE6A0}" destId="{58E68CAC-CC0F-41BB-A4D2-75FD0FDE75BA}" srcOrd="0" destOrd="0" presId="urn:microsoft.com/office/officeart/2005/8/layout/hList7"/>
    <dgm:cxn modelId="{46184B0C-9892-43F1-9BF0-663D23DCCBBA}" type="presParOf" srcId="{A40AA5BC-4AD1-465A-8E5D-09E3215CE6A0}" destId="{E510A80C-513B-44A3-99CE-02BA53E99B88}" srcOrd="1" destOrd="0" presId="urn:microsoft.com/office/officeart/2005/8/layout/hList7"/>
    <dgm:cxn modelId="{6636B5EC-634E-47D8-ADB2-DECD196CB274}" type="presParOf" srcId="{A40AA5BC-4AD1-465A-8E5D-09E3215CE6A0}" destId="{8CC9D300-BB1D-4EFE-BED1-E90E831141E7}" srcOrd="2" destOrd="0" presId="urn:microsoft.com/office/officeart/2005/8/layout/hList7"/>
    <dgm:cxn modelId="{B3BF3D2B-48FA-4BE2-89AE-194CB3BA758A}" type="presParOf" srcId="{A40AA5BC-4AD1-465A-8E5D-09E3215CE6A0}" destId="{36EC6404-EF98-4290-ABD2-7E407E887A4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FCBC5-A482-4C6B-8BA3-CF716EAC838B}">
      <dsp:nvSpPr>
        <dsp:cNvPr id="0" name=""/>
        <dsp:cNvSpPr/>
      </dsp:nvSpPr>
      <dsp:spPr>
        <a:xfrm>
          <a:off x="82341" y="474182"/>
          <a:ext cx="2321718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Диагностика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82341" y="474182"/>
        <a:ext cx="2321718" cy="576000"/>
      </dsp:txXfrm>
    </dsp:sp>
    <dsp:sp modelId="{E1BBC648-B5FD-4AFE-97F4-85243358F61B}">
      <dsp:nvSpPr>
        <dsp:cNvPr id="0" name=""/>
        <dsp:cNvSpPr/>
      </dsp:nvSpPr>
      <dsp:spPr>
        <a:xfrm>
          <a:off x="82341" y="1193360"/>
          <a:ext cx="2321718" cy="306244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выявление вопросов и проблем, которые волнуют и интересуют обучающихся (опросы, анкетирование и др.)</a:t>
          </a:r>
          <a:endParaRPr lang="ru-RU" sz="1800" kern="1200" dirty="0"/>
        </a:p>
      </dsp:txBody>
      <dsp:txXfrm>
        <a:off x="82341" y="1193360"/>
        <a:ext cx="2321718" cy="3062448"/>
      </dsp:txXfrm>
    </dsp:sp>
    <dsp:sp modelId="{B5453E9C-29B4-40A6-B78D-9821C97C9253}">
      <dsp:nvSpPr>
        <dsp:cNvPr id="0" name=""/>
        <dsp:cNvSpPr/>
      </dsp:nvSpPr>
      <dsp:spPr>
        <a:xfrm>
          <a:off x="2649140" y="483939"/>
          <a:ext cx="2321718" cy="5760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3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Прогнозирование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2649140" y="483939"/>
        <a:ext cx="2321718" cy="576000"/>
      </dsp:txXfrm>
    </dsp:sp>
    <dsp:sp modelId="{8AF00422-F6BA-487D-A25F-B320CFAEC108}">
      <dsp:nvSpPr>
        <dsp:cNvPr id="0" name=""/>
        <dsp:cNvSpPr/>
      </dsp:nvSpPr>
      <dsp:spPr>
        <a:xfrm>
          <a:off x="2649140" y="1151292"/>
          <a:ext cx="2321718" cy="316536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выбор в соответствии с диагностикой различных вариантов организации заседаний Клуба</a:t>
          </a:r>
          <a:endParaRPr lang="ru-RU" sz="1800" kern="1200" dirty="0"/>
        </a:p>
      </dsp:txBody>
      <dsp:txXfrm>
        <a:off x="2649140" y="1151292"/>
        <a:ext cx="2321718" cy="3165367"/>
      </dsp:txXfrm>
    </dsp:sp>
    <dsp:sp modelId="{38F413E5-1964-4092-B622-3442A2CF332F}">
      <dsp:nvSpPr>
        <dsp:cNvPr id="0" name=""/>
        <dsp:cNvSpPr/>
      </dsp:nvSpPr>
      <dsp:spPr>
        <a:xfrm>
          <a:off x="5194928" y="446854"/>
          <a:ext cx="2321718" cy="5760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Проектирование</a:t>
          </a:r>
          <a:endParaRPr lang="ru-RU" sz="1800" b="1" kern="1200" dirty="0"/>
        </a:p>
      </dsp:txBody>
      <dsp:txXfrm>
        <a:off x="5194928" y="446854"/>
        <a:ext cx="2321718" cy="576000"/>
      </dsp:txXfrm>
    </dsp:sp>
    <dsp:sp modelId="{7103951C-24BF-4483-B3FA-E5F6F0CE989A}">
      <dsp:nvSpPr>
        <dsp:cNvPr id="0" name=""/>
        <dsp:cNvSpPr/>
      </dsp:nvSpPr>
      <dsp:spPr>
        <a:xfrm>
          <a:off x="5194928" y="1190807"/>
          <a:ext cx="2321718" cy="316901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выбор средств, форм и методов воспитания и обучения в рамках КПК, где будет представлен максимум - творчества, минимум  - репродукции</a:t>
          </a:r>
          <a:endParaRPr lang="ru-RU" sz="1800" kern="1200" dirty="0"/>
        </a:p>
      </dsp:txBody>
      <dsp:txXfrm>
        <a:off x="5194928" y="1190807"/>
        <a:ext cx="2321718" cy="31690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A5683-D11A-4E93-9C89-08D331CB753B}">
      <dsp:nvSpPr>
        <dsp:cNvPr id="0" name=""/>
        <dsp:cNvSpPr/>
      </dsp:nvSpPr>
      <dsp:spPr>
        <a:xfrm>
          <a:off x="3558" y="0"/>
          <a:ext cx="4075765" cy="56886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Создана значительная информационно-аналитическая база Клуба, которая постоянно расширяется и обновляется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Накоплен опыт профессиональной и исследовательской деятельности студентов, взаимодействия друг с другом, работодателями и социальными партнерами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558" y="2275452"/>
        <a:ext cx="4075765" cy="2275452"/>
      </dsp:txXfrm>
    </dsp:sp>
    <dsp:sp modelId="{515DD001-E391-4116-9BCD-6A1F295B117A}">
      <dsp:nvSpPr>
        <dsp:cNvPr id="0" name=""/>
        <dsp:cNvSpPr/>
      </dsp:nvSpPr>
      <dsp:spPr>
        <a:xfrm>
          <a:off x="216022" y="209861"/>
          <a:ext cx="1894314" cy="156207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8E68CAC-CC0F-41BB-A4D2-75FD0FDE75BA}">
      <dsp:nvSpPr>
        <dsp:cNvPr id="0" name=""/>
        <dsp:cNvSpPr/>
      </dsp:nvSpPr>
      <dsp:spPr>
        <a:xfrm>
          <a:off x="4201596" y="0"/>
          <a:ext cx="4075765" cy="568863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Выход с результатами исследования на другие образовательные площадки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Накоплен и одобрен коллегами опыт деятельности Клуба в условиях </a:t>
          </a:r>
          <a:r>
            <a:rPr lang="ru-RU" sz="1800" kern="1200" dirty="0" err="1" smtClean="0"/>
            <a:t>дистанта</a:t>
          </a:r>
          <a:r>
            <a:rPr lang="ru-RU" sz="1800" kern="1200" dirty="0" smtClean="0"/>
            <a:t>, знания студентов становятся практико-ориентированными и направлены на умение применять их в будущей профессии и различных жизненных ситуациях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4201596" y="2275452"/>
        <a:ext cx="4075765" cy="2275452"/>
      </dsp:txXfrm>
    </dsp:sp>
    <dsp:sp modelId="{36EC6404-EF98-4290-ABD2-7E407E887A4D}">
      <dsp:nvSpPr>
        <dsp:cNvPr id="0" name=""/>
        <dsp:cNvSpPr/>
      </dsp:nvSpPr>
      <dsp:spPr>
        <a:xfrm>
          <a:off x="4464497" y="108800"/>
          <a:ext cx="1677775" cy="175722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7E89716-EE0D-4BC7-BF3E-0A86F81E452F}">
      <dsp:nvSpPr>
        <dsp:cNvPr id="0" name=""/>
        <dsp:cNvSpPr/>
      </dsp:nvSpPr>
      <dsp:spPr>
        <a:xfrm>
          <a:off x="331236" y="4550905"/>
          <a:ext cx="7618446" cy="853294"/>
        </a:xfrm>
        <a:prstGeom prst="leftRightArrow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A443A-697B-43D0-AFDA-459C9C7DAC3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F46D3-3E41-4BE6-8D7B-A0452B129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63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ea typeface="宋体" pitchFamily="2" charset="-122"/>
            </a:endParaRPr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19E3FA-BCC6-429C-A40E-C33A9F798F91}" type="slidenum">
              <a:rPr lang="zh-CN" altLang="en-US" smtClean="0">
                <a:latin typeface="Arial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F46D3-3E41-4BE6-8D7B-A0452B12921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528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3479A-4631-4CB5-90A1-3E5C103C327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0976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25796-7267-42F7-8B80-BF796FA4BE6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03995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22.05.2022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7906072" cy="273630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4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Клуб правовой культуры как средство формирования профессиональной культуры студентов СПО</a:t>
            </a:r>
            <a:endParaRPr lang="ru-RU" sz="44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95893" y="4725144"/>
            <a:ext cx="5669672" cy="15121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Христич Любовь Алексеевна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преподаватель </a:t>
            </a:r>
            <a:r>
              <a:rPr lang="ru-RU" dirty="0">
                <a:solidFill>
                  <a:schemeClr val="tx1"/>
                </a:solidFill>
              </a:rPr>
              <a:t>дисциплин общего гуманитарного  и  социально-экономического </a:t>
            </a:r>
            <a:r>
              <a:rPr lang="ru-RU" dirty="0" smtClean="0">
                <a:solidFill>
                  <a:schemeClr val="tx1"/>
                </a:solidFill>
              </a:rPr>
              <a:t>цикла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Почетный </a:t>
            </a:r>
            <a:r>
              <a:rPr lang="ru-RU" dirty="0">
                <a:solidFill>
                  <a:schemeClr val="tx1"/>
                </a:solidFill>
              </a:rPr>
              <a:t>работник среднего профессионального образования Российской </a:t>
            </a:r>
            <a:r>
              <a:rPr lang="ru-RU" dirty="0" smtClean="0">
                <a:solidFill>
                  <a:schemeClr val="tx1"/>
                </a:solidFill>
              </a:rPr>
              <a:t>Федерации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4" y="214228"/>
            <a:ext cx="2016224" cy="139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9752" y="214228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Областное государственное бюджетное профессиональное образовательное учреждение «Смоленская академия профессионального образования»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7944" y="1268760"/>
            <a:ext cx="191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Смоленск, Россия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" r="6523" b="4068"/>
          <a:stretch/>
        </p:blipFill>
        <p:spPr bwMode="auto">
          <a:xfrm>
            <a:off x="1255136" y="4797152"/>
            <a:ext cx="1105232" cy="149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7883" y="6303826"/>
            <a:ext cx="1418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Апрель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30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490066"/>
          </a:xfrm>
        </p:spPr>
        <p:txBody>
          <a:bodyPr/>
          <a:lstStyle/>
          <a:p>
            <a:r>
              <a:rPr lang="ru-RU" sz="3600" b="1" dirty="0" smtClean="0"/>
              <a:t>Примеры тематики заседаний КПК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7620000" cy="54920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ru-RU" b="1" dirty="0" err="1" smtClean="0"/>
              <a:t>Профориентационное</a:t>
            </a:r>
            <a:r>
              <a:rPr lang="ru-RU" b="1" dirty="0" smtClean="0"/>
              <a:t>: </a:t>
            </a:r>
          </a:p>
          <a:p>
            <a:r>
              <a:rPr lang="ru-RU" dirty="0" smtClean="0"/>
              <a:t>«</a:t>
            </a:r>
            <a:r>
              <a:rPr lang="ru-RU" dirty="0"/>
              <a:t>В гостях у Фемиды</a:t>
            </a:r>
            <a:r>
              <a:rPr lang="ru-RU" dirty="0" smtClean="0"/>
              <a:t>» - праздничное заседание</a:t>
            </a:r>
          </a:p>
          <a:p>
            <a:r>
              <a:rPr lang="ru-RU" dirty="0" smtClean="0"/>
              <a:t>«</a:t>
            </a:r>
            <a:r>
              <a:rPr lang="ru-RU" dirty="0"/>
              <a:t>Проблемы применения административных запретов</a:t>
            </a:r>
            <a:r>
              <a:rPr lang="ru-RU" dirty="0" smtClean="0"/>
              <a:t>» - круглый стол</a:t>
            </a:r>
          </a:p>
          <a:p>
            <a:r>
              <a:rPr lang="ru-RU" dirty="0" smtClean="0"/>
              <a:t>«</a:t>
            </a:r>
            <a:r>
              <a:rPr lang="ru-RU" dirty="0"/>
              <a:t>Защита нарушенных прав граждан</a:t>
            </a:r>
            <a:r>
              <a:rPr lang="ru-RU" dirty="0" smtClean="0"/>
              <a:t>» - ролевая игра</a:t>
            </a:r>
          </a:p>
          <a:p>
            <a:r>
              <a:rPr lang="ru-RU" dirty="0" smtClean="0"/>
              <a:t>«Готовимся к выборам: реализация избирательных прав студентов» - встреча с юристами</a:t>
            </a:r>
          </a:p>
          <a:p>
            <a:pPr marL="114300" indent="0">
              <a:buNone/>
            </a:pPr>
            <a:r>
              <a:rPr lang="ru-RU" b="1" dirty="0" smtClean="0"/>
              <a:t>Просветительское: </a:t>
            </a:r>
          </a:p>
          <a:p>
            <a:r>
              <a:rPr lang="ru-RU" dirty="0" smtClean="0"/>
              <a:t>«</a:t>
            </a:r>
            <a:r>
              <a:rPr lang="ru-RU" dirty="0"/>
              <a:t>Россия – священная наша держава</a:t>
            </a:r>
            <a:r>
              <a:rPr lang="ru-RU" dirty="0" smtClean="0"/>
              <a:t>» - викторина</a:t>
            </a:r>
          </a:p>
          <a:p>
            <a:r>
              <a:rPr lang="ru-RU" dirty="0" smtClean="0"/>
              <a:t>«</a:t>
            </a:r>
            <a:r>
              <a:rPr lang="ru-RU" dirty="0"/>
              <a:t>Социальные проблемы современной молодежи</a:t>
            </a:r>
            <a:r>
              <a:rPr lang="ru-RU" dirty="0" smtClean="0"/>
              <a:t>» - соцопрос, дискуссия</a:t>
            </a:r>
          </a:p>
          <a:p>
            <a:r>
              <a:rPr lang="ru-RU" dirty="0" smtClean="0"/>
              <a:t>«</a:t>
            </a:r>
            <a:r>
              <a:rPr lang="ru-RU" dirty="0"/>
              <a:t>Патриотизм в системе ценностей</a:t>
            </a:r>
            <a:r>
              <a:rPr lang="ru-RU" dirty="0" smtClean="0"/>
              <a:t>» - дискуссия</a:t>
            </a:r>
          </a:p>
          <a:p>
            <a:r>
              <a:rPr lang="ru-RU" dirty="0" smtClean="0"/>
              <a:t>«</a:t>
            </a:r>
            <a:r>
              <a:rPr lang="ru-RU" dirty="0"/>
              <a:t>Не забудет народ-победитель беззаветных героев своих</a:t>
            </a:r>
            <a:r>
              <a:rPr lang="ru-RU" dirty="0" smtClean="0"/>
              <a:t>»; «</a:t>
            </a:r>
            <a:r>
              <a:rPr lang="ru-RU" dirty="0"/>
              <a:t>Смоленск и Смоленщина в годы </a:t>
            </a:r>
            <a:r>
              <a:rPr lang="ru-RU" dirty="0" smtClean="0"/>
              <a:t>войны: был труден путь к Победе» - в </a:t>
            </a:r>
            <a:r>
              <a:rPr lang="ru-RU" dirty="0"/>
              <a:t>форме виртуальной экскурсии на платформе </a:t>
            </a:r>
            <a:r>
              <a:rPr lang="ru-RU" dirty="0" err="1" smtClean="0"/>
              <a:t>Zoom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901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1223963" y="4586288"/>
            <a:ext cx="3348037" cy="1497012"/>
          </a:xfrm>
          <a:prstGeom prst="rect">
            <a:avLst/>
          </a:prstGeom>
          <a:ln>
            <a:solidFill>
              <a:srgbClr val="D5005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2" name="Прямоугольник 38"/>
          <p:cNvSpPr>
            <a:spLocks noChangeArrowheads="1"/>
          </p:cNvSpPr>
          <p:nvPr/>
        </p:nvSpPr>
        <p:spPr bwMode="auto">
          <a:xfrm>
            <a:off x="2051050" y="4672013"/>
            <a:ext cx="2317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dirty="0" smtClean="0">
                <a:latin typeface="Arial" pitchFamily="34" charset="0"/>
                <a:ea typeface="宋体" pitchFamily="2" charset="-122"/>
              </a:rPr>
              <a:t>Моя родная сторона – Смоленщина моя</a:t>
            </a:r>
            <a:endParaRPr lang="ru-RU" altLang="ru-RU" sz="20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23963" y="2520950"/>
            <a:ext cx="3348037" cy="14970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4" name="Прямоугольник 36"/>
          <p:cNvSpPr>
            <a:spLocks noChangeArrowheads="1"/>
          </p:cNvSpPr>
          <p:nvPr/>
        </p:nvSpPr>
        <p:spPr bwMode="auto">
          <a:xfrm>
            <a:off x="2170478" y="2669291"/>
            <a:ext cx="23177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dirty="0" smtClean="0">
                <a:latin typeface="Arial" pitchFamily="34" charset="0"/>
                <a:ea typeface="宋体" pitchFamily="2" charset="-122"/>
              </a:rPr>
              <a:t>Проблемы современной молодежи</a:t>
            </a:r>
            <a:endParaRPr lang="ru-RU" altLang="ru-RU" sz="24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23963" y="423863"/>
            <a:ext cx="3348037" cy="14970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56" name="Рисунок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3317" r="71127" b="62167"/>
          <a:stretch>
            <a:fillRect/>
          </a:stretch>
        </p:blipFill>
        <p:spPr bwMode="auto">
          <a:xfrm>
            <a:off x="206375" y="193675"/>
            <a:ext cx="2035175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Прямоугольник 26"/>
          <p:cNvSpPr>
            <a:spLocks noChangeArrowheads="1"/>
          </p:cNvSpPr>
          <p:nvPr/>
        </p:nvSpPr>
        <p:spPr bwMode="auto">
          <a:xfrm>
            <a:off x="2203598" y="488542"/>
            <a:ext cx="231775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dirty="0" smtClean="0">
                <a:latin typeface="Arial" pitchFamily="34" charset="0"/>
                <a:ea typeface="宋体" pitchFamily="2" charset="-122"/>
              </a:rPr>
              <a:t>Аспекты правового статуса </a:t>
            </a:r>
            <a:r>
              <a:rPr lang="ru-RU" altLang="ru-RU" sz="1600" dirty="0" smtClean="0">
                <a:latin typeface="Arial" pitchFamily="34" charset="0"/>
                <a:ea typeface="宋体" pitchFamily="2" charset="-122"/>
              </a:rPr>
              <a:t>несовершеннолетнего</a:t>
            </a:r>
            <a:endParaRPr lang="ru-RU" altLang="ru-RU" sz="16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80828" y="2520950"/>
            <a:ext cx="3348038" cy="1498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60" name="Рисунок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9" t="3317" r="41093" b="62167"/>
          <a:stretch>
            <a:fillRect/>
          </a:stretch>
        </p:blipFill>
        <p:spPr bwMode="auto">
          <a:xfrm>
            <a:off x="206375" y="2259013"/>
            <a:ext cx="2035175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Рисунок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2" t="3098" r="10561" b="62389"/>
          <a:stretch>
            <a:fillRect/>
          </a:stretch>
        </p:blipFill>
        <p:spPr bwMode="auto">
          <a:xfrm>
            <a:off x="206375" y="4324350"/>
            <a:ext cx="2035175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4821595" y="4547553"/>
            <a:ext cx="3348037" cy="1497012"/>
          </a:xfrm>
          <a:prstGeom prst="rect">
            <a:avLst/>
          </a:prstGeom>
          <a:ln>
            <a:solidFill>
              <a:srgbClr val="00667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63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t="46573" r="42442" b="18913"/>
          <a:stretch>
            <a:fillRect/>
          </a:stretch>
        </p:blipFill>
        <p:spPr bwMode="auto">
          <a:xfrm>
            <a:off x="6876256" y="2257425"/>
            <a:ext cx="20351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Рисунок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" t="46573" r="70787" b="18913"/>
          <a:stretch>
            <a:fillRect/>
          </a:stretch>
        </p:blipFill>
        <p:spPr bwMode="auto">
          <a:xfrm>
            <a:off x="6948264" y="4291965"/>
            <a:ext cx="2035175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Прямоугольник 40"/>
          <p:cNvSpPr>
            <a:spLocks noChangeArrowheads="1"/>
          </p:cNvSpPr>
          <p:nvPr/>
        </p:nvSpPr>
        <p:spPr bwMode="auto">
          <a:xfrm>
            <a:off x="4829158" y="2780928"/>
            <a:ext cx="2316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dirty="0" smtClean="0">
                <a:latin typeface="Arial" pitchFamily="34" charset="0"/>
                <a:ea typeface="宋体" pitchFamily="2" charset="-122"/>
              </a:rPr>
              <a:t>Уголовно-правовой блок</a:t>
            </a:r>
            <a:endParaRPr lang="ru-RU" altLang="ru-RU" sz="24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66" name="Прямоугольник 43"/>
          <p:cNvSpPr>
            <a:spLocks noChangeArrowheads="1"/>
          </p:cNvSpPr>
          <p:nvPr/>
        </p:nvSpPr>
        <p:spPr bwMode="auto">
          <a:xfrm>
            <a:off x="4862703" y="4774446"/>
            <a:ext cx="23177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dirty="0" smtClean="0">
                <a:latin typeface="Arial" pitchFamily="34" charset="0"/>
                <a:ea typeface="宋体" pitchFamily="2" charset="-122"/>
              </a:rPr>
              <a:t>Гражданско-правовой блок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dirty="0" smtClean="0">
                <a:latin typeface="Arial" pitchFamily="34" charset="0"/>
                <a:ea typeface="宋体" pitchFamily="2" charset="-122"/>
              </a:rPr>
              <a:t>Административный</a:t>
            </a:r>
            <a:endParaRPr lang="ru-RU" altLang="ru-RU" sz="18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9" y="222629"/>
            <a:ext cx="3744416" cy="20621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Заседания КПК </a:t>
            </a:r>
          </a:p>
          <a:p>
            <a:pPr algn="ctr"/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троятся на основе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тематических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блоков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72987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762000"/>
          </a:xfrm>
        </p:spPr>
        <p:txBody>
          <a:bodyPr/>
          <a:lstStyle/>
          <a:p>
            <a:pPr algn="ctr"/>
            <a:r>
              <a:rPr lang="ru-RU" altLang="ru-RU" sz="32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проведения заседаний КПК</a:t>
            </a:r>
            <a:endParaRPr lang="en-US" altLang="ru-RU" sz="3200" b="1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5603" name="Group 29"/>
          <p:cNvGrpSpPr>
            <a:grpSpLocks/>
          </p:cNvGrpSpPr>
          <p:nvPr/>
        </p:nvGrpSpPr>
        <p:grpSpPr bwMode="auto">
          <a:xfrm>
            <a:off x="2133600" y="1524000"/>
            <a:ext cx="4495800" cy="4514850"/>
            <a:chOff x="1824" y="633"/>
            <a:chExt cx="2834" cy="2849"/>
          </a:xfrm>
        </p:grpSpPr>
        <p:sp>
          <p:nvSpPr>
            <p:cNvPr id="25608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9E5D"/>
                </a:gs>
                <a:gs pos="100000">
                  <a:srgbClr val="FF6600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609" name="Puzzle2"/>
            <p:cNvSpPr>
              <a:spLocks noEditPoints="1" noChangeArrowheads="1"/>
            </p:cNvSpPr>
            <p:nvPr/>
          </p:nvSpPr>
          <p:spPr bwMode="gray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E88B"/>
                </a:gs>
                <a:gs pos="100000">
                  <a:srgbClr val="FFCC00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0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8CD59C"/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1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lin ang="27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940" name="Text Box 34"/>
          <p:cNvSpPr txBox="1">
            <a:spLocks noChangeArrowheads="1"/>
          </p:cNvSpPr>
          <p:nvPr/>
        </p:nvSpPr>
        <p:spPr bwMode="auto">
          <a:xfrm>
            <a:off x="5868144" y="1231787"/>
            <a:ext cx="2448272" cy="101566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Выпуск афиши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Встреча с юристами</a:t>
            </a:r>
          </a:p>
        </p:txBody>
      </p:sp>
      <p:sp>
        <p:nvSpPr>
          <p:cNvPr id="39941" name="Text Box 35"/>
          <p:cNvSpPr txBox="1">
            <a:spLocks noChangeArrowheads="1"/>
          </p:cNvSpPr>
          <p:nvPr/>
        </p:nvSpPr>
        <p:spPr bwMode="auto">
          <a:xfrm>
            <a:off x="358775" y="3429000"/>
            <a:ext cx="2232025" cy="132343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Круглый стол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Деловая игра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Ролевая игра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Устный журнал</a:t>
            </a:r>
            <a:endParaRPr lang="en-US" altLang="ru-RU" sz="2000" dirty="0" smtClean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2" name="Text Box 36"/>
          <p:cNvSpPr txBox="1">
            <a:spLocks noChangeArrowheads="1"/>
          </p:cNvSpPr>
          <p:nvPr/>
        </p:nvSpPr>
        <p:spPr bwMode="auto">
          <a:xfrm>
            <a:off x="331399" y="1231786"/>
            <a:ext cx="3070225" cy="101566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Праздничные заседания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Дискуссия</a:t>
            </a:r>
            <a:endParaRPr lang="en-US" altLang="ru-RU" sz="2000" dirty="0" smtClean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3" name="Text Box 37"/>
          <p:cNvSpPr txBox="1">
            <a:spLocks noChangeArrowheads="1"/>
          </p:cNvSpPr>
          <p:nvPr/>
        </p:nvSpPr>
        <p:spPr bwMode="auto">
          <a:xfrm>
            <a:off x="4860032" y="5589240"/>
            <a:ext cx="3265512" cy="101566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Виртуальная экскурсия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err="1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Брейн</a:t>
            </a: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-ринг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Соцопрос и др.</a:t>
            </a:r>
            <a:endParaRPr lang="en-US" altLang="ru-RU" sz="2000" dirty="0" smtClean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6" name="Picture 2" descr="C:\Users\1\Documents\Копия флешка 2019\Материалы работы КПК\Фото КПК - это 07.12.2016\DSCN36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135" y="2852936"/>
            <a:ext cx="1821849" cy="1366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8743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84" name="AutoShape 12"/>
          <p:cNvSpPr>
            <a:spLocks noChangeArrowheads="1"/>
          </p:cNvSpPr>
          <p:nvPr/>
        </p:nvSpPr>
        <p:spPr bwMode="gray">
          <a:xfrm>
            <a:off x="971600" y="1981200"/>
            <a:ext cx="40052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rgbClr val="33CCCC">
                  <a:gamma/>
                  <a:shade val="66667"/>
                  <a:invGamma/>
                  <a:alpha val="12000"/>
                </a:srgbClr>
              </a:gs>
              <a:gs pos="50000">
                <a:srgbClr val="33CCCC"/>
              </a:gs>
              <a:gs pos="100000">
                <a:srgbClr val="33CCCC">
                  <a:gamma/>
                  <a:shade val="66667"/>
                  <a:invGamma/>
                  <a:alpha val="12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9475" name="Rectangle 3"/>
          <p:cNvSpPr>
            <a:spLocks noGrp="1" noChangeArrowheads="1"/>
          </p:cNvSpPr>
          <p:nvPr>
            <p:ph type="title"/>
          </p:nvPr>
        </p:nvSpPr>
        <p:spPr>
          <a:xfrm>
            <a:off x="2094778" y="260648"/>
            <a:ext cx="6293646" cy="1143000"/>
          </a:xfrm>
        </p:spPr>
        <p:txBody>
          <a:bodyPr/>
          <a:lstStyle/>
          <a:p>
            <a:pPr algn="ctr">
              <a:defRPr/>
            </a:pPr>
            <a:r>
              <a:rPr lang="ru-RU" alt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</a:t>
            </a:r>
            <a:br>
              <a:rPr lang="ru-RU" alt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alt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проведения заседаний</a:t>
            </a:r>
            <a:endParaRPr lang="en-US" altLang="ru-RU" sz="36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510" name="Oval 11"/>
          <p:cNvSpPr>
            <a:spLocks noChangeArrowheads="1"/>
          </p:cNvSpPr>
          <p:nvPr/>
        </p:nvSpPr>
        <p:spPr bwMode="gray">
          <a:xfrm>
            <a:off x="1301998" y="2316186"/>
            <a:ext cx="3270002" cy="3200400"/>
          </a:xfrm>
          <a:prstGeom prst="ellipse">
            <a:avLst/>
          </a:prstGeom>
          <a:gradFill rotWithShape="1">
            <a:gsLst>
              <a:gs pos="0">
                <a:srgbClr val="41D592"/>
              </a:gs>
              <a:gs pos="100000">
                <a:srgbClr val="29875D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ru-RU" altLang="ru-RU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1" name="AutoShape 13"/>
          <p:cNvSpPr>
            <a:spLocks noChangeArrowheads="1"/>
          </p:cNvSpPr>
          <p:nvPr/>
        </p:nvSpPr>
        <p:spPr bwMode="gray">
          <a:xfrm>
            <a:off x="3995936" y="2133600"/>
            <a:ext cx="3781425" cy="6556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Лекция с 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запланированными ошибками</a:t>
            </a:r>
            <a:endParaRPr lang="en-US" altLang="ru-RU" sz="1800" b="1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2" name="AutoShape 14"/>
          <p:cNvSpPr>
            <a:spLocks noChangeArrowheads="1"/>
          </p:cNvSpPr>
          <p:nvPr/>
        </p:nvSpPr>
        <p:spPr bwMode="gray">
          <a:xfrm>
            <a:off x="4183063" y="2973388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Лекция – теле-эссе</a:t>
            </a:r>
            <a:endParaRPr lang="en-US" altLang="ru-RU" sz="2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3" name="AutoShape 15"/>
          <p:cNvSpPr>
            <a:spLocks noChangeArrowheads="1"/>
          </p:cNvSpPr>
          <p:nvPr/>
        </p:nvSpPr>
        <p:spPr bwMode="gray">
          <a:xfrm>
            <a:off x="4449763" y="3633788"/>
            <a:ext cx="377983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Лекция - консультация</a:t>
            </a:r>
            <a:endParaRPr lang="en-US" altLang="ru-RU" sz="2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4" name="AutoShape 16"/>
          <p:cNvSpPr>
            <a:spLocks noChangeArrowheads="1"/>
          </p:cNvSpPr>
          <p:nvPr/>
        </p:nvSpPr>
        <p:spPr bwMode="gray">
          <a:xfrm>
            <a:off x="4183063" y="4292600"/>
            <a:ext cx="3917329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Слайд-лекция 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с вкрапленными заданиями</a:t>
            </a:r>
            <a:endParaRPr lang="en-US" altLang="ru-RU" sz="2000" b="1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5" name="AutoShape 17"/>
          <p:cNvSpPr>
            <a:spLocks noChangeArrowheads="1"/>
          </p:cNvSpPr>
          <p:nvPr/>
        </p:nvSpPr>
        <p:spPr bwMode="gray">
          <a:xfrm>
            <a:off x="3852863" y="5229225"/>
            <a:ext cx="3781425" cy="7048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Лекция – диалог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Лекция - информация</a:t>
            </a:r>
            <a:endParaRPr lang="en-US" altLang="ru-RU" sz="20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9490" name="Text Box 18"/>
          <p:cNvSpPr txBox="1">
            <a:spLocks noChangeArrowheads="1"/>
          </p:cNvSpPr>
          <p:nvPr/>
        </p:nvSpPr>
        <p:spPr bwMode="gray">
          <a:xfrm>
            <a:off x="1526505" y="2606546"/>
            <a:ext cx="2820987" cy="25545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Лекция </a:t>
            </a:r>
          </a:p>
          <a:p>
            <a:pPr algn="ctr">
              <a:defRPr/>
            </a:pPr>
            <a:r>
              <a:rPr lang="ru-RU" alt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умерла - да</a:t>
            </a:r>
          </a:p>
          <a:p>
            <a:pPr algn="ctr">
              <a:defRPr/>
            </a:pPr>
            <a:r>
              <a:rPr lang="ru-RU" alt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здравствует</a:t>
            </a:r>
          </a:p>
          <a:p>
            <a:pPr algn="ctr">
              <a:defRPr/>
            </a:pPr>
            <a:r>
              <a:rPr lang="ru-RU" alt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лекция</a:t>
            </a:r>
            <a:r>
              <a:rPr lang="ru-RU" alt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</a:p>
          <a:p>
            <a:pPr algn="ctr">
              <a:defRPr/>
            </a:pPr>
            <a:r>
              <a:rPr lang="ru-RU" alt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Только – какая?..</a:t>
            </a:r>
            <a:endParaRPr lang="en-US" alt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29" y="332656"/>
            <a:ext cx="2116137" cy="1579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1" y="4976369"/>
            <a:ext cx="1909321" cy="154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601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title"/>
          </p:nvPr>
        </p:nvSpPr>
        <p:spPr>
          <a:xfrm>
            <a:off x="503761" y="152576"/>
            <a:ext cx="7620000" cy="1143000"/>
          </a:xfrm>
        </p:spPr>
        <p:txBody>
          <a:bodyPr/>
          <a:lstStyle/>
          <a:p>
            <a:r>
              <a:rPr lang="ru-RU" altLang="ru-RU" sz="4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заседания КПК…</a:t>
            </a:r>
            <a:endParaRPr lang="en-US" altLang="ru-RU" sz="2800" b="1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627" name="Rectangle 134"/>
          <p:cNvSpPr>
            <a:spLocks noChangeArrowheads="1"/>
          </p:cNvSpPr>
          <p:nvPr/>
        </p:nvSpPr>
        <p:spPr bwMode="gray">
          <a:xfrm>
            <a:off x="101600" y="1847850"/>
            <a:ext cx="5516563" cy="2098675"/>
          </a:xfrm>
          <a:prstGeom prst="rect">
            <a:avLst/>
          </a:prstGeom>
          <a:gradFill rotWithShape="1">
            <a:gsLst>
              <a:gs pos="0">
                <a:srgbClr val="004B70">
                  <a:alpha val="79999"/>
                </a:srgbClr>
              </a:gs>
              <a:gs pos="100000">
                <a:srgbClr val="E9893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ru-RU" altLang="ru-RU" sz="240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6628" name="Group 114"/>
          <p:cNvGrpSpPr>
            <a:grpSpLocks/>
          </p:cNvGrpSpPr>
          <p:nvPr/>
        </p:nvGrpSpPr>
        <p:grpSpPr bwMode="auto">
          <a:xfrm>
            <a:off x="4519613" y="1184275"/>
            <a:ext cx="1098550" cy="1001713"/>
            <a:chOff x="1488" y="1968"/>
            <a:chExt cx="432" cy="432"/>
          </a:xfrm>
        </p:grpSpPr>
        <p:grpSp>
          <p:nvGrpSpPr>
            <p:cNvPr id="26638" name="Group 115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6" y="1920"/>
              <a:chExt cx="1680" cy="1680"/>
            </a:xfrm>
          </p:grpSpPr>
          <p:sp>
            <p:nvSpPr>
              <p:cNvPr id="26640" name="Oval 11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643C0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u"/>
                  <a:defRPr sz="20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–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ru-RU" altLang="ru-RU" sz="240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1" name="Freeform 11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95 w 1321"/>
                  <a:gd name="T1" fmla="*/ 141 h 712"/>
                  <a:gd name="T2" fmla="*/ 1109 w 1321"/>
                  <a:gd name="T3" fmla="*/ 156 h 712"/>
                  <a:gd name="T4" fmla="*/ 1112 w 1321"/>
                  <a:gd name="T5" fmla="*/ 170 h 712"/>
                  <a:gd name="T6" fmla="*/ 1107 w 1321"/>
                  <a:gd name="T7" fmla="*/ 182 h 712"/>
                  <a:gd name="T8" fmla="*/ 1093 w 1321"/>
                  <a:gd name="T9" fmla="*/ 192 h 712"/>
                  <a:gd name="T10" fmla="*/ 1071 w 1321"/>
                  <a:gd name="T11" fmla="*/ 204 h 712"/>
                  <a:gd name="T12" fmla="*/ 1043 w 1321"/>
                  <a:gd name="T13" fmla="*/ 213 h 712"/>
                  <a:gd name="T14" fmla="*/ 1007 w 1321"/>
                  <a:gd name="T15" fmla="*/ 221 h 712"/>
                  <a:gd name="T16" fmla="*/ 966 w 1321"/>
                  <a:gd name="T17" fmla="*/ 229 h 712"/>
                  <a:gd name="T18" fmla="*/ 919 w 1321"/>
                  <a:gd name="T19" fmla="*/ 235 h 712"/>
                  <a:gd name="T20" fmla="*/ 868 w 1321"/>
                  <a:gd name="T21" fmla="*/ 240 h 712"/>
                  <a:gd name="T22" fmla="*/ 814 w 1321"/>
                  <a:gd name="T23" fmla="*/ 243 h 712"/>
                  <a:gd name="T24" fmla="*/ 754 w 1321"/>
                  <a:gd name="T25" fmla="*/ 248 h 712"/>
                  <a:gd name="T26" fmla="*/ 694 w 1321"/>
                  <a:gd name="T27" fmla="*/ 249 h 712"/>
                  <a:gd name="T28" fmla="*/ 670 w 1321"/>
                  <a:gd name="T29" fmla="*/ 250 h 712"/>
                  <a:gd name="T30" fmla="*/ 401 w 1321"/>
                  <a:gd name="T31" fmla="*/ 250 h 712"/>
                  <a:gd name="T32" fmla="*/ 397 w 1321"/>
                  <a:gd name="T33" fmla="*/ 250 h 712"/>
                  <a:gd name="T34" fmla="*/ 344 w 1321"/>
                  <a:gd name="T35" fmla="*/ 249 h 712"/>
                  <a:gd name="T36" fmla="*/ 293 w 1321"/>
                  <a:gd name="T37" fmla="*/ 248 h 712"/>
                  <a:gd name="T38" fmla="*/ 245 w 1321"/>
                  <a:gd name="T39" fmla="*/ 245 h 712"/>
                  <a:gd name="T40" fmla="*/ 199 w 1321"/>
                  <a:gd name="T41" fmla="*/ 242 h 712"/>
                  <a:gd name="T42" fmla="*/ 158 w 1321"/>
                  <a:gd name="T43" fmla="*/ 238 h 712"/>
                  <a:gd name="T44" fmla="*/ 120 w 1321"/>
                  <a:gd name="T45" fmla="*/ 232 h 712"/>
                  <a:gd name="T46" fmla="*/ 84 w 1321"/>
                  <a:gd name="T47" fmla="*/ 228 h 712"/>
                  <a:gd name="T48" fmla="*/ 58 w 1321"/>
                  <a:gd name="T49" fmla="*/ 222 h 712"/>
                  <a:gd name="T50" fmla="*/ 30 w 1321"/>
                  <a:gd name="T51" fmla="*/ 214 h 712"/>
                  <a:gd name="T52" fmla="*/ 18 w 1321"/>
                  <a:gd name="T53" fmla="*/ 205 h 712"/>
                  <a:gd name="T54" fmla="*/ 6 w 1321"/>
                  <a:gd name="T55" fmla="*/ 195 h 712"/>
                  <a:gd name="T56" fmla="*/ 0 w 1321"/>
                  <a:gd name="T57" fmla="*/ 184 h 712"/>
                  <a:gd name="T58" fmla="*/ 0 w 1321"/>
                  <a:gd name="T59" fmla="*/ 183 h 712"/>
                  <a:gd name="T60" fmla="*/ 4 w 1321"/>
                  <a:gd name="T61" fmla="*/ 170 h 712"/>
                  <a:gd name="T62" fmla="*/ 16 w 1321"/>
                  <a:gd name="T63" fmla="*/ 157 h 712"/>
                  <a:gd name="T64" fmla="*/ 42 w 1321"/>
                  <a:gd name="T65" fmla="*/ 130 h 712"/>
                  <a:gd name="T66" fmla="*/ 77 w 1321"/>
                  <a:gd name="T67" fmla="*/ 105 h 712"/>
                  <a:gd name="T68" fmla="*/ 124 w 1321"/>
                  <a:gd name="T69" fmla="*/ 83 h 712"/>
                  <a:gd name="T70" fmla="*/ 172 w 1321"/>
                  <a:gd name="T71" fmla="*/ 61 h 712"/>
                  <a:gd name="T72" fmla="*/ 227 w 1321"/>
                  <a:gd name="T73" fmla="*/ 43 h 712"/>
                  <a:gd name="T74" fmla="*/ 287 w 1321"/>
                  <a:gd name="T75" fmla="*/ 29 h 712"/>
                  <a:gd name="T76" fmla="*/ 349 w 1321"/>
                  <a:gd name="T77" fmla="*/ 16 h 712"/>
                  <a:gd name="T78" fmla="*/ 419 w 1321"/>
                  <a:gd name="T79" fmla="*/ 8 h 712"/>
                  <a:gd name="T80" fmla="*/ 489 w 1321"/>
                  <a:gd name="T81" fmla="*/ 4 h 712"/>
                  <a:gd name="T82" fmla="*/ 562 w 1321"/>
                  <a:gd name="T83" fmla="*/ 0 h 712"/>
                  <a:gd name="T84" fmla="*/ 562 w 1321"/>
                  <a:gd name="T85" fmla="*/ 0 h 712"/>
                  <a:gd name="T86" fmla="*/ 639 w 1321"/>
                  <a:gd name="T87" fmla="*/ 4 h 712"/>
                  <a:gd name="T88" fmla="*/ 713 w 1321"/>
                  <a:gd name="T89" fmla="*/ 8 h 712"/>
                  <a:gd name="T90" fmla="*/ 785 w 1321"/>
                  <a:gd name="T91" fmla="*/ 18 h 712"/>
                  <a:gd name="T92" fmla="*/ 851 w 1321"/>
                  <a:gd name="T93" fmla="*/ 32 h 712"/>
                  <a:gd name="T94" fmla="*/ 911 w 1321"/>
                  <a:gd name="T95" fmla="*/ 48 h 712"/>
                  <a:gd name="T96" fmla="*/ 967 w 1321"/>
                  <a:gd name="T97" fmla="*/ 69 h 712"/>
                  <a:gd name="T98" fmla="*/ 1017 w 1321"/>
                  <a:gd name="T99" fmla="*/ 90 h 712"/>
                  <a:gd name="T100" fmla="*/ 1060 w 1321"/>
                  <a:gd name="T101" fmla="*/ 114 h 712"/>
                  <a:gd name="T102" fmla="*/ 1095 w 1321"/>
                  <a:gd name="T103" fmla="*/ 141 h 712"/>
                  <a:gd name="T104" fmla="*/ 1095 w 1321"/>
                  <a:gd name="T105" fmla="*/ 141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5350" name="Text Box 118"/>
            <p:cNvSpPr txBox="1">
              <a:spLocks noChangeArrowheads="1"/>
            </p:cNvSpPr>
            <p:nvPr/>
          </p:nvSpPr>
          <p:spPr bwMode="gray">
            <a:xfrm>
              <a:off x="1631" y="2016"/>
              <a:ext cx="165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A</a:t>
              </a:r>
            </a:p>
          </p:txBody>
        </p:sp>
      </p:grpSp>
      <p:sp>
        <p:nvSpPr>
          <p:cNvPr id="26629" name="Text Box 147"/>
          <p:cNvSpPr txBox="1">
            <a:spLocks noChangeArrowheads="1"/>
          </p:cNvSpPr>
          <p:nvPr/>
        </p:nvSpPr>
        <p:spPr bwMode="auto">
          <a:xfrm>
            <a:off x="468313" y="2030413"/>
            <a:ext cx="44148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о</a:t>
            </a:r>
            <a:r>
              <a:rPr lang="ru-RU" altLang="ru-RU" sz="24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формляются протоколами, ссылками на дополнительные источники информации</a:t>
            </a:r>
            <a:endParaRPr lang="en-US" altLang="ru-RU" sz="24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30" name="Rectangle 141"/>
          <p:cNvSpPr>
            <a:spLocks noChangeArrowheads="1"/>
          </p:cNvSpPr>
          <p:nvPr/>
        </p:nvSpPr>
        <p:spPr bwMode="gray">
          <a:xfrm>
            <a:off x="101600" y="4338638"/>
            <a:ext cx="6070600" cy="1754187"/>
          </a:xfrm>
          <a:prstGeom prst="rect">
            <a:avLst/>
          </a:prstGeom>
          <a:gradFill rotWithShape="1">
            <a:gsLst>
              <a:gs pos="0">
                <a:srgbClr val="004B70">
                  <a:alpha val="79999"/>
                </a:srgbClr>
              </a:gs>
              <a:gs pos="100000">
                <a:srgbClr val="418AE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ru-RU" altLang="ru-RU" sz="240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6631" name="Group 104"/>
          <p:cNvGrpSpPr>
            <a:grpSpLocks/>
          </p:cNvGrpSpPr>
          <p:nvPr/>
        </p:nvGrpSpPr>
        <p:grpSpPr bwMode="auto">
          <a:xfrm>
            <a:off x="5084763" y="3443288"/>
            <a:ext cx="1087437" cy="1006475"/>
            <a:chOff x="3938" y="1968"/>
            <a:chExt cx="430" cy="437"/>
          </a:xfrm>
        </p:grpSpPr>
        <p:grpSp>
          <p:nvGrpSpPr>
            <p:cNvPr id="26634" name="Group 105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2016" y="1920"/>
              <a:chExt cx="1680" cy="1680"/>
            </a:xfrm>
          </p:grpSpPr>
          <p:sp>
            <p:nvSpPr>
              <p:cNvPr id="26636" name="Oval 10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4996E3"/>
                  </a:gs>
                  <a:gs pos="100000">
                    <a:srgbClr val="162D4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Wingdings" pitchFamily="2" charset="2"/>
                  <a:buChar char="u"/>
                  <a:defRPr sz="2000"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Wingdings" pitchFamily="2" charset="2"/>
                  <a:buChar char="–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黑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ru-RU" altLang="ru-RU" sz="240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7" name="Freeform 10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95 w 1321"/>
                  <a:gd name="T1" fmla="*/ 141 h 712"/>
                  <a:gd name="T2" fmla="*/ 1109 w 1321"/>
                  <a:gd name="T3" fmla="*/ 156 h 712"/>
                  <a:gd name="T4" fmla="*/ 1112 w 1321"/>
                  <a:gd name="T5" fmla="*/ 170 h 712"/>
                  <a:gd name="T6" fmla="*/ 1107 w 1321"/>
                  <a:gd name="T7" fmla="*/ 182 h 712"/>
                  <a:gd name="T8" fmla="*/ 1093 w 1321"/>
                  <a:gd name="T9" fmla="*/ 192 h 712"/>
                  <a:gd name="T10" fmla="*/ 1071 w 1321"/>
                  <a:gd name="T11" fmla="*/ 204 h 712"/>
                  <a:gd name="T12" fmla="*/ 1043 w 1321"/>
                  <a:gd name="T13" fmla="*/ 213 h 712"/>
                  <a:gd name="T14" fmla="*/ 1007 w 1321"/>
                  <a:gd name="T15" fmla="*/ 221 h 712"/>
                  <a:gd name="T16" fmla="*/ 966 w 1321"/>
                  <a:gd name="T17" fmla="*/ 229 h 712"/>
                  <a:gd name="T18" fmla="*/ 919 w 1321"/>
                  <a:gd name="T19" fmla="*/ 235 h 712"/>
                  <a:gd name="T20" fmla="*/ 868 w 1321"/>
                  <a:gd name="T21" fmla="*/ 240 h 712"/>
                  <a:gd name="T22" fmla="*/ 814 w 1321"/>
                  <a:gd name="T23" fmla="*/ 243 h 712"/>
                  <a:gd name="T24" fmla="*/ 754 w 1321"/>
                  <a:gd name="T25" fmla="*/ 248 h 712"/>
                  <a:gd name="T26" fmla="*/ 694 w 1321"/>
                  <a:gd name="T27" fmla="*/ 249 h 712"/>
                  <a:gd name="T28" fmla="*/ 670 w 1321"/>
                  <a:gd name="T29" fmla="*/ 250 h 712"/>
                  <a:gd name="T30" fmla="*/ 401 w 1321"/>
                  <a:gd name="T31" fmla="*/ 250 h 712"/>
                  <a:gd name="T32" fmla="*/ 397 w 1321"/>
                  <a:gd name="T33" fmla="*/ 250 h 712"/>
                  <a:gd name="T34" fmla="*/ 344 w 1321"/>
                  <a:gd name="T35" fmla="*/ 249 h 712"/>
                  <a:gd name="T36" fmla="*/ 293 w 1321"/>
                  <a:gd name="T37" fmla="*/ 248 h 712"/>
                  <a:gd name="T38" fmla="*/ 245 w 1321"/>
                  <a:gd name="T39" fmla="*/ 245 h 712"/>
                  <a:gd name="T40" fmla="*/ 199 w 1321"/>
                  <a:gd name="T41" fmla="*/ 242 h 712"/>
                  <a:gd name="T42" fmla="*/ 158 w 1321"/>
                  <a:gd name="T43" fmla="*/ 238 h 712"/>
                  <a:gd name="T44" fmla="*/ 120 w 1321"/>
                  <a:gd name="T45" fmla="*/ 232 h 712"/>
                  <a:gd name="T46" fmla="*/ 84 w 1321"/>
                  <a:gd name="T47" fmla="*/ 228 h 712"/>
                  <a:gd name="T48" fmla="*/ 58 w 1321"/>
                  <a:gd name="T49" fmla="*/ 222 h 712"/>
                  <a:gd name="T50" fmla="*/ 30 w 1321"/>
                  <a:gd name="T51" fmla="*/ 214 h 712"/>
                  <a:gd name="T52" fmla="*/ 18 w 1321"/>
                  <a:gd name="T53" fmla="*/ 205 h 712"/>
                  <a:gd name="T54" fmla="*/ 6 w 1321"/>
                  <a:gd name="T55" fmla="*/ 195 h 712"/>
                  <a:gd name="T56" fmla="*/ 0 w 1321"/>
                  <a:gd name="T57" fmla="*/ 184 h 712"/>
                  <a:gd name="T58" fmla="*/ 0 w 1321"/>
                  <a:gd name="T59" fmla="*/ 183 h 712"/>
                  <a:gd name="T60" fmla="*/ 4 w 1321"/>
                  <a:gd name="T61" fmla="*/ 170 h 712"/>
                  <a:gd name="T62" fmla="*/ 16 w 1321"/>
                  <a:gd name="T63" fmla="*/ 157 h 712"/>
                  <a:gd name="T64" fmla="*/ 42 w 1321"/>
                  <a:gd name="T65" fmla="*/ 130 h 712"/>
                  <a:gd name="T66" fmla="*/ 77 w 1321"/>
                  <a:gd name="T67" fmla="*/ 105 h 712"/>
                  <a:gd name="T68" fmla="*/ 124 w 1321"/>
                  <a:gd name="T69" fmla="*/ 83 h 712"/>
                  <a:gd name="T70" fmla="*/ 172 w 1321"/>
                  <a:gd name="T71" fmla="*/ 61 h 712"/>
                  <a:gd name="T72" fmla="*/ 227 w 1321"/>
                  <a:gd name="T73" fmla="*/ 43 h 712"/>
                  <a:gd name="T74" fmla="*/ 287 w 1321"/>
                  <a:gd name="T75" fmla="*/ 29 h 712"/>
                  <a:gd name="T76" fmla="*/ 349 w 1321"/>
                  <a:gd name="T77" fmla="*/ 16 h 712"/>
                  <a:gd name="T78" fmla="*/ 419 w 1321"/>
                  <a:gd name="T79" fmla="*/ 8 h 712"/>
                  <a:gd name="T80" fmla="*/ 489 w 1321"/>
                  <a:gd name="T81" fmla="*/ 4 h 712"/>
                  <a:gd name="T82" fmla="*/ 562 w 1321"/>
                  <a:gd name="T83" fmla="*/ 0 h 712"/>
                  <a:gd name="T84" fmla="*/ 562 w 1321"/>
                  <a:gd name="T85" fmla="*/ 0 h 712"/>
                  <a:gd name="T86" fmla="*/ 639 w 1321"/>
                  <a:gd name="T87" fmla="*/ 4 h 712"/>
                  <a:gd name="T88" fmla="*/ 713 w 1321"/>
                  <a:gd name="T89" fmla="*/ 8 h 712"/>
                  <a:gd name="T90" fmla="*/ 785 w 1321"/>
                  <a:gd name="T91" fmla="*/ 18 h 712"/>
                  <a:gd name="T92" fmla="*/ 851 w 1321"/>
                  <a:gd name="T93" fmla="*/ 32 h 712"/>
                  <a:gd name="T94" fmla="*/ 911 w 1321"/>
                  <a:gd name="T95" fmla="*/ 48 h 712"/>
                  <a:gd name="T96" fmla="*/ 967 w 1321"/>
                  <a:gd name="T97" fmla="*/ 69 h 712"/>
                  <a:gd name="T98" fmla="*/ 1017 w 1321"/>
                  <a:gd name="T99" fmla="*/ 90 h 712"/>
                  <a:gd name="T100" fmla="*/ 1060 w 1321"/>
                  <a:gd name="T101" fmla="*/ 114 h 712"/>
                  <a:gd name="T102" fmla="*/ 1095 w 1321"/>
                  <a:gd name="T103" fmla="*/ 141 h 712"/>
                  <a:gd name="T104" fmla="*/ 1095 w 1321"/>
                  <a:gd name="T105" fmla="*/ 141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66A7E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5340" name="Text Box 108"/>
            <p:cNvSpPr txBox="1">
              <a:spLocks noChangeArrowheads="1"/>
            </p:cNvSpPr>
            <p:nvPr/>
          </p:nvSpPr>
          <p:spPr bwMode="gray">
            <a:xfrm>
              <a:off x="4067" y="2028"/>
              <a:ext cx="164" cy="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B</a:t>
              </a:r>
            </a:p>
          </p:txBody>
        </p:sp>
      </p:grpSp>
      <p:sp>
        <p:nvSpPr>
          <p:cNvPr id="26632" name="Text Box 149"/>
          <p:cNvSpPr txBox="1">
            <a:spLocks noChangeArrowheads="1"/>
          </p:cNvSpPr>
          <p:nvPr/>
        </p:nvSpPr>
        <p:spPr bwMode="auto">
          <a:xfrm>
            <a:off x="202695" y="4509120"/>
            <a:ext cx="586841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организуется обратная связь с аудиторией (блиц-опрос, устная оценка, анкетирование и др.</a:t>
            </a:r>
            <a:endParaRPr lang="en-US" altLang="ru-RU" sz="24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33" name="AutoShape 161"/>
          <p:cNvSpPr>
            <a:spLocks noChangeArrowheads="1"/>
          </p:cNvSpPr>
          <p:nvPr/>
        </p:nvSpPr>
        <p:spPr bwMode="auto">
          <a:xfrm>
            <a:off x="6048375" y="1676400"/>
            <a:ext cx="2771775" cy="1981200"/>
          </a:xfrm>
          <a:prstGeom prst="wedgeRoundRectCallout">
            <a:avLst>
              <a:gd name="adj1" fmla="val -44759"/>
              <a:gd name="adj2" fmla="val 84694"/>
              <a:gd name="adj3" fmla="val 16667"/>
            </a:avLst>
          </a:prstGeom>
          <a:solidFill>
            <a:srgbClr val="D1C673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о</a:t>
            </a:r>
            <a:r>
              <a:rPr lang="ru-RU" altLang="ru-RU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пора на широкие возможности мультимедиа</a:t>
            </a:r>
            <a:endParaRPr lang="en-US" altLang="ru-RU" sz="2400" b="1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074" name="Picture 2" descr="C:\Users\1\Documents\Копия флешка 2019\Материалы работы КПК\Фото КПК - это 07.12.2016\DSCN3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17367"/>
            <a:ext cx="2128728" cy="159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8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80920" cy="792088"/>
          </a:xfrm>
        </p:spPr>
        <p:txBody>
          <a:bodyPr/>
          <a:lstStyle/>
          <a:p>
            <a:pPr algn="ctr"/>
            <a:r>
              <a:rPr lang="ru-RU" sz="32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Практический выход деятельности КПК</a:t>
            </a:r>
            <a:endParaRPr lang="ru-RU" sz="32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429262"/>
              </p:ext>
            </p:extLst>
          </p:nvPr>
        </p:nvGraphicFramePr>
        <p:xfrm>
          <a:off x="107504" y="1052736"/>
          <a:ext cx="828092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24744"/>
            <a:ext cx="1296144" cy="1830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24745"/>
            <a:ext cx="1302638" cy="184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994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9736"/>
            <a:ext cx="8399537" cy="877888"/>
          </a:xfrm>
        </p:spPr>
        <p:txBody>
          <a:bodyPr/>
          <a:lstStyle/>
          <a:p>
            <a:pPr algn="ctr"/>
            <a:r>
              <a:rPr lang="ru-RU" altLang="ru-RU" sz="3200" b="1" dirty="0" smtClean="0">
                <a:solidFill>
                  <a:srgbClr val="7030A0"/>
                </a:solidFill>
              </a:rPr>
              <a:t>Анализ использования возможностей КПК</a:t>
            </a:r>
            <a:br>
              <a:rPr lang="ru-RU" altLang="ru-RU" sz="3200" b="1" dirty="0" smtClean="0">
                <a:solidFill>
                  <a:srgbClr val="7030A0"/>
                </a:solidFill>
              </a:rPr>
            </a:br>
            <a:endParaRPr lang="en-US" altLang="ru-RU" sz="3200" b="1" dirty="0" smtClean="0">
              <a:solidFill>
                <a:srgbClr val="7030A0"/>
              </a:solidFill>
            </a:endParaRPr>
          </a:p>
        </p:txBody>
      </p:sp>
      <p:graphicFrame>
        <p:nvGraphicFramePr>
          <p:cNvPr id="236646" name="Group 10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44043891"/>
              </p:ext>
            </p:extLst>
          </p:nvPr>
        </p:nvGraphicFramePr>
        <p:xfrm>
          <a:off x="323529" y="1732768"/>
          <a:ext cx="8370525" cy="4922837"/>
        </p:xfrm>
        <a:graphic>
          <a:graphicData uri="http://schemas.openxmlformats.org/drawingml/2006/table">
            <a:tbl>
              <a:tblPr/>
              <a:tblGrid>
                <a:gridCol w="3232183"/>
                <a:gridCol w="1906159"/>
                <a:gridCol w="3232183"/>
              </a:tblGrid>
              <a:tr h="8641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Опора для мышления</a:t>
                      </a:r>
                      <a:endParaRPr kumimoji="0" lang="en-US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CCFF"/>
                        </a:gs>
                        <a:gs pos="100000">
                          <a:srgbClr val="CCCCFF">
                            <a:gamma/>
                            <a:tint val="5451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Развивает навыки моделирования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/>
                        </a:gs>
                        <a:gs pos="100000">
                          <a:srgbClr val="6699FF">
                            <a:gamma/>
                            <a:tint val="4549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101822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Способ повышения интеллектуального и профессионального потенциала обучающихся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9933FF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9933FF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Цифровой формат</a:t>
                      </a:r>
                      <a:endParaRPr kumimoji="0" lang="en-US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1D80E3"/>
                        </a:gs>
                        <a:gs pos="10000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Сочетание изобразительной и символической  наглядности, словесной и визуальной информации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66FF"/>
                        </a:gs>
                        <a:gs pos="100000">
                          <a:srgbClr val="3366FF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01622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Создание ассоциативных цепочек у обучающихся, помогающих запоминать и осмысливать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9933FF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9933FF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Обратная связь</a:t>
                      </a:r>
                      <a:endParaRPr kumimoji="0" lang="en-US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1D80E3"/>
                        </a:gs>
                        <a:gs pos="10000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Развитие умения отбирать и адаптировать нужную в работе информацию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66FF"/>
                        </a:gs>
                        <a:gs pos="100000">
                          <a:srgbClr val="3366FF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01822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Учет потребностей и   возможностей обучающихся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9933FF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9933FF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Активизация 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внимания</a:t>
                      </a:r>
                      <a:endParaRPr kumimoji="0" lang="en-US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1D80E3"/>
                        </a:gs>
                        <a:gs pos="10000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Развитие большого лекторского мастерства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Развитие критического мышления 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66FF"/>
                        </a:gs>
                        <a:gs pos="100000">
                          <a:srgbClr val="3366FF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0059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Тщательный отбор материала для проведения заседаний КПК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9933FF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9933FF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Реализация общих компетенций</a:t>
                      </a:r>
                      <a:endParaRPr kumimoji="0" lang="en-US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1D80E3"/>
                        </a:gs>
                        <a:gs pos="100000">
                          <a:srgbClr val="1D80E3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Возможность ориентироваться в современном многомерном социокультурном пространстве</a:t>
                      </a:r>
                      <a:endParaRPr kumimoji="0" lang="en-US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9" marR="91429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66FF"/>
                        </a:gs>
                        <a:gs pos="100000">
                          <a:srgbClr val="3366FF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  <p:pic>
        <p:nvPicPr>
          <p:cNvPr id="4098" name="Picture 2" descr="C:\Users\1\Documents\Копия флешка 2019\Материалы работы КПК\Фото КПК - это 07.12.2016\DSCN3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4704"/>
            <a:ext cx="140431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08258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4082"/>
          </a:xfrm>
        </p:spPr>
        <p:txBody>
          <a:bodyPr/>
          <a:lstStyle/>
          <a:p>
            <a:pPr algn="ctr"/>
            <a:r>
              <a:rPr lang="ru-RU" sz="2800" b="1" dirty="0" smtClean="0"/>
              <a:t>Список использованных источников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7620000" cy="54200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114300" indent="0">
              <a:buNone/>
            </a:pPr>
            <a:r>
              <a:rPr lang="ru-RU" dirty="0"/>
              <a:t>1.	Огурцова, С. В., </a:t>
            </a:r>
            <a:r>
              <a:rPr lang="ru-RU" dirty="0" err="1"/>
              <a:t>Шайланов</a:t>
            </a:r>
            <a:r>
              <a:rPr lang="ru-RU" dirty="0"/>
              <a:t>, С. Н. Сущностные характеристики процесса формирования общих и профессиональных компетенций студентов педагогического колледжа на основе инновационных технологий // Проблемы педагогики. – 2017.  № 4 (27). – С. 7583.  [Электронный ресурс]  – Режим доступа: http://problemspedagogy.ru/27130008teoriyaimetodikaprofessionalnogoobrazovaniya/249sushchnostnye.html.</a:t>
            </a:r>
          </a:p>
          <a:p>
            <a:pPr marL="114300" indent="0">
              <a:buNone/>
            </a:pPr>
            <a:r>
              <a:rPr lang="ru-RU" dirty="0"/>
              <a:t>2.	</a:t>
            </a:r>
            <a:r>
              <a:rPr lang="ru-RU" dirty="0" err="1"/>
              <a:t>Паршукова</a:t>
            </a:r>
            <a:r>
              <a:rPr lang="ru-RU" dirty="0"/>
              <a:t>, Г. Б. Формирование профессиональной и общекультурной компетенции обучающихся как становление культурного кода // Сибирский педагогический журнал. – № 6.  2015. – С. 105107.  [Электронный ресурс]  Режим доступа:  https://cyberleninka.ru/article/n/formirovanieprofessionalnoyiobschekulturnoykompetentsiiobuchayuschihsyakakstanovleniekulturnogokoda</a:t>
            </a:r>
          </a:p>
          <a:p>
            <a:pPr marL="114300" indent="0">
              <a:buNone/>
            </a:pPr>
            <a:r>
              <a:rPr lang="ru-RU" dirty="0"/>
              <a:t>3.	Шумакова, Н. В. Использование инновационных технологий и методов обучения как условие повышения качества подготовки студентов колледжа // Международный журнал прикладных и фундаментальных исследований. – 2014. – № 91. – С. 188192.  [Электронный ресурс]   Режим доступа: http://appliedresearch.ru/ru/article/view?id=5815 </a:t>
            </a:r>
          </a:p>
          <a:p>
            <a:pPr marL="114300" indent="0">
              <a:buNone/>
            </a:pPr>
            <a:r>
              <a:rPr lang="ru-RU" dirty="0"/>
              <a:t>4.	Юрьева, Г. П., Архипова, Ю. С. Организация научно-методического сопровождения педагогического коллектива организации СПО в условиях реализации </a:t>
            </a:r>
            <a:r>
              <a:rPr lang="ru-RU" dirty="0" err="1"/>
              <a:t>компетентностной</a:t>
            </a:r>
            <a:r>
              <a:rPr lang="ru-RU" dirty="0"/>
              <a:t> модели образования // Научно-методический электронный журнал «Концепт». – 2016. – № 3. – С. 106–110.  [Электронный ресурс] – Режим доступа: http://ekoncept.ru/2016/76049.htm.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522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543800" cy="20882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Благодарю </a:t>
            </a:r>
            <a:r>
              <a:rPr lang="ru-RU" sz="5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внимание</a:t>
            </a:r>
            <a:r>
              <a:rPr lang="ru-RU" sz="5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" t="9669" r="5719" b="8946"/>
          <a:stretch/>
        </p:blipFill>
        <p:spPr bwMode="auto">
          <a:xfrm>
            <a:off x="1218488" y="2492896"/>
            <a:ext cx="5822310" cy="32004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95471" y="5880962"/>
            <a:ext cx="5342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Международная научно-практическая конференция</a:t>
            </a:r>
          </a:p>
          <a:p>
            <a:pPr algn="ctr"/>
            <a:r>
              <a:rPr lang="ru-RU" dirty="0" smtClean="0"/>
              <a:t>Белоруссия апрель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510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3240360" cy="720080"/>
          </a:xfrm>
        </p:spPr>
        <p:txBody>
          <a:bodyPr/>
          <a:lstStyle/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Аннотация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680568"/>
            <a:ext cx="7848872" cy="37727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презентации дано краткое описание опыта </a:t>
            </a:r>
            <a:r>
              <a:rPr lang="ru-RU" dirty="0">
                <a:solidFill>
                  <a:schemeClr val="tx1"/>
                </a:solidFill>
              </a:rPr>
              <a:t>кафедры Социальных дисциплин по вовлечению в образовательный процесс в сфере среднего профессионального образования созданного и действующего в течение ряда лет Клуба Правовой Культуры </a:t>
            </a:r>
            <a:r>
              <a:rPr lang="ru-RU" dirty="0" smtClean="0">
                <a:solidFill>
                  <a:schemeClr val="tx1"/>
                </a:solidFill>
              </a:rPr>
              <a:t>(далее – КПК) как </a:t>
            </a:r>
            <a:r>
              <a:rPr lang="ru-RU" dirty="0">
                <a:solidFill>
                  <a:schemeClr val="tx1"/>
                </a:solidFill>
              </a:rPr>
              <a:t>средства формирования профессиональной культуры.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Представлены </a:t>
            </a:r>
            <a:r>
              <a:rPr lang="ru-RU" dirty="0">
                <a:solidFill>
                  <a:schemeClr val="tx1"/>
                </a:solidFill>
              </a:rPr>
              <a:t>возможности включения студентов в активную социальную практику в условиях провозглашенного </a:t>
            </a:r>
            <a:r>
              <a:rPr lang="ru-RU" dirty="0" smtClean="0">
                <a:solidFill>
                  <a:schemeClr val="tx1"/>
                </a:solidFill>
              </a:rPr>
              <a:t>в системе образования </a:t>
            </a:r>
            <a:r>
              <a:rPr lang="ru-RU" dirty="0" err="1" smtClean="0">
                <a:solidFill>
                  <a:schemeClr val="tx1"/>
                </a:solidFill>
              </a:rPr>
              <a:t>компетентностного</a:t>
            </a:r>
            <a:r>
              <a:rPr lang="ru-RU" dirty="0" smtClean="0">
                <a:solidFill>
                  <a:schemeClr val="tx1"/>
                </a:solidFill>
              </a:rPr>
              <a:t> подхода с опорой на деятельность КПК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1"/>
            <a:ext cx="264881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965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3538736" cy="1143000"/>
          </a:xfrm>
        </p:spPr>
        <p:txBody>
          <a:bodyPr/>
          <a:lstStyle/>
          <a:p>
            <a:r>
              <a:rPr lang="ru-RU" sz="4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Проблема:</a:t>
            </a:r>
            <a:endParaRPr lang="ru-RU" sz="44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7632848" cy="19442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включение студентов в активную социальную практику в </a:t>
            </a:r>
            <a:r>
              <a:rPr lang="ru-RU" dirty="0" smtClean="0"/>
              <a:t>условиях </a:t>
            </a:r>
            <a:r>
              <a:rPr lang="ru-RU" dirty="0" err="1" smtClean="0"/>
              <a:t>компетентностного</a:t>
            </a:r>
            <a:r>
              <a:rPr lang="ru-RU" dirty="0" smtClean="0"/>
              <a:t> </a:t>
            </a:r>
            <a:r>
              <a:rPr lang="ru-RU" dirty="0"/>
              <a:t>подхода, тесно связанного с профессиональной </a:t>
            </a:r>
            <a:r>
              <a:rPr lang="ru-RU" dirty="0" smtClean="0"/>
              <a:t>культурой</a:t>
            </a:r>
          </a:p>
          <a:p>
            <a:r>
              <a:rPr lang="ru-RU" dirty="0"/>
              <a:t>изменение роли  знаний в образовательном процессе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8"/>
          <a:stretch/>
        </p:blipFill>
        <p:spPr bwMode="auto">
          <a:xfrm>
            <a:off x="395535" y="3717032"/>
            <a:ext cx="3432779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73016"/>
            <a:ext cx="411910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688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050904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Актуальность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772816"/>
            <a:ext cx="4258816" cy="45902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Актуальность разработки представленного </a:t>
            </a:r>
            <a:r>
              <a:rPr lang="ru-RU" dirty="0" smtClean="0"/>
              <a:t>материала </a:t>
            </a:r>
            <a:r>
              <a:rPr lang="ru-RU" dirty="0"/>
              <a:t>обусловлена появлением новых ФГОС в системе профессионального образования, в идеологии которых  заложены принципы ориентации на требования рынка труда и повышение качества подготовки будущих специалистов.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1" b="30498"/>
          <a:stretch/>
        </p:blipFill>
        <p:spPr bwMode="auto">
          <a:xfrm>
            <a:off x="4860033" y="2492896"/>
            <a:ext cx="3159256" cy="2385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561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6"/>
          <p:cNvSpPr>
            <a:spLocks noChangeArrowheads="1"/>
          </p:cNvSpPr>
          <p:nvPr/>
        </p:nvSpPr>
        <p:spPr bwMode="gray">
          <a:xfrm>
            <a:off x="323528" y="1431131"/>
            <a:ext cx="8833172" cy="5445125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altLang="ru-RU" sz="2400" noProof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219" name="Group 2"/>
          <p:cNvGrpSpPr>
            <a:grpSpLocks/>
          </p:cNvGrpSpPr>
          <p:nvPr/>
        </p:nvGrpSpPr>
        <p:grpSpPr bwMode="auto">
          <a:xfrm>
            <a:off x="395536" y="1340768"/>
            <a:ext cx="4052639" cy="4176463"/>
            <a:chOff x="672" y="1405"/>
            <a:chExt cx="2130" cy="1907"/>
          </a:xfrm>
          <a:solidFill>
            <a:srgbClr val="CCECFF"/>
          </a:solidFill>
        </p:grpSpPr>
        <p:sp>
          <p:nvSpPr>
            <p:cNvPr id="9228" name="AutoShape 3"/>
            <p:cNvSpPr>
              <a:spLocks noChangeArrowheads="1"/>
            </p:cNvSpPr>
            <p:nvPr/>
          </p:nvSpPr>
          <p:spPr bwMode="gray">
            <a:xfrm>
              <a:off x="672" y="1872"/>
              <a:ext cx="2112" cy="1440"/>
            </a:xfrm>
            <a:prstGeom prst="roundRect">
              <a:avLst>
                <a:gd name="adj" fmla="val 10347"/>
              </a:avLst>
            </a:prstGeom>
            <a:grpFill/>
            <a:ln w="50800">
              <a:solidFill>
                <a:srgbClr val="7099E2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ru-RU" smtClean="0"/>
            </a:p>
          </p:txBody>
        </p:sp>
        <p:grpSp>
          <p:nvGrpSpPr>
            <p:cNvPr id="9229" name="Group 4"/>
            <p:cNvGrpSpPr>
              <a:grpSpLocks/>
            </p:cNvGrpSpPr>
            <p:nvPr/>
          </p:nvGrpSpPr>
          <p:grpSpPr bwMode="auto">
            <a:xfrm>
              <a:off x="2304" y="1405"/>
              <a:ext cx="498" cy="1089"/>
              <a:chOff x="2304" y="1405"/>
              <a:chExt cx="498" cy="1089"/>
            </a:xfrm>
            <a:grpFill/>
          </p:grpSpPr>
          <p:sp>
            <p:nvSpPr>
              <p:cNvPr id="9230" name="Freeform 5"/>
              <p:cNvSpPr>
                <a:spLocks/>
              </p:cNvSpPr>
              <p:nvPr/>
            </p:nvSpPr>
            <p:spPr bwMode="gray">
              <a:xfrm>
                <a:off x="2425" y="1405"/>
                <a:ext cx="233" cy="193"/>
              </a:xfrm>
              <a:custGeom>
                <a:avLst/>
                <a:gdLst>
                  <a:gd name="T0" fmla="*/ 116 w 267"/>
                  <a:gd name="T1" fmla="*/ 0 h 292"/>
                  <a:gd name="T2" fmla="*/ 140 w 267"/>
                  <a:gd name="T3" fmla="*/ 3 h 292"/>
                  <a:gd name="T4" fmla="*/ 162 w 267"/>
                  <a:gd name="T5" fmla="*/ 10 h 292"/>
                  <a:gd name="T6" fmla="*/ 182 w 267"/>
                  <a:gd name="T7" fmla="*/ 22 h 292"/>
                  <a:gd name="T8" fmla="*/ 199 w 267"/>
                  <a:gd name="T9" fmla="*/ 37 h 292"/>
                  <a:gd name="T10" fmla="*/ 214 w 267"/>
                  <a:gd name="T11" fmla="*/ 56 h 292"/>
                  <a:gd name="T12" fmla="*/ 224 w 267"/>
                  <a:gd name="T13" fmla="*/ 77 h 292"/>
                  <a:gd name="T14" fmla="*/ 231 w 267"/>
                  <a:gd name="T15" fmla="*/ 101 h 292"/>
                  <a:gd name="T16" fmla="*/ 233 w 267"/>
                  <a:gd name="T17" fmla="*/ 127 h 292"/>
                  <a:gd name="T18" fmla="*/ 231 w 267"/>
                  <a:gd name="T19" fmla="*/ 152 h 292"/>
                  <a:gd name="T20" fmla="*/ 224 w 267"/>
                  <a:gd name="T21" fmla="*/ 177 h 292"/>
                  <a:gd name="T22" fmla="*/ 214 w 267"/>
                  <a:gd name="T23" fmla="*/ 197 h 292"/>
                  <a:gd name="T24" fmla="*/ 199 w 267"/>
                  <a:gd name="T25" fmla="*/ 217 h 292"/>
                  <a:gd name="T26" fmla="*/ 182 w 267"/>
                  <a:gd name="T27" fmla="*/ 232 h 292"/>
                  <a:gd name="T28" fmla="*/ 162 w 267"/>
                  <a:gd name="T29" fmla="*/ 244 h 292"/>
                  <a:gd name="T30" fmla="*/ 140 w 267"/>
                  <a:gd name="T31" fmla="*/ 251 h 292"/>
                  <a:gd name="T32" fmla="*/ 116 w 267"/>
                  <a:gd name="T33" fmla="*/ 254 h 292"/>
                  <a:gd name="T34" fmla="*/ 90 w 267"/>
                  <a:gd name="T35" fmla="*/ 251 h 292"/>
                  <a:gd name="T36" fmla="*/ 65 w 267"/>
                  <a:gd name="T37" fmla="*/ 241 h 292"/>
                  <a:gd name="T38" fmla="*/ 45 w 267"/>
                  <a:gd name="T39" fmla="*/ 226 h 292"/>
                  <a:gd name="T40" fmla="*/ 25 w 267"/>
                  <a:gd name="T41" fmla="*/ 206 h 292"/>
                  <a:gd name="T42" fmla="*/ 11 w 267"/>
                  <a:gd name="T43" fmla="*/ 183 h 292"/>
                  <a:gd name="T44" fmla="*/ 3 w 267"/>
                  <a:gd name="T45" fmla="*/ 155 h 292"/>
                  <a:gd name="T46" fmla="*/ 0 w 267"/>
                  <a:gd name="T47" fmla="*/ 127 h 292"/>
                  <a:gd name="T48" fmla="*/ 3 w 267"/>
                  <a:gd name="T49" fmla="*/ 98 h 292"/>
                  <a:gd name="T50" fmla="*/ 11 w 267"/>
                  <a:gd name="T51" fmla="*/ 70 h 292"/>
                  <a:gd name="T52" fmla="*/ 25 w 267"/>
                  <a:gd name="T53" fmla="*/ 47 h 292"/>
                  <a:gd name="T54" fmla="*/ 45 w 267"/>
                  <a:gd name="T55" fmla="*/ 28 h 292"/>
                  <a:gd name="T56" fmla="*/ 65 w 267"/>
                  <a:gd name="T57" fmla="*/ 12 h 292"/>
                  <a:gd name="T58" fmla="*/ 90 w 267"/>
                  <a:gd name="T59" fmla="*/ 3 h 292"/>
                  <a:gd name="T60" fmla="*/ 116 w 267"/>
                  <a:gd name="T61" fmla="*/ 0 h 2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1" name="Freeform 6"/>
              <p:cNvSpPr>
                <a:spLocks/>
              </p:cNvSpPr>
              <p:nvPr/>
            </p:nvSpPr>
            <p:spPr bwMode="gray">
              <a:xfrm>
                <a:off x="2304" y="1625"/>
                <a:ext cx="498" cy="869"/>
              </a:xfrm>
              <a:custGeom>
                <a:avLst/>
                <a:gdLst>
                  <a:gd name="T0" fmla="*/ 63 w 573"/>
                  <a:gd name="T1" fmla="*/ 4 h 1111"/>
                  <a:gd name="T2" fmla="*/ 26 w 573"/>
                  <a:gd name="T3" fmla="*/ 28 h 1111"/>
                  <a:gd name="T4" fmla="*/ 3 w 573"/>
                  <a:gd name="T5" fmla="*/ 65 h 1111"/>
                  <a:gd name="T6" fmla="*/ 0 w 573"/>
                  <a:gd name="T7" fmla="*/ 442 h 1111"/>
                  <a:gd name="T8" fmla="*/ 1 w 573"/>
                  <a:gd name="T9" fmla="*/ 448 h 1111"/>
                  <a:gd name="T10" fmla="*/ 8 w 573"/>
                  <a:gd name="T11" fmla="*/ 462 h 1111"/>
                  <a:gd name="T12" fmla="*/ 23 w 573"/>
                  <a:gd name="T13" fmla="*/ 477 h 1111"/>
                  <a:gd name="T14" fmla="*/ 49 w 573"/>
                  <a:gd name="T15" fmla="*/ 483 h 1111"/>
                  <a:gd name="T16" fmla="*/ 73 w 573"/>
                  <a:gd name="T17" fmla="*/ 478 h 1111"/>
                  <a:gd name="T18" fmla="*/ 87 w 573"/>
                  <a:gd name="T19" fmla="*/ 463 h 1111"/>
                  <a:gd name="T20" fmla="*/ 92 w 573"/>
                  <a:gd name="T21" fmla="*/ 448 h 1111"/>
                  <a:gd name="T22" fmla="*/ 94 w 573"/>
                  <a:gd name="T23" fmla="*/ 436 h 1111"/>
                  <a:gd name="T24" fmla="*/ 94 w 573"/>
                  <a:gd name="T25" fmla="*/ 144 h 1111"/>
                  <a:gd name="T26" fmla="*/ 117 w 573"/>
                  <a:gd name="T27" fmla="*/ 925 h 1111"/>
                  <a:gd name="T28" fmla="*/ 120 w 573"/>
                  <a:gd name="T29" fmla="*/ 931 h 1111"/>
                  <a:gd name="T30" fmla="*/ 131 w 573"/>
                  <a:gd name="T31" fmla="*/ 945 h 1111"/>
                  <a:gd name="T32" fmla="*/ 151 w 573"/>
                  <a:gd name="T33" fmla="*/ 959 h 1111"/>
                  <a:gd name="T34" fmla="*/ 173 w 573"/>
                  <a:gd name="T35" fmla="*/ 964 h 1111"/>
                  <a:gd name="T36" fmla="*/ 197 w 573"/>
                  <a:gd name="T37" fmla="*/ 963 h 1111"/>
                  <a:gd name="T38" fmla="*/ 222 w 573"/>
                  <a:gd name="T39" fmla="*/ 952 h 1111"/>
                  <a:gd name="T40" fmla="*/ 236 w 573"/>
                  <a:gd name="T41" fmla="*/ 937 h 1111"/>
                  <a:gd name="T42" fmla="*/ 242 w 573"/>
                  <a:gd name="T43" fmla="*/ 927 h 1111"/>
                  <a:gd name="T44" fmla="*/ 242 w 573"/>
                  <a:gd name="T45" fmla="*/ 433 h 1111"/>
                  <a:gd name="T46" fmla="*/ 262 w 573"/>
                  <a:gd name="T47" fmla="*/ 436 h 1111"/>
                  <a:gd name="T48" fmla="*/ 262 w 573"/>
                  <a:gd name="T49" fmla="*/ 463 h 1111"/>
                  <a:gd name="T50" fmla="*/ 264 w 573"/>
                  <a:gd name="T51" fmla="*/ 512 h 1111"/>
                  <a:gd name="T52" fmla="*/ 264 w 573"/>
                  <a:gd name="T53" fmla="*/ 576 h 1111"/>
                  <a:gd name="T54" fmla="*/ 264 w 573"/>
                  <a:gd name="T55" fmla="*/ 651 h 1111"/>
                  <a:gd name="T56" fmla="*/ 264 w 573"/>
                  <a:gd name="T57" fmla="*/ 727 h 1111"/>
                  <a:gd name="T58" fmla="*/ 265 w 573"/>
                  <a:gd name="T59" fmla="*/ 803 h 1111"/>
                  <a:gd name="T60" fmla="*/ 265 w 573"/>
                  <a:gd name="T61" fmla="*/ 871 h 1111"/>
                  <a:gd name="T62" fmla="*/ 265 w 573"/>
                  <a:gd name="T63" fmla="*/ 925 h 1111"/>
                  <a:gd name="T64" fmla="*/ 266 w 573"/>
                  <a:gd name="T65" fmla="*/ 931 h 1111"/>
                  <a:gd name="T66" fmla="*/ 274 w 573"/>
                  <a:gd name="T67" fmla="*/ 944 h 1111"/>
                  <a:gd name="T68" fmla="*/ 291 w 573"/>
                  <a:gd name="T69" fmla="*/ 957 h 1111"/>
                  <a:gd name="T70" fmla="*/ 323 w 573"/>
                  <a:gd name="T71" fmla="*/ 964 h 1111"/>
                  <a:gd name="T72" fmla="*/ 355 w 573"/>
                  <a:gd name="T73" fmla="*/ 957 h 1111"/>
                  <a:gd name="T74" fmla="*/ 373 w 573"/>
                  <a:gd name="T75" fmla="*/ 945 h 1111"/>
                  <a:gd name="T76" fmla="*/ 380 w 573"/>
                  <a:gd name="T77" fmla="*/ 931 h 1111"/>
                  <a:gd name="T78" fmla="*/ 381 w 573"/>
                  <a:gd name="T79" fmla="*/ 926 h 1111"/>
                  <a:gd name="T80" fmla="*/ 405 w 573"/>
                  <a:gd name="T81" fmla="*/ 144 h 1111"/>
                  <a:gd name="T82" fmla="*/ 407 w 573"/>
                  <a:gd name="T83" fmla="*/ 436 h 1111"/>
                  <a:gd name="T84" fmla="*/ 410 w 573"/>
                  <a:gd name="T85" fmla="*/ 449 h 1111"/>
                  <a:gd name="T86" fmla="*/ 420 w 573"/>
                  <a:gd name="T87" fmla="*/ 466 h 1111"/>
                  <a:gd name="T88" fmla="*/ 439 w 573"/>
                  <a:gd name="T89" fmla="*/ 478 h 1111"/>
                  <a:gd name="T90" fmla="*/ 466 w 573"/>
                  <a:gd name="T91" fmla="*/ 478 h 1111"/>
                  <a:gd name="T92" fmla="*/ 484 w 573"/>
                  <a:gd name="T93" fmla="*/ 466 h 1111"/>
                  <a:gd name="T94" fmla="*/ 495 w 573"/>
                  <a:gd name="T95" fmla="*/ 449 h 1111"/>
                  <a:gd name="T96" fmla="*/ 498 w 573"/>
                  <a:gd name="T97" fmla="*/ 441 h 1111"/>
                  <a:gd name="T98" fmla="*/ 497 w 573"/>
                  <a:gd name="T99" fmla="*/ 59 h 1111"/>
                  <a:gd name="T100" fmla="*/ 475 w 573"/>
                  <a:gd name="T101" fmla="*/ 24 h 1111"/>
                  <a:gd name="T102" fmla="*/ 440 w 573"/>
                  <a:gd name="T103" fmla="*/ 3 h 1111"/>
                  <a:gd name="T104" fmla="*/ 82 w 573"/>
                  <a:gd name="T105" fmla="*/ 0 h 11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498695" name="Rectangle 7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7620000" cy="1143000"/>
          </a:xfrm>
        </p:spPr>
        <p:txBody>
          <a:bodyPr/>
          <a:lstStyle/>
          <a:p>
            <a:pPr>
              <a:defRPr/>
            </a:pPr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и задачи</a:t>
            </a:r>
            <a:endParaRPr lang="en-US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gray">
          <a:xfrm>
            <a:off x="522624" y="2591569"/>
            <a:ext cx="3456384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Цель:</a:t>
            </a:r>
            <a:r>
              <a:rPr lang="en-US" altLang="ru-RU" sz="24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ru-RU" altLang="ru-RU" sz="1600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предоставить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студентам возможность изучить 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значимые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аспекты 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будущей профессиональной деятельности</a:t>
            </a:r>
            <a:endParaRPr lang="ru-RU" altLang="ru-RU" sz="1600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повысить качество подготовки будущих специалистов с учетом требований рынка труда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учет интересов и потребностей работодателей</a:t>
            </a:r>
          </a:p>
          <a:p>
            <a:pPr eaLnBrk="1" hangingPunct="1">
              <a:spcBef>
                <a:spcPct val="0"/>
              </a:spcBef>
              <a:buNone/>
            </a:pPr>
            <a:endParaRPr lang="en-US" altLang="ru-RU" sz="1600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222" name="Group 15"/>
          <p:cNvGrpSpPr>
            <a:grpSpLocks/>
          </p:cNvGrpSpPr>
          <p:nvPr/>
        </p:nvGrpSpPr>
        <p:grpSpPr bwMode="auto">
          <a:xfrm>
            <a:off x="4571070" y="1431131"/>
            <a:ext cx="3721181" cy="4086100"/>
            <a:chOff x="2880" y="1410"/>
            <a:chExt cx="2126" cy="2065"/>
          </a:xfrm>
          <a:solidFill>
            <a:srgbClr val="B2EDEC"/>
          </a:solidFill>
        </p:grpSpPr>
        <p:sp>
          <p:nvSpPr>
            <p:cNvPr id="9223" name="AutoShape 10"/>
            <p:cNvSpPr>
              <a:spLocks noChangeArrowheads="1"/>
            </p:cNvSpPr>
            <p:nvPr/>
          </p:nvSpPr>
          <p:spPr bwMode="gray">
            <a:xfrm>
              <a:off x="2894" y="1830"/>
              <a:ext cx="2112" cy="1645"/>
            </a:xfrm>
            <a:prstGeom prst="roundRect">
              <a:avLst>
                <a:gd name="adj" fmla="val 10347"/>
              </a:avLst>
            </a:prstGeom>
            <a:solidFill>
              <a:srgbClr val="CCFF99"/>
            </a:solidFill>
            <a:ln w="50800">
              <a:solidFill>
                <a:srgbClr val="44988C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ru-RU" smtClean="0"/>
            </a:p>
          </p:txBody>
        </p:sp>
        <p:sp>
          <p:nvSpPr>
            <p:cNvPr id="9224" name="Text Box 11"/>
            <p:cNvSpPr txBox="1">
              <a:spLocks noChangeArrowheads="1"/>
            </p:cNvSpPr>
            <p:nvPr/>
          </p:nvSpPr>
          <p:spPr bwMode="gray">
            <a:xfrm>
              <a:off x="3144" y="1947"/>
              <a:ext cx="1820" cy="14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0C0C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ru-RU" altLang="ru-RU" b="1" dirty="0" smtClean="0">
                  <a:solidFill>
                    <a:srgbClr val="000000"/>
                  </a:solidFill>
                </a:rPr>
                <a:t>       Задачи:</a:t>
              </a:r>
              <a:r>
                <a:rPr lang="en-US" altLang="ru-RU" dirty="0" smtClean="0">
                  <a:solidFill>
                    <a:srgbClr val="000000"/>
                  </a:solidFill>
                </a:rPr>
                <a:t> </a:t>
              </a:r>
              <a:endParaRPr lang="ru-RU" altLang="ru-RU" sz="1600" dirty="0" smtClean="0">
                <a:solidFill>
                  <a:srgbClr val="000000"/>
                </a:solidFill>
              </a:endParaRPr>
            </a:p>
            <a:p>
              <a:pPr marL="285750" indent="-285750" eaLnBrk="1" hangingPunct="1">
                <a:buFontTx/>
                <a:buChar char="-"/>
                <a:defRPr/>
              </a:pPr>
              <a:r>
                <a:rPr lang="ru-RU" altLang="ru-RU" sz="1600" dirty="0" smtClean="0">
                  <a:solidFill>
                    <a:srgbClr val="000000"/>
                  </a:solidFill>
                </a:rPr>
                <a:t>развивать  личностное </a:t>
              </a:r>
              <a:r>
                <a:rPr lang="ru-RU" altLang="ru-RU" sz="1600" dirty="0">
                  <a:solidFill>
                    <a:srgbClr val="000000"/>
                  </a:solidFill>
                </a:rPr>
                <a:t>самосознание и профессиональную культуру </a:t>
              </a:r>
              <a:r>
                <a:rPr lang="ru-RU" altLang="ru-RU" sz="1600" dirty="0" smtClean="0">
                  <a:solidFill>
                    <a:srgbClr val="000000"/>
                  </a:solidFill>
                </a:rPr>
                <a:t>студентов, приобретение студентами  </a:t>
              </a:r>
              <a:r>
                <a:rPr lang="ru-RU" altLang="ru-RU" sz="1600" dirty="0">
                  <a:solidFill>
                    <a:srgbClr val="000000"/>
                  </a:solidFill>
                </a:rPr>
                <a:t>опыта решения </a:t>
              </a:r>
              <a:r>
                <a:rPr lang="ru-RU" altLang="ru-RU" sz="1600" dirty="0" smtClean="0">
                  <a:solidFill>
                    <a:srgbClr val="000000"/>
                  </a:solidFill>
                </a:rPr>
                <a:t>производственных ситуаций</a:t>
              </a:r>
            </a:p>
            <a:p>
              <a:pPr marL="285750" indent="-285750" eaLnBrk="1" hangingPunct="1">
                <a:buFontTx/>
                <a:buChar char="-"/>
                <a:defRPr/>
              </a:pPr>
              <a:r>
                <a:rPr lang="ru-RU" altLang="ru-RU" sz="1600" dirty="0">
                  <a:solidFill>
                    <a:srgbClr val="000000"/>
                  </a:solidFill>
                </a:rPr>
                <a:t>с</a:t>
              </a:r>
              <a:r>
                <a:rPr lang="ru-RU" altLang="ru-RU" sz="1600" dirty="0" smtClean="0">
                  <a:solidFill>
                    <a:srgbClr val="000000"/>
                  </a:solidFill>
                </a:rPr>
                <a:t>пособствовать становлению гражданской позиции</a:t>
              </a:r>
              <a:endParaRPr lang="en-US" altLang="ru-RU" sz="16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9225" name="Group 12"/>
            <p:cNvGrpSpPr>
              <a:grpSpLocks/>
            </p:cNvGrpSpPr>
            <p:nvPr/>
          </p:nvGrpSpPr>
          <p:grpSpPr bwMode="auto">
            <a:xfrm>
              <a:off x="2880" y="1410"/>
              <a:ext cx="498" cy="1179"/>
              <a:chOff x="2880" y="1410"/>
              <a:chExt cx="498" cy="1179"/>
            </a:xfrm>
            <a:grpFill/>
          </p:grpSpPr>
          <p:sp>
            <p:nvSpPr>
              <p:cNvPr id="9226" name="Freeform 13"/>
              <p:cNvSpPr>
                <a:spLocks/>
              </p:cNvSpPr>
              <p:nvPr/>
            </p:nvSpPr>
            <p:spPr bwMode="gray">
              <a:xfrm>
                <a:off x="3001" y="1410"/>
                <a:ext cx="233" cy="188"/>
              </a:xfrm>
              <a:custGeom>
                <a:avLst/>
                <a:gdLst>
                  <a:gd name="T0" fmla="*/ 116 w 267"/>
                  <a:gd name="T1" fmla="*/ 0 h 292"/>
                  <a:gd name="T2" fmla="*/ 140 w 267"/>
                  <a:gd name="T3" fmla="*/ 3 h 292"/>
                  <a:gd name="T4" fmla="*/ 162 w 267"/>
                  <a:gd name="T5" fmla="*/ 10 h 292"/>
                  <a:gd name="T6" fmla="*/ 182 w 267"/>
                  <a:gd name="T7" fmla="*/ 22 h 292"/>
                  <a:gd name="T8" fmla="*/ 199 w 267"/>
                  <a:gd name="T9" fmla="*/ 37 h 292"/>
                  <a:gd name="T10" fmla="*/ 214 w 267"/>
                  <a:gd name="T11" fmla="*/ 56 h 292"/>
                  <a:gd name="T12" fmla="*/ 224 w 267"/>
                  <a:gd name="T13" fmla="*/ 77 h 292"/>
                  <a:gd name="T14" fmla="*/ 231 w 267"/>
                  <a:gd name="T15" fmla="*/ 101 h 292"/>
                  <a:gd name="T16" fmla="*/ 233 w 267"/>
                  <a:gd name="T17" fmla="*/ 127 h 292"/>
                  <a:gd name="T18" fmla="*/ 231 w 267"/>
                  <a:gd name="T19" fmla="*/ 152 h 292"/>
                  <a:gd name="T20" fmla="*/ 224 w 267"/>
                  <a:gd name="T21" fmla="*/ 177 h 292"/>
                  <a:gd name="T22" fmla="*/ 214 w 267"/>
                  <a:gd name="T23" fmla="*/ 197 h 292"/>
                  <a:gd name="T24" fmla="*/ 199 w 267"/>
                  <a:gd name="T25" fmla="*/ 217 h 292"/>
                  <a:gd name="T26" fmla="*/ 182 w 267"/>
                  <a:gd name="T27" fmla="*/ 232 h 292"/>
                  <a:gd name="T28" fmla="*/ 162 w 267"/>
                  <a:gd name="T29" fmla="*/ 244 h 292"/>
                  <a:gd name="T30" fmla="*/ 140 w 267"/>
                  <a:gd name="T31" fmla="*/ 251 h 292"/>
                  <a:gd name="T32" fmla="*/ 116 w 267"/>
                  <a:gd name="T33" fmla="*/ 254 h 292"/>
                  <a:gd name="T34" fmla="*/ 90 w 267"/>
                  <a:gd name="T35" fmla="*/ 251 h 292"/>
                  <a:gd name="T36" fmla="*/ 65 w 267"/>
                  <a:gd name="T37" fmla="*/ 241 h 292"/>
                  <a:gd name="T38" fmla="*/ 45 w 267"/>
                  <a:gd name="T39" fmla="*/ 226 h 292"/>
                  <a:gd name="T40" fmla="*/ 25 w 267"/>
                  <a:gd name="T41" fmla="*/ 206 h 292"/>
                  <a:gd name="T42" fmla="*/ 11 w 267"/>
                  <a:gd name="T43" fmla="*/ 183 h 292"/>
                  <a:gd name="T44" fmla="*/ 3 w 267"/>
                  <a:gd name="T45" fmla="*/ 155 h 292"/>
                  <a:gd name="T46" fmla="*/ 0 w 267"/>
                  <a:gd name="T47" fmla="*/ 127 h 292"/>
                  <a:gd name="T48" fmla="*/ 3 w 267"/>
                  <a:gd name="T49" fmla="*/ 98 h 292"/>
                  <a:gd name="T50" fmla="*/ 11 w 267"/>
                  <a:gd name="T51" fmla="*/ 70 h 292"/>
                  <a:gd name="T52" fmla="*/ 25 w 267"/>
                  <a:gd name="T53" fmla="*/ 47 h 292"/>
                  <a:gd name="T54" fmla="*/ 45 w 267"/>
                  <a:gd name="T55" fmla="*/ 28 h 292"/>
                  <a:gd name="T56" fmla="*/ 65 w 267"/>
                  <a:gd name="T57" fmla="*/ 12 h 292"/>
                  <a:gd name="T58" fmla="*/ 90 w 267"/>
                  <a:gd name="T59" fmla="*/ 3 h 292"/>
                  <a:gd name="T60" fmla="*/ 116 w 267"/>
                  <a:gd name="T61" fmla="*/ 0 h 2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47721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7" name="Freeform 14"/>
              <p:cNvSpPr>
                <a:spLocks/>
              </p:cNvSpPr>
              <p:nvPr/>
            </p:nvSpPr>
            <p:spPr bwMode="gray">
              <a:xfrm>
                <a:off x="2880" y="1625"/>
                <a:ext cx="498" cy="964"/>
              </a:xfrm>
              <a:custGeom>
                <a:avLst/>
                <a:gdLst>
                  <a:gd name="T0" fmla="*/ 63 w 573"/>
                  <a:gd name="T1" fmla="*/ 4 h 1111"/>
                  <a:gd name="T2" fmla="*/ 26 w 573"/>
                  <a:gd name="T3" fmla="*/ 28 h 1111"/>
                  <a:gd name="T4" fmla="*/ 3 w 573"/>
                  <a:gd name="T5" fmla="*/ 65 h 1111"/>
                  <a:gd name="T6" fmla="*/ 0 w 573"/>
                  <a:gd name="T7" fmla="*/ 442 h 1111"/>
                  <a:gd name="T8" fmla="*/ 1 w 573"/>
                  <a:gd name="T9" fmla="*/ 448 h 1111"/>
                  <a:gd name="T10" fmla="*/ 8 w 573"/>
                  <a:gd name="T11" fmla="*/ 462 h 1111"/>
                  <a:gd name="T12" fmla="*/ 23 w 573"/>
                  <a:gd name="T13" fmla="*/ 477 h 1111"/>
                  <a:gd name="T14" fmla="*/ 49 w 573"/>
                  <a:gd name="T15" fmla="*/ 483 h 1111"/>
                  <a:gd name="T16" fmla="*/ 73 w 573"/>
                  <a:gd name="T17" fmla="*/ 478 h 1111"/>
                  <a:gd name="T18" fmla="*/ 87 w 573"/>
                  <a:gd name="T19" fmla="*/ 463 h 1111"/>
                  <a:gd name="T20" fmla="*/ 92 w 573"/>
                  <a:gd name="T21" fmla="*/ 448 h 1111"/>
                  <a:gd name="T22" fmla="*/ 94 w 573"/>
                  <a:gd name="T23" fmla="*/ 436 h 1111"/>
                  <a:gd name="T24" fmla="*/ 94 w 573"/>
                  <a:gd name="T25" fmla="*/ 144 h 1111"/>
                  <a:gd name="T26" fmla="*/ 117 w 573"/>
                  <a:gd name="T27" fmla="*/ 925 h 1111"/>
                  <a:gd name="T28" fmla="*/ 120 w 573"/>
                  <a:gd name="T29" fmla="*/ 931 h 1111"/>
                  <a:gd name="T30" fmla="*/ 131 w 573"/>
                  <a:gd name="T31" fmla="*/ 945 h 1111"/>
                  <a:gd name="T32" fmla="*/ 151 w 573"/>
                  <a:gd name="T33" fmla="*/ 959 h 1111"/>
                  <a:gd name="T34" fmla="*/ 173 w 573"/>
                  <a:gd name="T35" fmla="*/ 964 h 1111"/>
                  <a:gd name="T36" fmla="*/ 197 w 573"/>
                  <a:gd name="T37" fmla="*/ 963 h 1111"/>
                  <a:gd name="T38" fmla="*/ 222 w 573"/>
                  <a:gd name="T39" fmla="*/ 952 h 1111"/>
                  <a:gd name="T40" fmla="*/ 236 w 573"/>
                  <a:gd name="T41" fmla="*/ 937 h 1111"/>
                  <a:gd name="T42" fmla="*/ 242 w 573"/>
                  <a:gd name="T43" fmla="*/ 927 h 1111"/>
                  <a:gd name="T44" fmla="*/ 242 w 573"/>
                  <a:gd name="T45" fmla="*/ 433 h 1111"/>
                  <a:gd name="T46" fmla="*/ 262 w 573"/>
                  <a:gd name="T47" fmla="*/ 436 h 1111"/>
                  <a:gd name="T48" fmla="*/ 262 w 573"/>
                  <a:gd name="T49" fmla="*/ 463 h 1111"/>
                  <a:gd name="T50" fmla="*/ 264 w 573"/>
                  <a:gd name="T51" fmla="*/ 512 h 1111"/>
                  <a:gd name="T52" fmla="*/ 264 w 573"/>
                  <a:gd name="T53" fmla="*/ 576 h 1111"/>
                  <a:gd name="T54" fmla="*/ 264 w 573"/>
                  <a:gd name="T55" fmla="*/ 651 h 1111"/>
                  <a:gd name="T56" fmla="*/ 264 w 573"/>
                  <a:gd name="T57" fmla="*/ 727 h 1111"/>
                  <a:gd name="T58" fmla="*/ 265 w 573"/>
                  <a:gd name="T59" fmla="*/ 803 h 1111"/>
                  <a:gd name="T60" fmla="*/ 265 w 573"/>
                  <a:gd name="T61" fmla="*/ 871 h 1111"/>
                  <a:gd name="T62" fmla="*/ 265 w 573"/>
                  <a:gd name="T63" fmla="*/ 925 h 1111"/>
                  <a:gd name="T64" fmla="*/ 266 w 573"/>
                  <a:gd name="T65" fmla="*/ 931 h 1111"/>
                  <a:gd name="T66" fmla="*/ 274 w 573"/>
                  <a:gd name="T67" fmla="*/ 944 h 1111"/>
                  <a:gd name="T68" fmla="*/ 291 w 573"/>
                  <a:gd name="T69" fmla="*/ 957 h 1111"/>
                  <a:gd name="T70" fmla="*/ 323 w 573"/>
                  <a:gd name="T71" fmla="*/ 964 h 1111"/>
                  <a:gd name="T72" fmla="*/ 355 w 573"/>
                  <a:gd name="T73" fmla="*/ 957 h 1111"/>
                  <a:gd name="T74" fmla="*/ 373 w 573"/>
                  <a:gd name="T75" fmla="*/ 945 h 1111"/>
                  <a:gd name="T76" fmla="*/ 380 w 573"/>
                  <a:gd name="T77" fmla="*/ 931 h 1111"/>
                  <a:gd name="T78" fmla="*/ 381 w 573"/>
                  <a:gd name="T79" fmla="*/ 926 h 1111"/>
                  <a:gd name="T80" fmla="*/ 405 w 573"/>
                  <a:gd name="T81" fmla="*/ 144 h 1111"/>
                  <a:gd name="T82" fmla="*/ 407 w 573"/>
                  <a:gd name="T83" fmla="*/ 436 h 1111"/>
                  <a:gd name="T84" fmla="*/ 410 w 573"/>
                  <a:gd name="T85" fmla="*/ 449 h 1111"/>
                  <a:gd name="T86" fmla="*/ 420 w 573"/>
                  <a:gd name="T87" fmla="*/ 466 h 1111"/>
                  <a:gd name="T88" fmla="*/ 439 w 573"/>
                  <a:gd name="T89" fmla="*/ 478 h 1111"/>
                  <a:gd name="T90" fmla="*/ 466 w 573"/>
                  <a:gd name="T91" fmla="*/ 478 h 1111"/>
                  <a:gd name="T92" fmla="*/ 484 w 573"/>
                  <a:gd name="T93" fmla="*/ 466 h 1111"/>
                  <a:gd name="T94" fmla="*/ 495 w 573"/>
                  <a:gd name="T95" fmla="*/ 449 h 1111"/>
                  <a:gd name="T96" fmla="*/ 498 w 573"/>
                  <a:gd name="T97" fmla="*/ 441 h 1111"/>
                  <a:gd name="T98" fmla="*/ 497 w 573"/>
                  <a:gd name="T99" fmla="*/ 59 h 1111"/>
                  <a:gd name="T100" fmla="*/ 475 w 573"/>
                  <a:gd name="T101" fmla="*/ 24 h 1111"/>
                  <a:gd name="T102" fmla="*/ 440 w 573"/>
                  <a:gd name="T103" fmla="*/ 3 h 1111"/>
                  <a:gd name="T104" fmla="*/ 82 w 573"/>
                  <a:gd name="T105" fmla="*/ 0 h 11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47721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3319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Подход:</a:t>
            </a:r>
            <a:endParaRPr lang="ru-RU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16127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Новое – это хорошо забытое старое? 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Бездумно не «отметаем» традиционные технологии?..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261" y="3501008"/>
            <a:ext cx="4757671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1"/>
          <p:cNvSpPr>
            <a:spLocks noChangeArrowheads="1"/>
          </p:cNvSpPr>
          <p:nvPr/>
        </p:nvSpPr>
        <p:spPr bwMode="gray">
          <a:xfrm>
            <a:off x="3124200" y="2635250"/>
            <a:ext cx="2798763" cy="2420938"/>
          </a:xfrm>
          <a:prstGeom prst="triangle">
            <a:avLst>
              <a:gd name="adj" fmla="val 50000"/>
            </a:avLst>
          </a:prstGeom>
          <a:noFill/>
          <a:ln w="25400" algn="ctr">
            <a:solidFill>
              <a:srgbClr val="92915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ru-RU" altLang="ru-RU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680530" y="332656"/>
            <a:ext cx="7388365" cy="649288"/>
          </a:xfrm>
        </p:spPr>
        <p:txBody>
          <a:bodyPr/>
          <a:lstStyle/>
          <a:p>
            <a:pPr algn="ctr"/>
            <a:r>
              <a:rPr lang="ru-RU" altLang="ru-RU" sz="32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Организация деятельности  КПК </a:t>
            </a:r>
            <a:endParaRPr lang="en-US" altLang="ru-RU" sz="3200" b="1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3556" name="Group 5"/>
          <p:cNvGrpSpPr>
            <a:grpSpLocks/>
          </p:cNvGrpSpPr>
          <p:nvPr/>
        </p:nvGrpSpPr>
        <p:grpSpPr bwMode="auto">
          <a:xfrm>
            <a:off x="905004" y="1341438"/>
            <a:ext cx="6763340" cy="2170112"/>
            <a:chOff x="2057" y="862"/>
            <a:chExt cx="1549" cy="1351"/>
          </a:xfrm>
        </p:grpSpPr>
        <p:sp>
          <p:nvSpPr>
            <p:cNvPr id="23568" name="AutoShape 6"/>
            <p:cNvSpPr>
              <a:spLocks noChangeArrowheads="1"/>
            </p:cNvSpPr>
            <p:nvPr/>
          </p:nvSpPr>
          <p:spPr bwMode="gray">
            <a:xfrm>
              <a:off x="2070" y="885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9" name="AutoShape 7"/>
            <p:cNvSpPr>
              <a:spLocks noChangeArrowheads="1"/>
            </p:cNvSpPr>
            <p:nvPr/>
          </p:nvSpPr>
          <p:spPr bwMode="gray">
            <a:xfrm>
              <a:off x="2057" y="862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70" name="AutoShape 8"/>
            <p:cNvSpPr>
              <a:spLocks noChangeArrowheads="1"/>
            </p:cNvSpPr>
            <p:nvPr/>
          </p:nvSpPr>
          <p:spPr bwMode="gray">
            <a:xfrm>
              <a:off x="2147" y="942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7262EC"/>
                </a:gs>
                <a:gs pos="100000">
                  <a:srgbClr val="2614AA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3557" name="Group 9"/>
          <p:cNvGrpSpPr>
            <a:grpSpLocks/>
          </p:cNvGrpSpPr>
          <p:nvPr/>
        </p:nvGrpSpPr>
        <p:grpSpPr bwMode="auto">
          <a:xfrm>
            <a:off x="467544" y="4163381"/>
            <a:ext cx="3665733" cy="1857907"/>
            <a:chOff x="1110" y="2656"/>
            <a:chExt cx="1549" cy="1351"/>
          </a:xfrm>
        </p:grpSpPr>
        <p:sp>
          <p:nvSpPr>
            <p:cNvPr id="23565" name="AutoShape 10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6" name="AutoShape 11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7" name="AutoShape 12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24B443"/>
                </a:gs>
                <a:gs pos="100000">
                  <a:srgbClr val="115D1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3558" name="Group 13"/>
          <p:cNvGrpSpPr>
            <a:grpSpLocks/>
          </p:cNvGrpSpPr>
          <p:nvPr/>
        </p:nvGrpSpPr>
        <p:grpSpPr bwMode="auto">
          <a:xfrm>
            <a:off x="4813300" y="4176713"/>
            <a:ext cx="3502025" cy="1844575"/>
            <a:chOff x="3174" y="2656"/>
            <a:chExt cx="1549" cy="1351"/>
          </a:xfrm>
        </p:grpSpPr>
        <p:sp>
          <p:nvSpPr>
            <p:cNvPr id="23562" name="AutoShape 14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3" name="AutoShape 15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564" name="AutoShape 16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CC7032"/>
                </a:gs>
                <a:gs pos="100000">
                  <a:srgbClr val="844820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itchFamily="2" charset="2"/>
                <a:buChar char="–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»"/>
                <a:defRPr>
                  <a:solidFill>
                    <a:schemeClr val="tx1"/>
                  </a:solidFill>
                  <a:latin typeface="Calibri" pitchFamily="34" charset="0"/>
                  <a:ea typeface="黑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2400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3559" name="Text Box 17"/>
          <p:cNvSpPr txBox="1">
            <a:spLocks noChangeArrowheads="1"/>
          </p:cNvSpPr>
          <p:nvPr/>
        </p:nvSpPr>
        <p:spPr bwMode="gray">
          <a:xfrm>
            <a:off x="1691680" y="1592413"/>
            <a:ext cx="5328592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Творческая </a:t>
            </a:r>
            <a:r>
              <a:rPr lang="ru-RU" altLang="ru-RU" sz="20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мини-группа создала интегрированную идею Клуба, определила структуру управления, лекторскую группу, консультационный центр, направления </a:t>
            </a:r>
            <a:r>
              <a:rPr lang="ru-RU" altLang="ru-RU" sz="20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деятельности:</a:t>
            </a:r>
            <a:endParaRPr lang="en-US" altLang="ru-RU" sz="20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60" name="Text Box 18"/>
          <p:cNvSpPr txBox="1">
            <a:spLocks noChangeArrowheads="1"/>
          </p:cNvSpPr>
          <p:nvPr/>
        </p:nvSpPr>
        <p:spPr bwMode="gray">
          <a:xfrm>
            <a:off x="755577" y="4883244"/>
            <a:ext cx="31365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 err="1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Профориентационное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61" name="Text Box 19"/>
          <p:cNvSpPr txBox="1">
            <a:spLocks noChangeArrowheads="1"/>
          </p:cNvSpPr>
          <p:nvPr/>
        </p:nvSpPr>
        <p:spPr bwMode="gray">
          <a:xfrm>
            <a:off x="5266267" y="4914647"/>
            <a:ext cx="25531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–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Просветительское</a:t>
            </a:r>
          </a:p>
        </p:txBody>
      </p:sp>
    </p:spTree>
    <p:extLst>
      <p:ext uri="{BB962C8B-B14F-4D97-AF65-F5344CB8AC3E}">
        <p14:creationId xmlns:p14="http://schemas.microsoft.com/office/powerpoint/2010/main" val="4163502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Главные функции КПК по вовлечению студентов в активную социальную практику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976552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97152"/>
            <a:ext cx="2008651" cy="15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40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192"/>
            <a:ext cx="3163186" cy="1426170"/>
          </a:xfrm>
        </p:spPr>
        <p:txBody>
          <a:bodyPr/>
          <a:lstStyle/>
          <a:p>
            <a:pPr algn="ctr"/>
            <a:r>
              <a:rPr lang="ru-RU" sz="2800" b="1" dirty="0" smtClean="0"/>
              <a:t>Пример </a:t>
            </a:r>
            <a:br>
              <a:rPr lang="ru-RU" sz="2800" b="1" dirty="0" smtClean="0"/>
            </a:br>
            <a:r>
              <a:rPr lang="ru-RU" sz="2800" b="1" dirty="0" smtClean="0"/>
              <a:t>плана  работы КПК</a:t>
            </a:r>
            <a:endParaRPr lang="ru-RU" sz="2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7192"/>
            <a:ext cx="4536504" cy="6415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03" y="1628801"/>
            <a:ext cx="3462627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6741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709</Words>
  <Application>Microsoft Office PowerPoint</Application>
  <PresentationFormat>Экран (4:3)</PresentationFormat>
  <Paragraphs>123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Соседство</vt:lpstr>
      <vt:lpstr>Клуб правовой культуры как средство формирования профессиональной культуры студентов СПО</vt:lpstr>
      <vt:lpstr>Аннотация</vt:lpstr>
      <vt:lpstr>Проблема:</vt:lpstr>
      <vt:lpstr>Актуальность темы</vt:lpstr>
      <vt:lpstr>Цель и задачи</vt:lpstr>
      <vt:lpstr>Подход:</vt:lpstr>
      <vt:lpstr>Организация деятельности  КПК </vt:lpstr>
      <vt:lpstr>Главные функции КПК по вовлечению студентов в активную социальную практику</vt:lpstr>
      <vt:lpstr>Пример  плана  работы КПК</vt:lpstr>
      <vt:lpstr>Примеры тематики заседаний КПК</vt:lpstr>
      <vt:lpstr>Презентация PowerPoint</vt:lpstr>
      <vt:lpstr>Формы проведения заседаний КПК</vt:lpstr>
      <vt:lpstr>Формы  проведения заседаний</vt:lpstr>
      <vt:lpstr>Все заседания КПК…</vt:lpstr>
      <vt:lpstr>Практический выход деятельности КПК</vt:lpstr>
      <vt:lpstr>Анализ использования возможностей КПК </vt:lpstr>
      <vt:lpstr>Список использованных источников</vt:lpstr>
      <vt:lpstr>         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Клуб правовой культуры как средство формирования профессиональной культуры студентов СПО</dc:title>
  <dc:creator>1</dc:creator>
  <cp:lastModifiedBy>Пользователь Windows</cp:lastModifiedBy>
  <cp:revision>56</cp:revision>
  <dcterms:created xsi:type="dcterms:W3CDTF">2022-04-17T09:16:44Z</dcterms:created>
  <dcterms:modified xsi:type="dcterms:W3CDTF">2022-05-22T13:14:01Z</dcterms:modified>
</cp:coreProperties>
</file>