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307" r:id="rId22"/>
    <p:sldId id="306" r:id="rId23"/>
    <p:sldId id="298" r:id="rId24"/>
    <p:sldId id="299" r:id="rId25"/>
    <p:sldId id="308" r:id="rId26"/>
    <p:sldId id="300" r:id="rId27"/>
    <p:sldId id="301" r:id="rId28"/>
    <p:sldId id="302" r:id="rId29"/>
    <p:sldId id="303" r:id="rId30"/>
    <p:sldId id="304" r:id="rId31"/>
    <p:sldId id="305" r:id="rId32"/>
    <p:sldId id="309" r:id="rId33"/>
    <p:sldId id="310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77D"/>
  </p:clrMru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785786" y="1714488"/>
            <a:ext cx="7772400" cy="2000264"/>
          </a:xfrm>
        </p:spPr>
        <p:txBody>
          <a:bodyPr>
            <a:normAutofit fontScale="70000" lnSpcReduction="20000"/>
          </a:bodyPr>
          <a:lstStyle/>
          <a:p>
            <a:pPr lvl="0" algn="ctr">
              <a:lnSpc>
                <a:spcPct val="160000"/>
              </a:lnSpc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 основных конструктивных отрезков (СОКО) мужской, женской и детской одежды. Верхняя часть тела</a:t>
            </a:r>
            <a:endParaRPr lang="ru-RU" sz="40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Вверх от точки 351 откладывают 352 – точка касания проймы полочки вверху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351 – 352 = 0,38/33 – 35/ - а21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Из точки 352 влево делают засечку циркулем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352 – 343 = 0,38/33 – 35/ - а21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22.1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Из точки 341` вверх делают засечку циркулем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341` - 343 = 0,38/33 – 35/ - а21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22.2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Из точки 343 проводим дугу окружности между точками 352 и 341`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341` - 352 = К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22. 3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Из точки 35 влево проводим дугу радиусом равным отрезку 35 – 15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352 – 15 = К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Конструкция средней линии спинки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pic>
        <p:nvPicPr>
          <p:cNvPr id="4" name="Содержимое 3" descr="функции 036"/>
          <p:cNvPicPr>
            <a:picLocks noGrp="1"/>
          </p:cNvPicPr>
          <p:nvPr>
            <p:ph idx="1"/>
          </p:nvPr>
        </p:nvPicPr>
        <p:blipFill>
          <a:blip r:embed="rId2" cstate="print"/>
          <a:srcRect l="5867" r="3154" b="1956"/>
          <a:stretch>
            <a:fillRect/>
          </a:stretch>
        </p:blipFill>
        <p:spPr bwMode="auto">
          <a:xfrm>
            <a:off x="571472" y="1000108"/>
            <a:ext cx="81451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-214345" y="5567142"/>
            <a:ext cx="935834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Конструкция средней линии спинки: а) неразрезная спинка в изделиях прямого силуэта;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)неразрезная спинка с нижним отведением для изделий прямого силуэта;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разрезная спинка с нижним отведением; г) разрезная спинка с верхним и нижним отведением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285720" y="357167"/>
            <a:ext cx="8215370" cy="26432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23.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 – 111 = О41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-------------М, Ма2-4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24.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41 – 411 = О41</a:t>
            </a:r>
            <a:endParaRPr lang="ru-RU" sz="28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25.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51 – 511 = О51</a:t>
            </a:r>
            <a:endParaRPr lang="ru-RU" sz="28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26.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91 – 911 = О91</a:t>
            </a:r>
            <a:endParaRPr lang="ru-RU" sz="28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00099" y="3143246"/>
          <a:ext cx="7286676" cy="342902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428892"/>
                <a:gridCol w="2428892"/>
                <a:gridCol w="2428892"/>
              </a:tblGrid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Половозрастные группы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Отведение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Величина отведения, см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</a:tr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М, Ма2-4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О11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</a:tr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Ж, Д, Ма1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О11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</a:tr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М, Ма4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О41-О51-О91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</a:tr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Ж, Д4, Ма3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О41-О51-О91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0,75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</a:tr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Ма1-2, Д1-3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О41-О51-О91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0,50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215" marR="61215" marT="0" marB="0"/>
                </a:tc>
              </a:tr>
            </a:tbl>
          </a:graphicData>
        </a:graphic>
      </p:graphicFrame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14282" y="2571744"/>
            <a:ext cx="84126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Величины отведения средней линии спинки по ЕМКО СЭВ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72547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Конструкция горловины и плечевой линии спинки</a:t>
            </a:r>
            <a:endParaRPr lang="ru-RU" sz="32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От точки 11 (111) вправо по горизонтали откладывают ширину горловины спинки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11 – 12 = 0,18*Т13 + П-------- Ж, Д. Ма1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111 – 12 = 0,18*Т13 + П-----------М, Ма2-4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Положение точки касания линии горловины 112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11 – 112 = 0,25 * /11 – 12/------------ Ж, Д, Ма1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111 – 12 = 0,25 /111 – 12/-----------М, Ма2-4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Вверх от точки 12 откладывают высоту горловины спинки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12 – 121 = 0,07*Т13 + П--------------Ж, Д3-4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12 – 121 = 0,08*Т18 + П---------------------М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12 – 121 = 0,06*Т13 + П--------------Ма1, Д1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12 – 121 = 0,065*Т13 + П-------------Ма2, Д2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12 – 121 = 0,075*Т13 + П---------------Ма3-4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Нахождение наружного конца плечевого среза – точка 14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13 – 14 = 3,5 – 0,08*Т47----------М, Ж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13 – 14 = 0,025*Т47-------------Ма 2-4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13 – 14 = 0,015*Т47-------------Ма1, Д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Конструкция вытачки на выпуклость лопаток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31. 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Вправо по отрезку /121-14/ откладывают положение правой стороны вытачки</a:t>
            </a:r>
          </a:p>
          <a:p>
            <a:pPr algn="ctr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121 – 122 = 0,4…0,5/121 – 14/</a:t>
            </a:r>
            <a:endParaRPr lang="ru-RU" sz="3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32.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Определение направления вытачки</a:t>
            </a:r>
          </a:p>
          <a:p>
            <a:pPr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31 – 32 = 0,17*Т47 + О11 + П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--------М, Ма2-4</a:t>
            </a:r>
          </a:p>
          <a:p>
            <a:pPr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31 – 32 = 0,17*Т47 + П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---------------Ж, Ма1, Д</a:t>
            </a:r>
          </a:p>
          <a:p>
            <a:pPr>
              <a:buNone/>
            </a:pP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33.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Длина вытачки</a:t>
            </a:r>
          </a:p>
          <a:p>
            <a:pPr algn="ctr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122 – 22 = 0,5/122 – 32/</a:t>
            </a:r>
            <a:endParaRPr lang="ru-RU" sz="3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34.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Раствор вытачки</a:t>
            </a:r>
          </a:p>
          <a:p>
            <a:pPr algn="ctr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∟ 122 – 22 – 122` = 9º…11º</a:t>
            </a:r>
            <a:endParaRPr lang="ru-RU" sz="3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429684" cy="55546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35.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точки 122 дуга вправо до пересечения с дугой из 13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122 – 14` = 122` - 14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36.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точки 22 дуга влево вверх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22 – 141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36.1.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точки 121 дуга вправо и вверх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R121 – 141 = 121 – 14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37.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Дуга вправо  из точки 22 до пересечения с продолжением /22 – 122/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R22 – 123 = 22 – 123`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Оформление линии горловины спинки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52864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38.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Влево продолжают /123` - 121/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121 – 113 = К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38.1.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Вверх продолжают /21 – 111/ или /21 – 11/ до пересечения с продолжением с /123` – 121/ - точка 113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111 – 113 = К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--------------------М, Ма2-4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11 – 113 = К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---------------------Ж, Д, Ма1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39.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точки 121 влево дуга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121 – 114 = |121 – 113| - а39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где а39 = 0…1,5 см – корректировка радиуса в зависимости от необходимой кривизны горловины спинки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39.1.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точки 112 дуга вверх, пересечение дуг 114 – центр окружности для оформления линии горловины спинки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112 – 114 = |121 – 113| - а39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40.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114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114 – 121 от 121 до 112 дуга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121 – 112 = К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41.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Вправо продолжают /123 – 14`/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14` - 342` = К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78647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41.1.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Продолжают вправо /332 – 342/ до пересечения с продолжением /123 – 14`/ - 342`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332 – 342` = К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42.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14` дуга вправо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14` - 342`` = 14` - 342`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42.1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Из 332 дуга вправо, пересечение дуг 342`` - центр окружности для оформления верхней части линии проймы спинки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332 – 342`` = 14` - 342`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43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Из 342``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14` - 342` дуга от 332 до 14`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332 – 14` = К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Построение горизонтальных линий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Линия низа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11-91 = Т40 + (Т7 – Т9) + П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формула для расчета пальто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11 – 91 = Т40 + (Т7 – Т12) + П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формула для расчета жакета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Уровень лопаток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11-21 = 0,3*Т40 +П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Конструкция вытачек на выпуклость живота и груди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8858280" cy="55007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44.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Выступ живота на линии талии - вправо по горизонтали /471 – 37/ - прямая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47 – 471 = 0,24*Т18 – 0,5(Т45 + Т15 – 1,2 – Т14)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---------М,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Д1-2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Из 471 вертикаль вниз. Если /47 – 471/≤ 0, точка 471 = 47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Влево по горизонтали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471 – 46 = 0,5*Т46 + П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---------------М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471 – 46 = 0,1*Т15 +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---------------Ма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Д1-2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471 – 46 = 0,5*Т46 + П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---------------Ж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471 – 46 = 0,1*Т15 + П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----------------Д3-4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428604"/>
            <a:ext cx="8215370" cy="569755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46.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46 перпендикуляр вправо до пересечения с /471 – 37/ - точка 471`. 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∟471 – 46 – 471` - вытачка на выпуклость живота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46 – 471` = К</a:t>
            </a:r>
          </a:p>
          <a:p>
            <a:pPr algn="ctr">
              <a:buNone/>
            </a:pP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47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46 – 36 = Т36 – Т35 + П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 вверх по ┴ к /471` - 46/ М, МА, Д1-2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                                                  вверх по вертикали Ж, Д3-4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48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36 – 371 = 471` - 46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----М, </a:t>
            </a:r>
            <a:r>
              <a:rPr lang="ru-RU" sz="3600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Д1-2  - вправо по ┴ к /46 – 36/</a:t>
            </a:r>
          </a:p>
          <a:p>
            <a:pPr>
              <a:buNone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36 – 371 = 47 – 46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------------, Д3-4 – вправо по горизонтали</a:t>
            </a:r>
          </a:p>
          <a:p>
            <a:pPr>
              <a:buNone/>
            </a:pPr>
            <a:endParaRPr lang="ru-RU" sz="36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49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Вправо по /36 – 371/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36 – 372 = Т35 – Т34 +П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----------М, Ж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36 – 372 = 0,1*Т15 + </a:t>
            </a:r>
            <a:r>
              <a:rPr lang="ru-RU" sz="36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600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---------Ма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Дуга вверх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36 – 372` = 36 – 372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50.1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Вверх по хорде дуги из 372. /36 – 372`/ - прямая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372 – 372` = 0,5(Т15 – а8 – Т14) – 1,2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50.2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Дуга вверх до пересечения с продолжением /36 – 372`/. 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∟371 – 36 – 371` - вытачка на выпуклость груди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36 – 371` = 36 - 371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Конструкция горловины и плечевой линии переда</a:t>
            </a:r>
            <a:endParaRPr lang="ru-RU" sz="32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22"/>
            <a:ext cx="8429684" cy="578647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51</a:t>
            </a:r>
            <a:r>
              <a:rPr lang="ru-RU" sz="41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Влево по /371` - 36 откладывают ширину горловины переда</a:t>
            </a:r>
          </a:p>
          <a:p>
            <a:pPr algn="ctr">
              <a:buNone/>
            </a:pPr>
            <a:r>
              <a:rPr lang="ru-RU" sz="41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371` - 36 = 0,18*Т13 + П</a:t>
            </a:r>
            <a:endParaRPr lang="ru-RU" sz="41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1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Из 371` и 361 вверх ┴ ┴ к /371` - 36/</a:t>
            </a:r>
          </a:p>
          <a:p>
            <a:pPr>
              <a:buNone/>
            </a:pPr>
            <a:endParaRPr lang="ru-RU" sz="41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1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52.</a:t>
            </a:r>
            <a:r>
              <a:rPr lang="ru-RU" sz="41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36 дуга вверх до пересечения с ┴ из 361</a:t>
            </a:r>
          </a:p>
          <a:p>
            <a:pPr>
              <a:buNone/>
            </a:pPr>
            <a:endParaRPr lang="ru-RU" sz="41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1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36 – 16 = Т44 – (Т40 + 0,08*Т13 – 0,7) – (Т36 – Т35) + П</a:t>
            </a:r>
            <a:r>
              <a:rPr lang="ru-RU" sz="41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</a:t>
            </a:r>
            <a:r>
              <a:rPr lang="ru-RU" sz="4100" dirty="0" smtClean="0">
                <a:solidFill>
                  <a:srgbClr val="1D077D"/>
                </a:solidFill>
                <a:latin typeface="Times New Roman" pitchFamily="18" charset="0"/>
                <a:cs typeface="Times New Roman" pitchFamily="18" charset="0"/>
              </a:rPr>
              <a:t>М</a:t>
            </a:r>
          </a:p>
          <a:p>
            <a:pPr>
              <a:buNone/>
            </a:pPr>
            <a:endParaRPr lang="ru-RU" sz="41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1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36 – 16 = Т44 – (Т40 + 0,07*Т13) – (Т36 – Т35) + П</a:t>
            </a:r>
            <a:r>
              <a:rPr lang="ru-RU" sz="41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</a:t>
            </a:r>
            <a:r>
              <a:rPr lang="ru-RU" sz="4100" dirty="0" smtClean="0">
                <a:solidFill>
                  <a:srgbClr val="1D077D"/>
                </a:solidFill>
                <a:latin typeface="Times New Roman" pitchFamily="18" charset="0"/>
                <a:cs typeface="Times New Roman" pitchFamily="18" charset="0"/>
              </a:rPr>
              <a:t>Ж, Д3-4</a:t>
            </a:r>
          </a:p>
          <a:p>
            <a:pPr>
              <a:buNone/>
            </a:pPr>
            <a:r>
              <a:rPr lang="ru-RU" sz="41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41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007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36 – 16 = Т44 – (Т40 + 0,06*Т13) – (Т36 – Т35) + П---------</a:t>
            </a:r>
            <a:r>
              <a:rPr lang="ru-RU" b="1" dirty="0" smtClean="0">
                <a:solidFill>
                  <a:srgbClr val="1D077D"/>
                </a:solidFill>
                <a:latin typeface="Times New Roman" pitchFamily="18" charset="0"/>
                <a:cs typeface="Times New Roman" pitchFamily="18" charset="0"/>
              </a:rPr>
              <a:t>Ма1, Д1</a:t>
            </a:r>
          </a:p>
          <a:p>
            <a:pPr>
              <a:buNone/>
            </a:pPr>
            <a:endParaRPr lang="ru-RU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36 – 16 = Т44 – (Т40 + 0,065*Т13) – (Т36 – Т35) + П---------</a:t>
            </a:r>
            <a:r>
              <a:rPr lang="ru-RU" b="1" dirty="0" smtClean="0">
                <a:solidFill>
                  <a:srgbClr val="1D077D"/>
                </a:solidFill>
                <a:latin typeface="Times New Roman" pitchFamily="18" charset="0"/>
                <a:cs typeface="Times New Roman" pitchFamily="18" charset="0"/>
              </a:rPr>
              <a:t>Д2</a:t>
            </a:r>
          </a:p>
          <a:p>
            <a:pPr>
              <a:buNone/>
            </a:pPr>
            <a:endParaRPr lang="ru-RU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36 – 16 = Т44 – (Т40 + 0,065*Т13 – 0,5) – (Т36 – Т35) + П--------</a:t>
            </a:r>
            <a:r>
              <a:rPr lang="ru-RU" b="1" dirty="0" smtClean="0">
                <a:solidFill>
                  <a:srgbClr val="1D077D"/>
                </a:solidFill>
                <a:latin typeface="Times New Roman" pitchFamily="18" charset="0"/>
                <a:cs typeface="Times New Roman" pitchFamily="18" charset="0"/>
              </a:rPr>
              <a:t>Ма2</a:t>
            </a:r>
          </a:p>
          <a:p>
            <a:pPr>
              <a:buNone/>
            </a:pPr>
            <a:endParaRPr lang="ru-RU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36 – 16 = Т44 – (Т40 + 0,075*Т13 – 0,5) – (Т36 – Т35) + П---------</a:t>
            </a:r>
            <a:r>
              <a:rPr lang="ru-RU" b="1" dirty="0" smtClean="0">
                <a:solidFill>
                  <a:srgbClr val="1D077D"/>
                </a:solidFill>
                <a:latin typeface="Times New Roman" pitchFamily="18" charset="0"/>
                <a:cs typeface="Times New Roman" pitchFamily="18" charset="0"/>
              </a:rPr>
              <a:t>Ма3-4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21510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Из 16 дуга влево до пересечения с дугой из 15. /16 – 14``/ - прямая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16 – 14`` = 121 – 14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(с чертежа спинки)</a:t>
            </a:r>
          </a:p>
          <a:p>
            <a:pPr algn="ctr">
              <a:buNone/>
            </a:pP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54.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Вниз по /16 – 361/ - глубина горловины переда. Из 161 вправо ┴ до пересечения с ┴ из 371` - точка 17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16 – 161 = 0,0195*Т13 + П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-------------</a:t>
            </a:r>
            <a:r>
              <a:rPr lang="ru-RU" dirty="0" smtClean="0">
                <a:solidFill>
                  <a:srgbClr val="1D077D"/>
                </a:solidFill>
                <a:latin typeface="Times New Roman" pitchFamily="18" charset="0"/>
                <a:cs typeface="Times New Roman" pitchFamily="18" charset="0"/>
              </a:rPr>
              <a:t>М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16 – 161 = 0,20*Т13 + П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-----------------</a:t>
            </a:r>
            <a:r>
              <a:rPr lang="ru-RU" dirty="0" smtClean="0">
                <a:solidFill>
                  <a:srgbClr val="1D077D"/>
                </a:solidFill>
                <a:latin typeface="Times New Roman" pitchFamily="18" charset="0"/>
                <a:cs typeface="Times New Roman" pitchFamily="18" charset="0"/>
              </a:rPr>
              <a:t>Ма3-4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16 – 161 = 0,205*Т13 + П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----------------</a:t>
            </a:r>
            <a:r>
              <a:rPr lang="ru-RU" dirty="0" smtClean="0">
                <a:solidFill>
                  <a:srgbClr val="1D077D"/>
                </a:solidFill>
                <a:latin typeface="Times New Roman" pitchFamily="18" charset="0"/>
                <a:cs typeface="Times New Roman" pitchFamily="18" charset="0"/>
              </a:rPr>
              <a:t>Ж, Д3-4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16 – 161 = 0,21*Т13 + П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------------------</a:t>
            </a:r>
            <a:r>
              <a:rPr lang="ru-RU" dirty="0" smtClean="0">
                <a:solidFill>
                  <a:srgbClr val="1D077D"/>
                </a:solidFill>
                <a:latin typeface="Times New Roman" pitchFamily="18" charset="0"/>
                <a:cs typeface="Times New Roman" pitchFamily="18" charset="0"/>
              </a:rPr>
              <a:t>Ма2, Д2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16 – 161 = 0,215*Т13 + П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-----------------</a:t>
            </a:r>
            <a:r>
              <a:rPr lang="ru-RU" dirty="0" smtClean="0">
                <a:solidFill>
                  <a:srgbClr val="1D077D"/>
                </a:solidFill>
                <a:latin typeface="Times New Roman" pitchFamily="18" charset="0"/>
                <a:cs typeface="Times New Roman" pitchFamily="18" charset="0"/>
              </a:rPr>
              <a:t>Ма1, Д1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92867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Оформление горловины переда</a:t>
            </a:r>
            <a:endParaRPr lang="ru-RU" sz="32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55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Вправо по продолжению /14`` - 16/</a:t>
            </a:r>
          </a:p>
          <a:p>
            <a:pPr algn="ctr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16 – 171 = К</a:t>
            </a:r>
            <a:endParaRPr lang="ru-RU" sz="3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55.1.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Вверх по продолжению /371` - 17/ до пересечения с продолжением/14`` - 16/ в точке 17</a:t>
            </a:r>
          </a:p>
          <a:p>
            <a:pPr algn="ctr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17 – 171 = К</a:t>
            </a:r>
            <a:endParaRPr lang="ru-RU" sz="3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56.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16 дуга вправо</a:t>
            </a:r>
          </a:p>
          <a:p>
            <a:pPr algn="ctr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16 – 172 = |16 – 171| - а56</a:t>
            </a:r>
            <a:endParaRPr lang="ru-RU" sz="3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56.1.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17 дуга вверх</a:t>
            </a:r>
          </a:p>
          <a:p>
            <a:pPr algn="ctr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17 – 172 = |16 – 171| - а56</a:t>
            </a:r>
            <a:endParaRPr lang="ru-RU" sz="3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Пересечение дуг 172 – центр окружности для оформления линии горловины переда</a:t>
            </a:r>
          </a:p>
          <a:p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572560" cy="541180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55.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Вправо по продолжению /14`` - 16/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16 – 171 = К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55.1.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Вверх по продолжению /371` - 17/ до пересечения с продолжением/14`` - 16/ в точке 17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17 – 171 = К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56.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16 дуга вправо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16 – 172 = |16 – 171| - а56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56.1.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17 дуга вверх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17 – 172 = |16 – 171| - а56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Пересечение дуг 172 – центр окружности для оформления линии горловины переда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65403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Оформление линии верхней части проймы переда 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501122" cy="550072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58.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Вниз по продолжению /16 – 14``/</a:t>
            </a:r>
          </a:p>
          <a:p>
            <a:pPr algn="ctr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14`` - 343` = К</a:t>
            </a:r>
            <a:endParaRPr lang="ru-RU" sz="3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58.1.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Влево по продолжению /352 – 243/ до пересечения с продолжением /16 – 14``/ в точке 343`</a:t>
            </a:r>
          </a:p>
          <a:p>
            <a:pPr algn="ctr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352 – 343` = К</a:t>
            </a:r>
            <a:endParaRPr lang="ru-RU" sz="3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59.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14`` дуга влево </a:t>
            </a:r>
          </a:p>
          <a:p>
            <a:pPr algn="ctr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14`` - 343`` = 14`` - 343`</a:t>
            </a:r>
            <a:endParaRPr lang="ru-RU" sz="3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59.1.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352 дуга влево </a:t>
            </a:r>
          </a:p>
          <a:p>
            <a:pPr algn="ctr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352 – 343`` = 14`` - 343`</a:t>
            </a:r>
            <a:endParaRPr lang="ru-RU" sz="3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Пересечение дуг 343`` - центр окружности для оформления верхней части линии проймы переда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Грудная подмышечная линия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11 – 31 = Т39 + П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Линия талии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11 – 41 = Т40 + П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Линия бедер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41 – 51 = 0,65*(Т7 – Т12) + П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60.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Дуга из 343``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14`` - 343` от 352 до 14``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352 – 14`` = К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u="sng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Ширина изделия по линиям талии и бедер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61.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Ширина изделия на линии талии – вправо по горизонтали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411- 470 = 0,5*Т18 + П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Ширина изделия на линии бедер – вправо по горизонтали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511 – 570 = 0,5*Т19 + П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Мои рисунки\чертежи\чертежи 006.jpg"/>
          <p:cNvPicPr>
            <a:picLocks noChangeAspect="1" noChangeArrowheads="1"/>
          </p:cNvPicPr>
          <p:nvPr/>
        </p:nvPicPr>
        <p:blipFill>
          <a:blip r:embed="rId2" cstate="print"/>
          <a:srcRect l="8918" t="4705" r="7249" b="2353"/>
          <a:stretch>
            <a:fillRect/>
          </a:stretch>
        </p:blipFill>
        <p:spPr bwMode="auto">
          <a:xfrm>
            <a:off x="2214546" y="133708"/>
            <a:ext cx="4000528" cy="6724292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215074" y="5214950"/>
            <a:ext cx="3186106" cy="150019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СОКО. Верхняя часть тела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СОКО. Нижняя часть тела. </a:t>
            </a:r>
            <a:b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Юбка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Мои рисунки\чертежи\чертежи 004.jpg"/>
          <p:cNvPicPr>
            <a:picLocks noChangeAspect="1" noChangeArrowheads="1"/>
          </p:cNvPicPr>
          <p:nvPr/>
        </p:nvPicPr>
        <p:blipFill>
          <a:blip r:embed="rId2" cstate="print"/>
          <a:srcRect l="15856" t="17348" r="8522" b="11224"/>
          <a:stretch>
            <a:fillRect/>
          </a:stretch>
        </p:blipFill>
        <p:spPr bwMode="auto">
          <a:xfrm>
            <a:off x="2071670" y="1142984"/>
            <a:ext cx="4857784" cy="548459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0826" y="357166"/>
            <a:ext cx="2428892" cy="6318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Брюки</a:t>
            </a:r>
            <a:endParaRPr lang="ru-RU" sz="32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Мои рисунки\чертежи\чертежи 005.jpg"/>
          <p:cNvPicPr>
            <a:picLocks noChangeAspect="1" noChangeArrowheads="1"/>
          </p:cNvPicPr>
          <p:nvPr/>
        </p:nvPicPr>
        <p:blipFill>
          <a:blip r:embed="rId2" cstate="print"/>
          <a:srcRect l="5026" t="12745" r="2839" b="3614"/>
          <a:stretch>
            <a:fillRect/>
          </a:stretch>
        </p:blipFill>
        <p:spPr bwMode="auto">
          <a:xfrm>
            <a:off x="1428728" y="0"/>
            <a:ext cx="5286412" cy="66726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Построение вертикальных линий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Ширина спинки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31 – 33 = 0,5*Т47 + П 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Ширина проймы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33 – 35 = Т57 + П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Ширина полочки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35 – 37 = 0,5*(Т45 + Т15 – 1,2 – Т14) + П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Ширина изделия по линии груди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31 – 37 = /31 – 33/ + /33 – 35/ + /35 – 37/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Линия талии на полочке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37 – 47 = Т40 – Т39 + П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11.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Линия бедер на полочки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47 – 57 = 0,65*(Т7 – Т12) + П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	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Линия низа на полочке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47 – 97 = Т7 – Т9 + П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Конструкция проймы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Вверх от точки 33  откладывают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33 – 13 = 0,49*Т38 + П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14.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Верх от точки 35 откладывают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35 – 15 = 0,43*Т38 + П --------- Ж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35 – 15 = 0,44*Т38 + П --------- М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35 – 15 = 0,45*Т38 + П ----------Ма1-3, Д1-3</a:t>
            </a:r>
          </a:p>
          <a:p>
            <a:pPr>
              <a:buNone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15.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 точки 33 вниз откладывают углубление проймы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33 – 331 = 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ru-RU" sz="36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16.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 точки 35 вниз откладывают углубление проймы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35 – 351 = 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ru-RU" sz="36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Рисунок 5"/>
          <p:cNvGraphicFramePr>
            <a:graphicFrameLocks noGrp="1"/>
          </p:cNvGraphicFramePr>
          <p:nvPr>
            <p:ph type="pic" idx="1"/>
          </p:nvPr>
        </p:nvGraphicFramePr>
        <p:xfrm>
          <a:off x="1" y="857232"/>
          <a:ext cx="9143999" cy="457772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00100"/>
                <a:gridCol w="873669"/>
                <a:gridCol w="1344931"/>
                <a:gridCol w="1353298"/>
                <a:gridCol w="1295400"/>
                <a:gridCol w="1295400"/>
                <a:gridCol w="1981201"/>
              </a:tblGrid>
              <a:tr h="520385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ОК</a:t>
                      </a:r>
                      <a:endParaRPr lang="ru-RU" sz="16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платье</a:t>
                      </a:r>
                      <a:endParaRPr lang="ru-RU" sz="16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сорочка</a:t>
                      </a:r>
                      <a:endParaRPr lang="ru-RU" sz="16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жакет</a:t>
                      </a:r>
                      <a:endParaRPr lang="ru-RU" sz="16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пиджак</a:t>
                      </a:r>
                      <a:endParaRPr lang="ru-RU" sz="16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пальто</a:t>
                      </a:r>
                      <a:endParaRPr lang="ru-RU" sz="16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</a:tr>
              <a:tr h="515940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2,5…3,0 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3,5…4,0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4,5…6,0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</a:tr>
              <a:tr h="285752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2,5…3,5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3,5…4,0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4,0…5,5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</a:tr>
              <a:tr h="249559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Ма1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2,0…2,5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3,0…3,5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4,0…4,5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</a:tr>
              <a:tr h="356242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Ма2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2,5…3,0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3,0…4,0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4,0…5,0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</a:tr>
              <a:tr h="285752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Ма3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2,5…3,0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3,5…4,0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4,0…5,5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</a:tr>
              <a:tr h="392435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Ма4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2,5…3,0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3,5…4,0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4,5…6,0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</a:tr>
              <a:tr h="357190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Д1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2,0…2,5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3,0…3,5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4,0…4,5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</a:tr>
              <a:tr h="357190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Д2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2,5…3,0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3,0…4,0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4,5…5,0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</a:tr>
              <a:tr h="428628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Д3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2,5…3,5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3,5…4,0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4,0…5,0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</a:tr>
              <a:tr h="285752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Д4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2,5…3,5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 pitchFamily="18" charset="0"/>
                          <a:cs typeface="Times New Roman" pitchFamily="18" charset="0"/>
                        </a:rPr>
                        <a:t>3,5…4,0</a:t>
                      </a:r>
                      <a:endParaRPr lang="ru-RU" sz="17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 pitchFamily="18" charset="0"/>
                          <a:cs typeface="Times New Roman" pitchFamily="18" charset="0"/>
                        </a:rPr>
                        <a:t>4,0…5,5</a:t>
                      </a:r>
                      <a:endParaRPr lang="ru-RU" sz="17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79" marR="40079" marT="0" marB="0" anchor="ctr"/>
                </a:tc>
              </a:tr>
            </a:tbl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i="1" dirty="0" smtClean="0"/>
          </a:p>
          <a:p>
            <a:endParaRPr lang="ru-RU" dirty="0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Величины углубления проймы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7864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От точки 331 вправо по отрезку 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331 – 351 откладывают 341 – точку касания проймы спинки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331 – 341 = 0,62/33 – 35/ + а17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От точки 351 влево по отрезку 331 – 351 откладывают точку 341` - точку касания проймы полочки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351 – 341` = 0,38/33 – 35/ - а18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Вверх от точки 331 откладывают 332 – точка касания проймы спинки вверху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331 – 332 = 0,62/33 – 35/ + а19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20.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точки 332 вправо делают засечку циркулем</a:t>
            </a:r>
            <a:endParaRPr lang="ru-RU" sz="33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332 – 342 = 0,62/33 – 35/ + а19</a:t>
            </a:r>
            <a:endParaRPr lang="ru-RU" sz="33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20.1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Из точки 341 вверх делают засечку циркулем</a:t>
            </a:r>
            <a:endParaRPr lang="ru-RU" sz="33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341 – 342 = 0,62/33 – 35/ + а19</a:t>
            </a:r>
            <a:endParaRPr lang="ru-RU" sz="33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20.2.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точки 342 проводим дугу окружности между точками 332 и 341 – это нижняя часть проймы спинки</a:t>
            </a:r>
            <a:endParaRPr lang="ru-RU" sz="33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341 – 332 = К</a:t>
            </a:r>
            <a:endParaRPr lang="ru-RU" sz="33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20.3.</a:t>
            </a:r>
            <a:r>
              <a:rPr lang="ru-RU" sz="3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точки 33 вправо проводим дугу радиусом равным отрезку 33 – 13</a:t>
            </a:r>
            <a:endParaRPr lang="ru-RU" sz="33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332 – 13 = К</a:t>
            </a:r>
            <a:endParaRPr lang="ru-RU" sz="3300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3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242</Words>
  <Application>Microsoft Office PowerPoint</Application>
  <PresentationFormat>Экран (4:3)</PresentationFormat>
  <Paragraphs>320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Слайд 1</vt:lpstr>
      <vt:lpstr>Построение горизонтальных линий </vt:lpstr>
      <vt:lpstr>Слайд 3</vt:lpstr>
      <vt:lpstr>Построение вертикальных линий </vt:lpstr>
      <vt:lpstr>Слайд 5</vt:lpstr>
      <vt:lpstr>Конструкция проймы </vt:lpstr>
      <vt:lpstr>Слайд 7</vt:lpstr>
      <vt:lpstr>Слайд 8</vt:lpstr>
      <vt:lpstr>Слайд 9</vt:lpstr>
      <vt:lpstr>Слайд 10</vt:lpstr>
      <vt:lpstr>Конструкция средней линии спинки </vt:lpstr>
      <vt:lpstr>Слайд 12</vt:lpstr>
      <vt:lpstr>Конструкция горловины и плечевой линии спинки</vt:lpstr>
      <vt:lpstr>Слайд 14</vt:lpstr>
      <vt:lpstr>Конструкция вытачки на выпуклость лопаток </vt:lpstr>
      <vt:lpstr>Слайд 16</vt:lpstr>
      <vt:lpstr>Оформление линии горловины спинки</vt:lpstr>
      <vt:lpstr>Слайд 18</vt:lpstr>
      <vt:lpstr>Слайд 19</vt:lpstr>
      <vt:lpstr>Конструкция вытачек на выпуклость живота и груди</vt:lpstr>
      <vt:lpstr>Слайд 21</vt:lpstr>
      <vt:lpstr>Слайд 22</vt:lpstr>
      <vt:lpstr>Слайд 23</vt:lpstr>
      <vt:lpstr>Конструкция горловины и плечевой линии переда</vt:lpstr>
      <vt:lpstr>Слайд 25</vt:lpstr>
      <vt:lpstr>Слайд 26</vt:lpstr>
      <vt:lpstr>Оформление горловины переда</vt:lpstr>
      <vt:lpstr>Слайд 28</vt:lpstr>
      <vt:lpstr>Оформление линии верхней части проймы переда </vt:lpstr>
      <vt:lpstr>Слайд 30</vt:lpstr>
      <vt:lpstr>СОКО. Верхняя часть тела</vt:lpstr>
      <vt:lpstr>СОКО. Нижняя часть тела.  Юбка</vt:lpstr>
      <vt:lpstr>Брюки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Конструирование мужской и женской одежды по ЕМКО СЭВ</dc:title>
  <cp:lastModifiedBy>User</cp:lastModifiedBy>
  <cp:revision>64</cp:revision>
  <dcterms:modified xsi:type="dcterms:W3CDTF">2012-09-24T18:47:59Z</dcterms:modified>
</cp:coreProperties>
</file>