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9" r:id="rId3"/>
    <p:sldId id="290" r:id="rId4"/>
    <p:sldId id="291" r:id="rId5"/>
    <p:sldId id="295" r:id="rId6"/>
    <p:sldId id="316" r:id="rId7"/>
    <p:sldId id="319" r:id="rId8"/>
    <p:sldId id="276" r:id="rId9"/>
    <p:sldId id="277" r:id="rId10"/>
    <p:sldId id="293" r:id="rId11"/>
    <p:sldId id="320" r:id="rId12"/>
    <p:sldId id="321" r:id="rId13"/>
    <p:sldId id="300" r:id="rId14"/>
    <p:sldId id="314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17" r:id="rId23"/>
    <p:sldId id="309" r:id="rId24"/>
    <p:sldId id="310" r:id="rId25"/>
    <p:sldId id="318" r:id="rId26"/>
    <p:sldId id="311" r:id="rId27"/>
    <p:sldId id="313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2" autoAdjust="0"/>
    <p:restoredTop sz="94660"/>
  </p:normalViewPr>
  <p:slideViewPr>
    <p:cSldViewPr>
      <p:cViewPr varScale="1">
        <p:scale>
          <a:sx n="73" d="100"/>
          <a:sy n="73" d="100"/>
        </p:scale>
        <p:origin x="136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B4F02C-3122-4D84-81B0-3EB5A14BC7C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FF5CE3-ABCE-4187-A88E-64CF41A48C20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800" dirty="0" smtClean="0"/>
            <a:t>Паспорт или иное удостоверение личности</a:t>
          </a:r>
          <a:endParaRPr lang="ru-RU" sz="2800" dirty="0"/>
        </a:p>
      </dgm:t>
    </dgm:pt>
    <dgm:pt modelId="{3E8C7491-CE89-4FE6-9F4C-63552503249E}" type="parTrans" cxnId="{0B912377-5ADC-4EF0-850B-F08904FFC589}">
      <dgm:prSet/>
      <dgm:spPr/>
      <dgm:t>
        <a:bodyPr/>
        <a:lstStyle/>
        <a:p>
          <a:endParaRPr lang="ru-RU"/>
        </a:p>
      </dgm:t>
    </dgm:pt>
    <dgm:pt modelId="{19F85D99-107A-4A0C-96BC-AF6736CB0D98}" type="sibTrans" cxnId="{0B912377-5ADC-4EF0-850B-F08904FFC589}">
      <dgm:prSet/>
      <dgm:spPr/>
      <dgm:t>
        <a:bodyPr/>
        <a:lstStyle/>
        <a:p>
          <a:endParaRPr lang="ru-RU"/>
        </a:p>
      </dgm:t>
    </dgm:pt>
    <dgm:pt modelId="{D88DBCAA-3EC6-4898-BDD3-E63D1F9FB882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800" dirty="0" smtClean="0"/>
            <a:t>Водительское удостоверение лица (лиц), допущенного к управлению ТС</a:t>
          </a:r>
          <a:endParaRPr lang="ru-RU" sz="2800" dirty="0"/>
        </a:p>
      </dgm:t>
    </dgm:pt>
    <dgm:pt modelId="{D1E1FE25-616F-4EE7-B913-E9F5A0199E9A}" type="parTrans" cxnId="{3C0053F3-E37D-47B1-B081-87B0897F6660}">
      <dgm:prSet/>
      <dgm:spPr/>
      <dgm:t>
        <a:bodyPr/>
        <a:lstStyle/>
        <a:p>
          <a:endParaRPr lang="ru-RU"/>
        </a:p>
      </dgm:t>
    </dgm:pt>
    <dgm:pt modelId="{0961A96F-D3EC-429D-932D-68D75512DE86}" type="sibTrans" cxnId="{3C0053F3-E37D-47B1-B081-87B0897F6660}">
      <dgm:prSet/>
      <dgm:spPr/>
      <dgm:t>
        <a:bodyPr/>
        <a:lstStyle/>
        <a:p>
          <a:endParaRPr lang="ru-RU"/>
        </a:p>
      </dgm:t>
    </dgm:pt>
    <dgm:pt modelId="{E68D4719-7120-439B-B737-974A981B870B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800" b="1" dirty="0" smtClean="0"/>
            <a:t>Заявление</a:t>
          </a:r>
        </a:p>
      </dgm:t>
    </dgm:pt>
    <dgm:pt modelId="{4104E931-F6F5-433F-87B8-5B3DBC4CC554}" type="sibTrans" cxnId="{2B735B24-A2D0-4CAD-8613-1CD8B4A87063}">
      <dgm:prSet/>
      <dgm:spPr/>
      <dgm:t>
        <a:bodyPr/>
        <a:lstStyle/>
        <a:p>
          <a:endParaRPr lang="ru-RU"/>
        </a:p>
      </dgm:t>
    </dgm:pt>
    <dgm:pt modelId="{174B2338-27E8-4F3A-838B-6124E3968F58}" type="parTrans" cxnId="{2B735B24-A2D0-4CAD-8613-1CD8B4A87063}">
      <dgm:prSet/>
      <dgm:spPr/>
      <dgm:t>
        <a:bodyPr/>
        <a:lstStyle/>
        <a:p>
          <a:endParaRPr lang="ru-RU"/>
        </a:p>
      </dgm:t>
    </dgm:pt>
    <dgm:pt modelId="{4DDE7E9D-3DB8-4016-B061-2FCBEA6EF5F0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800" dirty="0" smtClean="0"/>
            <a:t>документ  о регистрации  ТС (паспорт ТС, свидетельство о регистрации)</a:t>
          </a:r>
          <a:endParaRPr lang="ru-RU" sz="2800" dirty="0"/>
        </a:p>
      </dgm:t>
    </dgm:pt>
    <dgm:pt modelId="{6B715A89-E3E9-41BA-8488-834B7D5ECFCE}" type="parTrans" cxnId="{6A15D639-E72A-4117-8859-2F5CD0B3603B}">
      <dgm:prSet/>
      <dgm:spPr/>
      <dgm:t>
        <a:bodyPr/>
        <a:lstStyle/>
        <a:p>
          <a:endParaRPr lang="ru-RU"/>
        </a:p>
      </dgm:t>
    </dgm:pt>
    <dgm:pt modelId="{9A2251CA-73E4-41B4-A34D-B06F35EE2CF9}" type="sibTrans" cxnId="{6A15D639-E72A-4117-8859-2F5CD0B3603B}">
      <dgm:prSet/>
      <dgm:spPr/>
      <dgm:t>
        <a:bodyPr/>
        <a:lstStyle/>
        <a:p>
          <a:endParaRPr lang="ru-RU"/>
        </a:p>
      </dgm:t>
    </dgm:pt>
    <dgm:pt modelId="{E72F917F-3FDD-4232-B2D0-4B092DF9269A}" type="pres">
      <dgm:prSet presAssocID="{AAB4F02C-3122-4D84-81B0-3EB5A14BC7C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26CB41-4007-4C95-B66B-5C41107031EC}" type="pres">
      <dgm:prSet presAssocID="{AAB4F02C-3122-4D84-81B0-3EB5A14BC7CF}" presName="cycle" presStyleCnt="0"/>
      <dgm:spPr/>
    </dgm:pt>
    <dgm:pt modelId="{AFC9427F-5637-417B-AF98-361D0B01CAFE}" type="pres">
      <dgm:prSet presAssocID="{E68D4719-7120-439B-B737-974A981B870B}" presName="nodeFirstNode" presStyleLbl="node1" presStyleIdx="0" presStyleCnt="4" custScaleY="31782" custRadScaleRad="99189" custRadScaleInc="-2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4823E0-6720-4F0E-A1DF-9E9DD1250ED2}" type="pres">
      <dgm:prSet presAssocID="{4104E931-F6F5-433F-87B8-5B3DBC4CC554}" presName="sibTransFirstNode" presStyleLbl="bgShp" presStyleIdx="0" presStyleCnt="1" custLinFactNeighborX="201" custLinFactNeighborY="-2761"/>
      <dgm:spPr/>
      <dgm:t>
        <a:bodyPr/>
        <a:lstStyle/>
        <a:p>
          <a:endParaRPr lang="ru-RU"/>
        </a:p>
      </dgm:t>
    </dgm:pt>
    <dgm:pt modelId="{54413961-F90D-4578-89F6-93E0F2021057}" type="pres">
      <dgm:prSet presAssocID="{D4FF5CE3-ABCE-4187-A88E-64CF41A48C20}" presName="nodeFollowingNodes" presStyleLbl="node1" presStyleIdx="1" presStyleCnt="4" custScaleX="94276" custScaleY="93196" custRadScaleRad="116144" custRadScaleInc="-19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BDCDF7-32BD-4B1E-B202-F65E55722FDF}" type="pres">
      <dgm:prSet presAssocID="{D88DBCAA-3EC6-4898-BDD3-E63D1F9FB882}" presName="nodeFollowingNodes" presStyleLbl="node1" presStyleIdx="2" presStyleCnt="4" custScaleX="116851" custScaleY="123687" custRadScaleRad="100678" custRadScaleInc="155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34FF2-B96D-4CEB-851B-8FB90B529DC2}" type="pres">
      <dgm:prSet presAssocID="{4DDE7E9D-3DB8-4016-B061-2FCBEA6EF5F0}" presName="nodeFollowingNodes" presStyleLbl="node1" presStyleIdx="3" presStyleCnt="4" custScaleX="89799" custScaleY="94118" custRadScaleRad="112239" custRadScaleInc="194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E28751-FC7C-4591-92C2-7DE709FCEC47}" type="presOf" srcId="{D4FF5CE3-ABCE-4187-A88E-64CF41A48C20}" destId="{54413961-F90D-4578-89F6-93E0F2021057}" srcOrd="0" destOrd="0" presId="urn:microsoft.com/office/officeart/2005/8/layout/cycle3"/>
    <dgm:cxn modelId="{6A15D639-E72A-4117-8859-2F5CD0B3603B}" srcId="{AAB4F02C-3122-4D84-81B0-3EB5A14BC7CF}" destId="{4DDE7E9D-3DB8-4016-B061-2FCBEA6EF5F0}" srcOrd="3" destOrd="0" parTransId="{6B715A89-E3E9-41BA-8488-834B7D5ECFCE}" sibTransId="{9A2251CA-73E4-41B4-A34D-B06F35EE2CF9}"/>
    <dgm:cxn modelId="{2B735B24-A2D0-4CAD-8613-1CD8B4A87063}" srcId="{AAB4F02C-3122-4D84-81B0-3EB5A14BC7CF}" destId="{E68D4719-7120-439B-B737-974A981B870B}" srcOrd="0" destOrd="0" parTransId="{174B2338-27E8-4F3A-838B-6124E3968F58}" sibTransId="{4104E931-F6F5-433F-87B8-5B3DBC4CC554}"/>
    <dgm:cxn modelId="{3C0053F3-E37D-47B1-B081-87B0897F6660}" srcId="{AAB4F02C-3122-4D84-81B0-3EB5A14BC7CF}" destId="{D88DBCAA-3EC6-4898-BDD3-E63D1F9FB882}" srcOrd="2" destOrd="0" parTransId="{D1E1FE25-616F-4EE7-B913-E9F5A0199E9A}" sibTransId="{0961A96F-D3EC-429D-932D-68D75512DE86}"/>
    <dgm:cxn modelId="{750BC357-FF65-4E79-B7C1-F43C9934F9A7}" type="presOf" srcId="{4104E931-F6F5-433F-87B8-5B3DBC4CC554}" destId="{CA4823E0-6720-4F0E-A1DF-9E9DD1250ED2}" srcOrd="0" destOrd="0" presId="urn:microsoft.com/office/officeart/2005/8/layout/cycle3"/>
    <dgm:cxn modelId="{0B912377-5ADC-4EF0-850B-F08904FFC589}" srcId="{AAB4F02C-3122-4D84-81B0-3EB5A14BC7CF}" destId="{D4FF5CE3-ABCE-4187-A88E-64CF41A48C20}" srcOrd="1" destOrd="0" parTransId="{3E8C7491-CE89-4FE6-9F4C-63552503249E}" sibTransId="{19F85D99-107A-4A0C-96BC-AF6736CB0D98}"/>
    <dgm:cxn modelId="{CFFAF73C-4A70-4C51-96AD-7875A2456942}" type="presOf" srcId="{AAB4F02C-3122-4D84-81B0-3EB5A14BC7CF}" destId="{E72F917F-3FDD-4232-B2D0-4B092DF9269A}" srcOrd="0" destOrd="0" presId="urn:microsoft.com/office/officeart/2005/8/layout/cycle3"/>
    <dgm:cxn modelId="{678F0440-45BE-4957-9B0B-EB025BC18F26}" type="presOf" srcId="{4DDE7E9D-3DB8-4016-B061-2FCBEA6EF5F0}" destId="{E4E34FF2-B96D-4CEB-851B-8FB90B529DC2}" srcOrd="0" destOrd="0" presId="urn:microsoft.com/office/officeart/2005/8/layout/cycle3"/>
    <dgm:cxn modelId="{E29A9E4A-2031-491B-A65C-3165BCEC123B}" type="presOf" srcId="{E68D4719-7120-439B-B737-974A981B870B}" destId="{AFC9427F-5637-417B-AF98-361D0B01CAFE}" srcOrd="0" destOrd="0" presId="urn:microsoft.com/office/officeart/2005/8/layout/cycle3"/>
    <dgm:cxn modelId="{E0EF0508-7E7C-428E-A195-437F3180B170}" type="presOf" srcId="{D88DBCAA-3EC6-4898-BDD3-E63D1F9FB882}" destId="{EEBDCDF7-32BD-4B1E-B202-F65E55722FDF}" srcOrd="0" destOrd="0" presId="urn:microsoft.com/office/officeart/2005/8/layout/cycle3"/>
    <dgm:cxn modelId="{486054AC-DD20-4E51-8AE6-E5A30BD54D6D}" type="presParOf" srcId="{E72F917F-3FDD-4232-B2D0-4B092DF9269A}" destId="{CE26CB41-4007-4C95-B66B-5C41107031EC}" srcOrd="0" destOrd="0" presId="urn:microsoft.com/office/officeart/2005/8/layout/cycle3"/>
    <dgm:cxn modelId="{0854ACD8-A11B-4E34-8714-3CD6C6D8287D}" type="presParOf" srcId="{CE26CB41-4007-4C95-B66B-5C41107031EC}" destId="{AFC9427F-5637-417B-AF98-361D0B01CAFE}" srcOrd="0" destOrd="0" presId="urn:microsoft.com/office/officeart/2005/8/layout/cycle3"/>
    <dgm:cxn modelId="{AA53973A-7B43-4314-91FD-440B899C4148}" type="presParOf" srcId="{CE26CB41-4007-4C95-B66B-5C41107031EC}" destId="{CA4823E0-6720-4F0E-A1DF-9E9DD1250ED2}" srcOrd="1" destOrd="0" presId="urn:microsoft.com/office/officeart/2005/8/layout/cycle3"/>
    <dgm:cxn modelId="{49FA1A4D-3D4A-41BD-8CED-C7CA4D7973B5}" type="presParOf" srcId="{CE26CB41-4007-4C95-B66B-5C41107031EC}" destId="{54413961-F90D-4578-89F6-93E0F2021057}" srcOrd="2" destOrd="0" presId="urn:microsoft.com/office/officeart/2005/8/layout/cycle3"/>
    <dgm:cxn modelId="{4DA0B0EC-77DF-43B0-A12D-E8D33133C039}" type="presParOf" srcId="{CE26CB41-4007-4C95-B66B-5C41107031EC}" destId="{EEBDCDF7-32BD-4B1E-B202-F65E55722FDF}" srcOrd="3" destOrd="0" presId="urn:microsoft.com/office/officeart/2005/8/layout/cycle3"/>
    <dgm:cxn modelId="{77791E85-1458-4C15-B470-D5F2BDF1E6F9}" type="presParOf" srcId="{CE26CB41-4007-4C95-B66B-5C41107031EC}" destId="{E4E34FF2-B96D-4CEB-851B-8FB90B529DC2}" srcOrd="4" destOrd="0" presId="urn:microsoft.com/office/officeart/2005/8/layout/cycle3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823E0-6720-4F0E-A1DF-9E9DD1250ED2}">
      <dsp:nvSpPr>
        <dsp:cNvPr id="0" name=""/>
        <dsp:cNvSpPr/>
      </dsp:nvSpPr>
      <dsp:spPr>
        <a:xfrm>
          <a:off x="1349081" y="-789875"/>
          <a:ext cx="6242345" cy="6242345"/>
        </a:xfrm>
        <a:prstGeom prst="circularArrow">
          <a:avLst>
            <a:gd name="adj1" fmla="val 4668"/>
            <a:gd name="adj2" fmla="val 272909"/>
            <a:gd name="adj3" fmla="val 12852343"/>
            <a:gd name="adj4" fmla="val 18016582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9427F-5637-417B-AF98-361D0B01CAFE}">
      <dsp:nvSpPr>
        <dsp:cNvPr id="0" name=""/>
        <dsp:cNvSpPr/>
      </dsp:nvSpPr>
      <dsp:spPr>
        <a:xfrm>
          <a:off x="2390484" y="250929"/>
          <a:ext cx="4134445" cy="657004"/>
        </a:xfrm>
        <a:prstGeom prst="roundRect">
          <a:avLst/>
        </a:prstGeom>
        <a:solidFill>
          <a:schemeClr val="accent2">
            <a:lumMod val="75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Заявление</a:t>
          </a:r>
        </a:p>
      </dsp:txBody>
      <dsp:txXfrm>
        <a:off x="2422556" y="283001"/>
        <a:ext cx="4070301" cy="592860"/>
      </dsp:txXfrm>
    </dsp:sp>
    <dsp:sp modelId="{54413961-F90D-4578-89F6-93E0F2021057}">
      <dsp:nvSpPr>
        <dsp:cNvPr id="0" name=""/>
        <dsp:cNvSpPr/>
      </dsp:nvSpPr>
      <dsp:spPr>
        <a:xfrm>
          <a:off x="5105405" y="1219210"/>
          <a:ext cx="3897789" cy="1926568"/>
        </a:xfrm>
        <a:prstGeom prst="roundRect">
          <a:avLst/>
        </a:prstGeom>
        <a:solidFill>
          <a:schemeClr val="accent2">
            <a:lumMod val="75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Паспорт или иное удостоверение личности</a:t>
          </a:r>
          <a:endParaRPr lang="ru-RU" sz="2800" kern="1200" dirty="0"/>
        </a:p>
      </dsp:txBody>
      <dsp:txXfrm>
        <a:off x="5199452" y="1313257"/>
        <a:ext cx="3709695" cy="1738474"/>
      </dsp:txXfrm>
    </dsp:sp>
    <dsp:sp modelId="{EEBDCDF7-32BD-4B1E-B202-F65E55722FDF}">
      <dsp:nvSpPr>
        <dsp:cNvPr id="0" name=""/>
        <dsp:cNvSpPr/>
      </dsp:nvSpPr>
      <dsp:spPr>
        <a:xfrm>
          <a:off x="1672943" y="3737041"/>
          <a:ext cx="4831140" cy="2556885"/>
        </a:xfrm>
        <a:prstGeom prst="roundRect">
          <a:avLst/>
        </a:prstGeom>
        <a:solidFill>
          <a:schemeClr val="accent2">
            <a:lumMod val="75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Водительское удостоверение лица (лиц), допущенного к управлению ТС</a:t>
          </a:r>
          <a:endParaRPr lang="ru-RU" sz="2800" kern="1200" dirty="0"/>
        </a:p>
      </dsp:txBody>
      <dsp:txXfrm>
        <a:off x="1797760" y="3861858"/>
        <a:ext cx="4581506" cy="2307251"/>
      </dsp:txXfrm>
    </dsp:sp>
    <dsp:sp modelId="{E4E34FF2-B96D-4CEB-851B-8FB90B529DC2}">
      <dsp:nvSpPr>
        <dsp:cNvPr id="0" name=""/>
        <dsp:cNvSpPr/>
      </dsp:nvSpPr>
      <dsp:spPr>
        <a:xfrm>
          <a:off x="228613" y="1219203"/>
          <a:ext cx="3712690" cy="1945628"/>
        </a:xfrm>
        <a:prstGeom prst="roundRect">
          <a:avLst/>
        </a:prstGeom>
        <a:solidFill>
          <a:schemeClr val="accent2">
            <a:lumMod val="75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документ  о регистрации  ТС (паспорт ТС, свидетельство о регистрации)</a:t>
          </a:r>
          <a:endParaRPr lang="ru-RU" sz="2800" kern="1200" dirty="0"/>
        </a:p>
      </dsp:txBody>
      <dsp:txXfrm>
        <a:off x="323591" y="1314181"/>
        <a:ext cx="3522734" cy="1755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C7166-C021-49FB-AA5C-C02EF67FFEEE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6F00F-5643-4920-8B31-64679C96C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281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Poli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6F00F-5643-4920-8B31-64679C96C4D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660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56356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Транспортное страхование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762000"/>
            <a:ext cx="8305800" cy="53641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1</a:t>
            </a:r>
            <a:r>
              <a:rPr lang="ru-RU" dirty="0" smtClean="0"/>
              <a:t>.Основные условия страхования добровольного страхования транспортных средств (КАСКО)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b="1" dirty="0" smtClean="0"/>
              <a:t> </a:t>
            </a:r>
            <a:r>
              <a:rPr lang="ru-RU" dirty="0"/>
              <a:t> Основные условия страхования </a:t>
            </a:r>
            <a:r>
              <a:rPr lang="ru-RU" dirty="0" smtClean="0"/>
              <a:t>гражданской ответственности владельцев транспортных средств (ОСАГО)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83768"/>
            <a:ext cx="8153400" cy="26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Досрочное расторжение договора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54864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При досрочном расторжении договора часть страховой премии за </a:t>
            </a:r>
            <a:r>
              <a:rPr lang="ru-RU" dirty="0" err="1" smtClean="0"/>
              <a:t>неистекший</a:t>
            </a:r>
            <a:r>
              <a:rPr lang="ru-RU" dirty="0" smtClean="0"/>
              <a:t> период может быть возвращена страхователю. Это смена прав собственности на ТС, досрочное погашение кредита, смерть,</a:t>
            </a:r>
          </a:p>
          <a:p>
            <a:pPr algn="just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Неиспользованная часть страховой премии при досрочном расторжении договора может быть зачтена  в качестве уплаты страховой премии при страховании иного транспортного средства;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Страховщик может не произвести возврат страховой премии в следующих случаях</a:t>
            </a:r>
          </a:p>
          <a:p>
            <a:pPr algn="just"/>
            <a:r>
              <a:rPr lang="ru-RU" dirty="0" smtClean="0"/>
              <a:t>договор страхования на момент подачи заявления о прекращении действовал более 10 (десяти) месяцев;</a:t>
            </a:r>
          </a:p>
          <a:p>
            <a:pPr algn="just"/>
            <a:r>
              <a:rPr lang="ru-RU" dirty="0" smtClean="0"/>
              <a:t>в договоре страхования не предусмотрено условие о возврате страховой премии при прекращении договора;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Изменение степени риска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143000"/>
            <a:ext cx="8686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1.Переход </a:t>
            </a:r>
            <a:r>
              <a:rPr lang="ru-RU" sz="2800" dirty="0"/>
              <a:t>права собственности на застрахованное ТС к другому лицу.</a:t>
            </a:r>
          </a:p>
          <a:p>
            <a:pPr algn="just"/>
            <a:r>
              <a:rPr lang="ru-RU" sz="2800" dirty="0" smtClean="0"/>
              <a:t>2.Изменение </a:t>
            </a:r>
            <a:r>
              <a:rPr lang="ru-RU" sz="2800" dirty="0"/>
              <a:t>целей использования застрахованного </a:t>
            </a:r>
            <a:r>
              <a:rPr lang="ru-RU" sz="2800" dirty="0" smtClean="0"/>
              <a:t>ТС</a:t>
            </a:r>
            <a:endParaRPr lang="ru-RU" sz="2800" dirty="0"/>
          </a:p>
          <a:p>
            <a:pPr algn="just"/>
            <a:r>
              <a:rPr lang="ru-RU" sz="2800" dirty="0" smtClean="0"/>
              <a:t>3.Утрата </a:t>
            </a:r>
            <a:r>
              <a:rPr lang="ru-RU" sz="2800" dirty="0"/>
              <a:t>или замена</a:t>
            </a:r>
            <a:r>
              <a:rPr lang="ru-RU" sz="2800" dirty="0" smtClean="0"/>
              <a:t>: </a:t>
            </a:r>
            <a:r>
              <a:rPr lang="ru-RU" sz="2800" dirty="0" err="1" smtClean="0"/>
              <a:t>Госзнаков</a:t>
            </a:r>
            <a:r>
              <a:rPr lang="ru-RU" sz="2800" dirty="0" smtClean="0"/>
              <a:t> , ключа от ТС</a:t>
            </a:r>
            <a:endParaRPr lang="ru-RU" sz="2800" dirty="0"/>
          </a:p>
          <a:p>
            <a:pPr algn="just"/>
            <a:r>
              <a:rPr lang="ru-RU" sz="2800" dirty="0" smtClean="0"/>
              <a:t>4. </a:t>
            </a:r>
            <a:r>
              <a:rPr lang="ru-RU" sz="2800" dirty="0"/>
              <a:t>Замена кузова, шасси или двигателя ТС;</a:t>
            </a:r>
          </a:p>
          <a:p>
            <a:pPr algn="just"/>
            <a:r>
              <a:rPr lang="ru-RU" sz="2800" dirty="0" smtClean="0"/>
              <a:t>5.Выдача </a:t>
            </a:r>
            <a:r>
              <a:rPr lang="ru-RU" sz="2800" dirty="0"/>
              <a:t>доверенности или предоставление прав на </a:t>
            </a:r>
            <a:r>
              <a:rPr lang="ru-RU" sz="2800" dirty="0" smtClean="0"/>
              <a:t>управление)ТС </a:t>
            </a:r>
            <a:r>
              <a:rPr lang="ru-RU" sz="2800" dirty="0"/>
              <a:t>лицу, не указанному в Договоре страхования </a:t>
            </a:r>
            <a:endParaRPr lang="ru-RU" sz="2800" dirty="0" smtClean="0"/>
          </a:p>
          <a:p>
            <a:pPr algn="just"/>
            <a:r>
              <a:rPr lang="ru-RU" sz="2800" dirty="0" smtClean="0"/>
              <a:t>6.Изменение </a:t>
            </a:r>
            <a:r>
              <a:rPr lang="ru-RU" sz="2800" dirty="0"/>
              <a:t>условий хранения ТС, если условия хранения были указаны в Договоре страхования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46604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200" dirty="0"/>
              <a:t>Страховое возмещение Страхователю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371600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Страховое возмещение Страхователю </a:t>
            </a:r>
            <a:r>
              <a:rPr lang="ru-RU" dirty="0" smtClean="0"/>
              <a:t>по </a:t>
            </a:r>
            <a:r>
              <a:rPr lang="ru-RU" dirty="0"/>
              <a:t>риску «Угон» выплачивается в течение 45 </a:t>
            </a:r>
            <a:r>
              <a:rPr lang="ru-RU" dirty="0" smtClean="0"/>
              <a:t>рабочих </a:t>
            </a:r>
            <a:r>
              <a:rPr lang="ru-RU" dirty="0"/>
              <a:t>дней, считая со дня, следующего за днем предоставления Страхователем </a:t>
            </a:r>
            <a:r>
              <a:rPr lang="ru-RU" dirty="0" smtClean="0"/>
              <a:t>всех </a:t>
            </a:r>
            <a:r>
              <a:rPr lang="ru-RU" dirty="0"/>
              <a:t>необходимых </a:t>
            </a:r>
            <a:r>
              <a:rPr lang="ru-RU" dirty="0" smtClean="0"/>
              <a:t>документов, а по риску </a:t>
            </a:r>
            <a:r>
              <a:rPr lang="ru-RU" dirty="0"/>
              <a:t>«Ущерб» в течение 30 </a:t>
            </a:r>
            <a:r>
              <a:rPr lang="ru-RU" dirty="0" smtClean="0"/>
              <a:t>рабочих дней</a:t>
            </a:r>
          </a:p>
        </p:txBody>
      </p:sp>
      <p:pic>
        <p:nvPicPr>
          <p:cNvPr id="4" name="Picture 2" descr="https://avatars.mds.yandex.net/i?id=501040396b973f5b072bdfc44496fabd37b33389-775659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71930"/>
            <a:ext cx="7162800" cy="344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121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accent2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 2 вопрос. Страхование ОСАГО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По договору ОСАГО страховщик обязуется за обусловленную договором страховую премию при наступлении страхового случая, выплатить страховое возмещении в размере причинённого страхователем 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вреда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потерпевшим лицам, 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но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не более страховой суммы, 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установленной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 договоре 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Страхования (лимита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ответственности).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http://www.auto-picture.com/top100/1/wallpapers/330x248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429000"/>
            <a:ext cx="3048000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705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3048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С 2020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п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риобрести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полис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можно через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</a:rPr>
              <a:t>маркетплейсы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(онлайн продажа).В качестве страховых онлайн-площадок были выбраны В2В - ресурсы (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Polis-online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,«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</a:rPr>
              <a:t>Выберу.ру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» Стоимость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полиса на официальном сайте страховой компании и в </a:t>
            </a:r>
            <a:r>
              <a:rPr lang="ru-RU" sz="2400" dirty="0" err="1">
                <a:solidFill>
                  <a:schemeClr val="accent5">
                    <a:lumMod val="75000"/>
                  </a:schemeClr>
                </a:solidFill>
              </a:rPr>
              <a:t>маркетплейсе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 отличаться не должна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. ЦБ РФ зарегистрировал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</a:rPr>
              <a:t>платфому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«ВТБ регистратор»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17925"/>
            <a:ext cx="8001000" cy="340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683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534400" cy="990599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Объектом  обязательного страхования гражданской ответственности ТС (ОСАГО) являются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3276600"/>
            <a:ext cx="8534400" cy="533400"/>
          </a:xfrm>
          <a:solidFill>
            <a:schemeClr val="accent2"/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Страховой случай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1219200"/>
            <a:ext cx="8610600" cy="201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имущественные интересы, связанные с риском гражданской ответственности владельцев ТС по обязательствам, возникающим вследствие причинения вреда жизни, здоровью или имуществу потерпевших при использовании ТС на территории РФ (столкновение двух и более ТС)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43434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причинение лицом, ответственность которого застрахована, вреда жизни, здоровью или имуществу других лиц транспортным средством, указанным в договоре страхования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665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639762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Не относится к страховым случаям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400" dirty="0" smtClean="0"/>
              <a:t>- причинение вреда ТС не указанному в договоре;</a:t>
            </a:r>
          </a:p>
          <a:p>
            <a:pPr>
              <a:buNone/>
            </a:pPr>
            <a:r>
              <a:rPr lang="ru-RU" sz="4400" dirty="0" smtClean="0"/>
              <a:t>-причинения вреда при использовании ТС в ходе соревнований, испытаний или учебной езды;</a:t>
            </a:r>
          </a:p>
          <a:p>
            <a:pPr>
              <a:buNone/>
            </a:pPr>
            <a:r>
              <a:rPr lang="ru-RU" sz="4400" dirty="0" smtClean="0"/>
              <a:t>-причинение вреда ТС в результате воздействия перевозимого груза,</a:t>
            </a:r>
          </a:p>
          <a:p>
            <a:pPr>
              <a:buNone/>
            </a:pPr>
            <a:r>
              <a:rPr lang="ru-RU" sz="4400" dirty="0" smtClean="0"/>
              <a:t>при выполнении погрузо-разгрузочных работ;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25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2400" y="-19594"/>
            <a:ext cx="8229600" cy="533400"/>
          </a:xfrm>
          <a:solidFill>
            <a:schemeClr val="accent2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/>
              <a:t>Не возмещается ущерб в следствии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781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/>
              <a:t>- </a:t>
            </a:r>
            <a:r>
              <a:rPr lang="ru-RU" sz="2400" dirty="0" smtClean="0"/>
              <a:t>умышленных действий страхователя;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- управления </a:t>
            </a:r>
            <a:r>
              <a:rPr lang="ru-RU" sz="2400" dirty="0" smtClean="0"/>
              <a:t>ТС лицом</a:t>
            </a:r>
            <a:r>
              <a:rPr lang="ru-RU" sz="2400" dirty="0"/>
              <a:t>, находящемся в состоянии алкогольного, наркотического </a:t>
            </a:r>
            <a:r>
              <a:rPr lang="ru-RU" sz="2400" dirty="0" smtClean="0"/>
              <a:t>опьянения</a:t>
            </a:r>
            <a:r>
              <a:rPr lang="ru-RU" sz="2400" dirty="0"/>
              <a:t>;</a:t>
            </a:r>
          </a:p>
          <a:p>
            <a:pPr>
              <a:buNone/>
            </a:pPr>
            <a:r>
              <a:rPr lang="ru-RU" sz="2400" dirty="0" smtClean="0"/>
              <a:t>- </a:t>
            </a:r>
            <a:r>
              <a:rPr lang="ru-RU" sz="2400" dirty="0"/>
              <a:t>использования </a:t>
            </a:r>
            <a:r>
              <a:rPr lang="ru-RU" sz="2400" dirty="0" smtClean="0"/>
              <a:t>ТС при </a:t>
            </a:r>
            <a:r>
              <a:rPr lang="ru-RU" sz="2400" dirty="0"/>
              <a:t>наличии неисправностей, при которых его эксплуатация запрещена;</a:t>
            </a:r>
          </a:p>
          <a:p>
            <a:pPr>
              <a:buNone/>
            </a:pPr>
            <a:r>
              <a:rPr lang="ru-RU" sz="2400" dirty="0"/>
              <a:t>- управления </a:t>
            </a:r>
            <a:r>
              <a:rPr lang="ru-RU" sz="2400" dirty="0" smtClean="0"/>
              <a:t>ТС лицом</a:t>
            </a:r>
            <a:r>
              <a:rPr lang="ru-RU" sz="2400" dirty="0"/>
              <a:t>, не допущенным к управлению;</a:t>
            </a:r>
          </a:p>
          <a:p>
            <a:pPr>
              <a:buNone/>
            </a:pPr>
            <a:r>
              <a:rPr lang="ru-RU" sz="2400" dirty="0"/>
              <a:t>- невыполнения страхователем  </a:t>
            </a:r>
            <a:r>
              <a:rPr lang="ru-RU" sz="2400" dirty="0" smtClean="0"/>
              <a:t>распоряжений</a:t>
            </a:r>
            <a:r>
              <a:rPr lang="ru-RU" sz="2400" dirty="0"/>
              <a:t>, требований или предписаний работников </a:t>
            </a:r>
            <a:r>
              <a:rPr lang="ru-RU" sz="2400" dirty="0" smtClean="0"/>
              <a:t>ГИБДД;</a:t>
            </a:r>
            <a:endParaRPr lang="ru-RU" sz="2400" dirty="0"/>
          </a:p>
          <a:p>
            <a:pPr>
              <a:buNone/>
            </a:pPr>
            <a:r>
              <a:rPr lang="ru-RU" sz="2400" dirty="0"/>
              <a:t>- осуществления транспортной деятельности без специального разрешения (лицензии); </a:t>
            </a:r>
          </a:p>
          <a:p>
            <a:pPr>
              <a:buNone/>
            </a:pPr>
            <a:r>
              <a:rPr lang="ru-RU" sz="2400" dirty="0"/>
              <a:t>- превышения предельных норм вместимости </a:t>
            </a:r>
            <a:r>
              <a:rPr lang="ru-RU" sz="2400" dirty="0" smtClean="0"/>
              <a:t>пассажиров;</a:t>
            </a:r>
            <a:endParaRPr lang="ru-RU" sz="2400" dirty="0"/>
          </a:p>
          <a:p>
            <a:pPr>
              <a:buFontTx/>
              <a:buChar char="-"/>
            </a:pPr>
            <a:r>
              <a:rPr lang="ru-RU" sz="2400" dirty="0" smtClean="0"/>
              <a:t>страхователь </a:t>
            </a:r>
            <a:r>
              <a:rPr lang="ru-RU" sz="2400" dirty="0"/>
              <a:t>скрылся с места дорожно-транспортного </a:t>
            </a:r>
            <a:r>
              <a:rPr lang="ru-RU" sz="2400" dirty="0" smtClean="0"/>
              <a:t>происшествия;</a:t>
            </a:r>
          </a:p>
          <a:p>
            <a:pPr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7609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chemeClr val="accent2">
              <a:lumMod val="75000"/>
              <a:alpha val="1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2900"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ru-RU" sz="2400" dirty="0" smtClean="0"/>
              <a:t>Документы, необходимые для заключения договора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AutoShape 3" descr="data:image/jpeg;base64,/9j/4AAQSkZJRgABAQAAAQABAAD/2wCEAAkGBhQSERUUEhQUFBUUFhUUFRUXFBQXFxUUFRQXFBcUFBUXHCYeFxkkGRQUHy8gJCcpLCwsFR4xNTAqNSYrLCkBCQoKDgwOFw8PFykcFhwpKSkpKSkpKSkpKSkpKSkpKSkpKSksKSkpKSkpKSksKSwsKSksLCkpLCkpKSksLCkpKf/AABEIANAA8gMBIgACEQEDEQH/xAAcAAABBAMBAAAAAAAAAAAAAAAAAQQFBgIDBwj/xABCEAABAwIDBQUECAQFBAMAAAABAAIDBBEFITEGEkFRYQcTInGBIzJCkRQzUmKhscHRFVNygiRDsuHwNHOS8QglVP/EABoBAAIDAQEAAAAAAAAAAAAAAAADAQIEBQb/xAAjEQACAgICAwADAQEAAAAAAAAAAQIRAyEEMRITQQUiUTIU/9oADAMBAAIRAxEAPwDuKEIQAIRdCAESoSFACoSJEAKUiW6RAAhCxc8BLckuwMkJrJXNC0/xMcAlS5OOPbLrHJ/CQQo04kUn8SPIJD5uIn1SJNCjBiR5LYzEOavHl42HqkP0hTdla1bWygrQssH9KOLRmlSApVdV2iuwShIhWJMkJEqABCEIAEiVIgAuhCVAAhCEACEJEAKkKRCABCEjiobSAUlaZagN1TSsxIDJpuVGukJNzn5rl8jnqGoj4YXLsfzYkTomT5idStYOaUrjZOZPIzXDGomV0XKAl3VlcmxuhLpUbhShqhpkOgCzssQ3NZp8LKNgHlZhxWFkpK0RyNFHFMcNqyE4hrQdVHnzRvWWnFy5QYqWNEwHrIFRMM5GifQVV9cl1MPLUxEsbQ5Qsd5ZBbBYqEJFICoQlQAISXQgBQhCS6AAoRdCABCS6QuQ9ABKiMQxC/hb6rbiNZYbo1UTucb+a4vM5dLxiacWP6xtiGKRwC78r5AcSStLaupIBbEzd1AL7Gyr20FWP4lA1+bGka6XI5K6HU8evC3Jciacd/00LZGQ4+wSCKYGGQ+6HaO/pcpQn9/TmmON4CyriMbxr7j9HMdwIKq2xe08jKl2G1Z9rHcRSH42jQJ8eN7IeUO0Dn49l1mnaxrnvIDWi5J4AKJwzGpaoB8EbWxH3ZH574GVw3kq722Yi+KjjYMu9ks63IWyV4wOmApoA0WaImWHotEeL4402tlPamxhX4zJTNLpoi5jQTvx56fd4J/g2INqII5We7I0OF+dsx5gqQNPfI6WzFrg9Co3BNn/AKMZmtPs5JDKxv8AL3tWDpdS+MnHrZDnTHxGShcV2mjp6mCnfl397E8P+FWERLk23+DzVtTVSRGxw9rO7tqTk5wVsHEbdSKSyHUyFoqWvI9nuh33hcHooTs92nFfRtecpI/ZyjqOKsjmJE8UscqaLqVoo2Gbb1E1c6iMUccjASXEkggdFZDHVc4PLdOvzVFxOTuNp4XWymbun1Fv0XTOfqnZ4KCi4rsrDb2RGB10sokE8QjfG7dyNw4a3CSv2ibHO2niaZZ3ZkcI2n4nFSpIAJOXEnyz/Rc77Mqz6TV11STdxfutPJl8gFOJacv4Xl/C/RmqaL941xBuW7thbkCnuC46yfeA8MjDZ7OLT+y1sOSqmO1H0XEYJmizZPBJ1vxK14ORbpmecKOiXWS1RuuL81tC6SaYpghIlUkCoRZCkAWKVCABIUErRUVLWNLnkNAFyTyQQbSoWv2pgje2PfDpHGwY3xH1sqLtRtvNNdkV44jcBwPif68AtHZ/go72Spdm8DcaTnYnU3PFI5E/DG2XgvKReJHkm5WDuPVBRdeTnLyk2zpJUinbe0liyobq0gn0Vqwqr72Jkg+Jov5oqqRskbmPF2uFlWMIqX4dKYJ7mnlN45PsngD0W3FD2KhbdF4Y1cv7acNMMtNXR3BaQ1xHNpuNF1NjQQLZgi4OoPkqX2xkHDC34nzMDBzJ5Bdnj4FBGfJKxn2p0BrcHhqWAlzA2QgcnAbysfZZjX0rDIXE3fGDG/ndun4J/srhvd0EMM2YMQDweThpZUCmpZdn6xzrGSgqDcloJ7o8CddFo8V0Js68AlCaYXi0VRG2SF7XscLgtP6a3S1eIiOw1e42DRrbnbkp8ET5Ds2GfAZn0XPthNoafu6mWV1nVE8hIIJu1l2jhpZWjbDE/o9FPISARGQM7ZuG7+qy2YpGNo4GhrHWiab5G5IzzU0Q9nIqHFo8Lxi8Ti6jqjZ2RDWF568l27dB0zBAseh0UDt9svHWUMrCGtc1pex1gN17QSM+SrfZLt82ogFLObTwjdBJ99rcgbnjw9EvJijPslOiL7Wo3Q4hh9QNA8Nv13uPzXTHjO65929Nb9EgIcO8ZKHNb8RFs7DorxglcyenikY4OuxlzydugEed1i5WL9FXwZjls2PZcEHj+uS5f2StMFbWUzsnXJAPEA6rqj1TdodnZI6xmIUwDntAbNFpvM5ttxWPDJKMoP6Oki3tVR7QI9+Slbe289WCnxmJ7N65bza4Wdf7NtVHU+HOqaptTI20cYIiYdSftFLw/rImWy0Uk27Zt75KSa5Q/FSNJNcWXW4+Rt0ZZxocJUl0q3CxUJLoQAIKLrElAGEjwBcmwGd1zzaTGHVDzY2hj15Pzyv6qW20xkZU7Tm7N2dsuV1Wye7bfItYfcOkkjuAPIKUVI2taBkW7r7EnLKNvD5q4bMUjY6WMN+IFxPMlUHaHEXNAgGcjiDIb33rkWb5BdMpIt2KNv2WNFuq5X5ObUa/po462KUiycFivN/ToMUFElOx7dx7Q5vI/ohbIxddrhwt2ZpjWmwXuxaKV7WfYOdvInRJHszGZu+nc6aQe4He4y2m63S/VPy7LXIcVUdo+0MRF0VKA+QD645xg/Zbzcu7FGOUi8VdfHE3eleyNuvicBl0VTr+1TDRdjnmUcQGEtPTNctxSvknO/O4vcfgOg8hwUDURbgI55gDh0TVBMU5svx2jwUSGSIVMJN/qy5oz42Vt2b22wkEFk5EhFt6a+9/5FcL7k2utMkY6EdVPggU7PUlZh1PWxgPDJo9RZ1wfMAp7Q0LIWCOMBrQLBo5cl5WwnaCakfvU87oyOt2noQV1zYjtujnLYa0COT3RKPccevJLkqGJnVHsDgQRcHUfomUOAU4dvNhY1w0IaAU8Y64uCDfMEaHyWTQqMtVmibDo3Ou5jHEZAuF7DpdYtpmMbuta1o5AWW9xK0vcs2dpRLwjTG71hbqtjlhu5rgyT8jWjW6BpNy0XGhtmtqAxJI4N94geZATIY5NlW0jIBbaGSzrJq2qYTYSMJ6OC2wAhw81uxKUWtC5NNEwEqw3lkF1kZRUIQpARNcQrWxRvkdoxpP+ydKhdrGLGOmbE05yvz/AKG5lTFWQ3RVG4v3znSO1JJAOpcTlbolqqru27294YRfW4dK5VhtWMvU+vBMsVxAhoYD7x3jnfNMoX5Gw15LzK/NxcD8yu5ROu1p+60/gvOGJVxaMuH5hegMDqe8pYH396Jh/BcX8rGopmvj9j5yxWZCQhecXZuMCEjqi1uPRY1MwA6qCxSbdZaxL5cmAGzhf4m+S9H+PjqzHlYx2nxV8gdGx241uckgOTfuHkTyVRmh3AC9u7vZxsGn9ZVi7rdHi3XxQeJ5PhM0vJx+Kyjq+bda6aQESP8Aq2kizW8AB/zRdoyvZXqwhoJJu4/goqVgHifqdBzUlYEGWTTgPtHoq7i+IfEfeOg+yiyKRqra8DX0CiJqtzugTjDMKmqpN2JrnuPLh1J4BWiPYilh/wCurWMda5jiG+4HkTzUNkqKRRysmvsr7BszhUosytex3AvbkSonajs+nowHm0sJzbLHmCOvJVsk6L2K9oZefoVQ8k/5Lic7j4LkrsocvGlDWOikbIw7rmODmkcCDdertltoBWUcU41e0bw5OGRHz/NIyS8VY2JMvkWkuSOekJXNy5HI0JCXQ5wFyTYAXJ5DqsS8DVVbaPFjITDGfCPfPM8rqkMfskRKVDLaTb8tuylF3DIyOGTbfZHFcvxyullcXSySOc7XxOA9ArXjELGNuQRwbbVz/wBlS8dq9wc38T+gXax4IwRilJtkYX93nvuaeBDnKX2f7VaqkeLPdMzi2Q3y6Hgoam2fdKO8mkbCw6b1y539LE8h2Sp5TuwVQL+DJYzHvHkDdWkk/hKZ6L2K23gxKHfiNnNtvxnVp/ZWcLypsZjM2FYizvLsG8GStN7FpNr9bL1RFMHNDm5ggEHoRcKpJsQhCAEXEu2DEya1sY0ijHzfqu2XXmvtAxDexOpOo3w30bwV8fZSYw+k3/5yTGee778kd/qmgl1KYLRlFCJp44z7pcS63Boz/Rd32NqXPpWiQbrm33W2t7K/g/BcP2aZvTSHk0MHm9wau4fxNrawQi1mRMjP9QAyXO5eL2wNOOVMsDVrmdZYsdYXTGuq9dPVee/535Ub3PRpklu43tYa35dVBvkdnM0+KR3cwRnxNy957TwsFnitQSwBhtJIQ1padAdbjiE1jrXRmSQbrmQN7qMjwnvD7x3TxXpeLi8IGDI7ZsncS5se6DHAN6RwcCHSam6qWJ15qJ76DQDgGjkPmpXHK0xU4jIIfKd95uM758FW+93I3fadkPJahQ1xmuF76NYLN6nmoLB8GfWSucSGRs8Ukh91jR+vILKeJ1RMyCPMuIHS/M9LK2mhaIRDGQKeF3jP/wCqcau/pboFHbBaGoq3FogpP8PTnIyW9pNwLidQOiQbHRgX3e8tqXE3KmsLpsr9VYKGEd4BYWcmpV2Q5W9FAdsPHOPY3ik4Ndm0nlfqtuxu1clLKaKsBMLj3b2vzLHaZdFfavCRHKDqx+XkeBCqXafgu9Eyqbk+MiOUgWLvsuKpKP0lMq3aDst9CqSG/VvG8w8BfULofYHjJMc9OTk20jfWwP5KIxgfTsBZMfFJTmzjxyyP4KI7GK3cxJrb27xjmnrxWXKrixsHs9DXWJesCVpqZLBclGqxjjmJd2w558PNVJlRa5IN3G/z1TXbPFfaMbfTMqv1OOODHHeN7ED1XW4uKo2zHlnujHFsUDnucPcju1l+fFxUBhlCZ3mYjeaCdxvM8XHom9fMXBrAc3kD56q3YTQkNEbR4QN3LW3H8VrF2O9n9mO+Y6U5uGeYvlextyWyv2KbI0xu8LrF0L9DvDMXKumA0xibZg98WTHaOtMTb5HdcG+pKgDlm0MTqnD2zu+vpHmnm6t+Fx6rvPZniRnwyne43IZunP7OS49U0vhxhhyG4yX+4kLpPYcD/CWX+2780tjDoN0JbIUAYheU9rpz9Pqr/wA135r1aQvLHaTSd1ilS05eMu9DoUzH2LkQTpliZslpcsbpzRSyY2efaGocPea+Eg/3nNdI2Xp5KipAFy5x33O5feK5psr4m1MY950Rc0dWG66PsFtU2nZ3ojD3PaGuN7FpGVrckrVNDOtl+xJjoXbrrkcHc1X6yryPnZST8RdVt3nndyu23BU7F60e6TYEnMa5cVzJYH5jvZo0y4naRzmn6phs12Y3jkLEaIOIXEURaSPrJMwbuOenBQLpzYaHfde/G3VKa4AvcQRlYf8AtdKKpUIsMcxHvpnHQCzWjkAonFKq1ydGi3qtbJrknPiVHV5L3NYNXkD1OSl9ErZN7NU/dwPmt7SoJijNs2xj33j8lPQU5O61o8Dcmj8z5nVa4KbdeI2+7A0RN5Xt43fNWLDcLcfcaXW1UpUVlt6NlDQbrNM/JP8ADIXOLTumzTmeimMNp3dy4buXEnVSNLS2YDkG2upbsskiKxSWMRZ3373YOfMquYwRNDVxkXvDvAdW53ViqakPdKRY7sbrZaFU7Z1xLpy46U8v+kqX0R9I/stHe4ZXwuzAa425ezd+qp3Zw/dxOn/7lleOxhv+GxFx07t3+hyo3Z+2+KU9v5v7rLP/ACxsez0s52ajsVnsE8dqVX9oaizT5Llwjch0nSOXbQ1xdUPN9Mh6KIrJri3Oy14rUnvn+qZOqbrvxjUTDJ2x5hWdSCfgY5w8+C6nslFkHZG7Tl1XJsFk9pKfuD5XXXNh6Z0hsDYC2aqizLlPK1sLnW3d1uXVx0sqtW4cXQRtcbvkkD8+QN7lWp8A3XNeRut8V+GQ4qkbQ7UNEL5I83D2UQ5vd4Ru89VBYq+J1Y+hYrPfKadlPH97d1seQsusdktCYsLpwfiaXfMrkG0lFYUGFRkl+8Jp+PtZTc3tyC9EYfSCKNkbdGNa0egslMuOboSoUAYlcJ7fMBLJ4qoDwyDu3ZfENLruxKhNqtno66mkgk0cPCeLXjQhWjplJI8nE2CwKk8fwGWjndBMLOacidHN4EKMsb/mtF2hVbMsExI09QyTg0+Ic2nIg+hVpxRj6GQSxDfpZjvMcDcZ6tJGhvwVMqGWN1P7NbbSUrTE9jZ6dxu6F+l+bTwKzy0x3aJ6HbqENF5JcvgDBn/ctFTtEKk3ZGGNaDqbl1+PRKzHcHNnGklDtS0Ou26bYhjMc8m/DCIY93dDB0Op/NWjsh6MxNmAb5DzWuWcd2RzK1ieyb1EnhtdMopZg12RW3ZyLfrmuOkTTIem4Lj8bJuX5eSc7KH/AKx/KEtH9zmj8gVSRaKLdgcReBn4jd7vN2avGAyObHe9s7HqqTs8/dz6AellecHDC2zjbiPNWfQLss9OQ1gHP9VW9pMSIcIYza2buqnaeNuVwTbRVeWic+aRxB1IF1QtY5oKfdpZHH4jZvkqzGBDBiEpy3YtwebslccTIbE1g0aAT5qg9oFb3OGNiH1lXJvEcSxpsFeT0R9F7Om9xgVfOfjD2j0YR+ZVT7IaPvMTj+4HO+SuO1/+B2dp6bR8+6XDjYnfKjuwmi9pUTEe6zcB6uzssuTUWMj2dhtqq1tI27HeSnnTdVXMermBpDrE8LLDig3IZN6OM7SQ7s19AVE3Vvx+kMgNhmDcKpSRkGxFiu2jE0OMCnDajdccpAWE8idPxXQNnNpXxewe8sdGd1zdN4DQjnkuXTC4DuSsNHtDTzNaytY7eaLNnYfHbgCOKU3TGraOl4/ti18G65wjh+LPxPz0Cr1HWNY0V1QzcghuKOA/5slspCDnbiq+zFMOpyHsbLVPGne5NB4ZcVuwPCqrG6sb9xEwjeI9yNn2W8LqrkWounYzs/JVVUuJ1I1Lu7J4uOpHQDJduaobCKNlPEyGEbrIwAP1KlYSqEm5CEIAbuN1g54CzexN5IypIogtr9mKauj3Z25j3ZBbeaeh5LhO0vZvU0zjuDv4+D26gfeC9DVMBIUVNhbjoFeMqIaPMVRCR4XNLSPtApi9ll6aq9kWP9+Nrr82hMD2fU/8iP5Ik0wSPOjYidAT5BS9M0sAa4FpzNiLLvMWyEDPdiY3yAXNe1Wg7qsYeD4r+oJBVoIiXRVzOtckybmRYF2aYKQ4e/JPtljeCtt/KafQOzUQ9+SlthHb000P86CSMeeTx/pSpDY9Ftw2TJlsrgH8FNS449rgGD3dclWdlKgPiaXZGN26fIZK6sljfYNAPWyt8KfSx4DiJkYHC9tLdVJVbWhpk0AFytGC0bWR2GXE/uqjtrtIXnuYCSwHMj4nX90c/wDdQXHrsQE7u5Ybuebn7sfEnyCpMv8A9tjbI2ZwU9mC2m5HqfUhZbRYx/D6Z0bTerqW7r7f5UZ4DkSpbZalbg2FSVc1hPUN9mOIB0HPqqtgitdte0AnrBCz3KdoZ/dx/ZWjs9iNNQMG74pbyH1yAPoAuYbOYVJiFc1puTI/fkd9293Feg4cLFgABYAAeQAA/JUaT7LkLLUyO1vbkmU+HF3C6u9Ng1xopKDAgNQrR8Y9AcofgL3HQpjU9nTp+Ba7g4fqu3R4KwahOY6FrdAFf2FHGzzlV9jGINuY2slHRwB+RUczsbxNxyp7eb2AfmvUoYlslylZKVHAdmv/AI+TucHVkjY2cWMO84gcL6BdmwfZuGliEUDAxg4cSeZPEqYsiyqWNMcC2MYs0IAEIQgBC1JuBZIQBpfEtfdgcE6WLmoAjpmppJGph1OtP0QHlz9OasmBDPp1zftswgmnhnA+qc5jz0fmPxXXnUai9psBbU0ssD8hI0gHk8Zg/ghSKyVo8qBIVvrKJ0Mjo3ghzCW5i17G1x8lptxWiO0ZmqZi5JhFeYJ2SDVjgfTiPksyUymyKVMdBl4xSX6FVCZgvTVNpBbTPUDqCrDh2MNFnNza7MFv5dFVdmMcgmgNFWkiP/Il/lPJ4jkscS2Hr6TxRB0kRzbJEd5rhwNhoojKi7VnRJsfllZ3bAWtJsTpcdXcAq1im0kNEPCWzVOdmj6uE/av8R/ZVaPDsSqDuBs7uliB6q1YX2bw0be/xORosA4RXzvrZyHIEjVsNsoamQ4hiBIhad8F/wAbhnn90KD7RdtnV9T4DaCPwxt0uBxt6Lbtt2guqgIIAYqduTWDjbn0Tjss2CNdP3kgtBEbuNsnHg0JZYv/AGO7GmnpzUyNtLNbcvq2L/ddNpqAWW+mpgAABYAAAcAOQT1rFIGuKCwW2yVCgAQhCABCEIAEIQgAQhCABCEIAEJUIARF0qQhACEXHRDW206/iboa2wSlAAojHH5tHmbfh+6f1VSGjryUJWzd44uPkB0/VSiGc67RthfpPt4spWtsR8LhvC18sjm7PquOTRlpLXAgtJBB1B5FeniLf7qkba7CQ1RMjPZTW1GjraXCanQqSs4kQsJo7jqprGdmqimPtI3W4OaLtKh3uVrTBWM95TeCbb1dJYQzPa37F7t8rOvZRkkF8wm5aktUNTsuk/a9XPyLw1tiLNABvbXetdVXFMXkqH78jnOPVzjb5laIKZzyAxrnE8ACSuhbH9itVVEPmb3EWviycR0CiySD2C7P5sSnDWgsiFi+Qg2Db57vM5FepMDwGKkgbDC2zGgDzPM9Vp2b2diooWxQtDWtAHmeZPqfmpdQAlkqChAAhCEACSyVCABCEIAEISoARCEIAEIQgASoQgAQkQgAWuWSy2FNZggBjVOubpsWp8+NajEhARtQ08FGPpCTeysbYFsFMOitZFFRfh7jlbI8xcfioyq2HglPjgYTztb8l0P6IOi3R0g5BCYUcvZ2S0rj9SR5XUnQdjNGMzFfzXRGRALc1DYUQuD7IUtN9VBG08w0X+amd0JbJVUkSyEqEACEIQAIQhAAhCEACEIQAIQhAAhCEAKhIhAH/9k="/>
          <p:cNvSpPr>
            <a:spLocks noChangeAspect="1" noChangeArrowheads="1"/>
          </p:cNvSpPr>
          <p:nvPr/>
        </p:nvSpPr>
        <p:spPr bwMode="auto">
          <a:xfrm>
            <a:off x="0" y="-944563"/>
            <a:ext cx="2305050" cy="1981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http://www.polisrf.ru/images/122333344444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191000"/>
            <a:ext cx="5105400" cy="23622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2299765"/>
              </p:ext>
            </p:extLst>
          </p:nvPr>
        </p:nvGraphicFramePr>
        <p:xfrm>
          <a:off x="0" y="457200"/>
          <a:ext cx="91440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25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457200"/>
            <a:ext cx="8686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Страховщик вправе провести осмотр ТС</a:t>
            </a:r>
          </a:p>
          <a:p>
            <a:pPr>
              <a:buNone/>
            </a:pPr>
            <a:r>
              <a:rPr lang="ru-RU" sz="2800" dirty="0" smtClean="0"/>
              <a:t>Срок действия договора ОСАГО - 1 год. Минимальный срок страхования 3 </a:t>
            </a:r>
            <a:r>
              <a:rPr lang="ru-RU" sz="2800" dirty="0" err="1" smtClean="0"/>
              <a:t>мес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физ</a:t>
            </a:r>
            <a:r>
              <a:rPr lang="ru-RU" sz="2800" dirty="0" smtClean="0"/>
              <a:t> лиц и до 6 месяцев для юридических лиц (ограниченное использование ТС).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853440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74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229600" cy="86836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tabLst>
                <a:tab pos="6721475" algn="l"/>
              </a:tabLst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 вопрос. </a:t>
            </a:r>
            <a:r>
              <a:rPr lang="ru-RU" sz="2800" dirty="0" smtClean="0"/>
              <a:t>Основные условия добровольного  </a:t>
            </a:r>
            <a:r>
              <a:rPr lang="ru-RU" sz="2800" dirty="0"/>
              <a:t>страхования транспортных </a:t>
            </a:r>
            <a:r>
              <a:rPr lang="ru-RU" sz="2800" dirty="0" smtClean="0"/>
              <a:t>средств – ТС  </a:t>
            </a:r>
            <a:r>
              <a:rPr lang="ru-RU" sz="2800" dirty="0"/>
              <a:t>(КАСКО)</a:t>
            </a:r>
            <a:br>
              <a:rPr lang="ru-RU" sz="28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 smtClean="0"/>
              <a:t>КАСКО означает –комплексное автострахование (страхуется ТС – машина, дополнительное оборудование в машине –ДО и жизнь и здоровье водителя и пассажиров)</a:t>
            </a:r>
          </a:p>
          <a:p>
            <a:pPr>
              <a:buNone/>
            </a:pPr>
            <a:r>
              <a:rPr lang="ru-RU" dirty="0" smtClean="0"/>
              <a:t>Объектами страхования являются технически исправные, зарегистрированные ТС: легковые автомобили, микроавтобусы, грузовые и грузопассажирские автомобили, тягачи, тракторы, автобусы, прицепы и полуприцепы, мотоциклы и мопеды, специальные транспортные средства, а также дополнительное оборудование (ДО), т.е.  средства, не входящие в комплектацию ТС (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отопитель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салона, кондиционер, магнитола, стеклоомыватель, устройства подогрева стекол, зеркал, подъемник сидений, коленная подушка безопасности)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страхование в качестве ДО не принимаются: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антирадары, радиотелефоны, навигаторы,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видеорегистраторы,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съемное теле-, аудио-, видеооборудование,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534768"/>
            <a:ext cx="888095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При заключении договора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с указанием допущенных к управлению лиц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(ограниченное использование), страхователь предоставляет  сведения 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каждом водителе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2362200"/>
            <a:ext cx="8915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договор ОСАГО можно вносить изменения (увеличение степени риска-утрата </a:t>
            </a:r>
            <a:r>
              <a:rPr lang="ru-RU" sz="2800" err="1" smtClean="0"/>
              <a:t>ключей</a:t>
            </a:r>
            <a:r>
              <a:rPr lang="ru-RU" sz="2800" smtClean="0"/>
              <a:t>, не </a:t>
            </a:r>
            <a:r>
              <a:rPr lang="ru-RU" sz="2800" dirty="0" smtClean="0"/>
              <a:t>охраняемая стоянка, ), что влечет за собой увеличение страховых премий. Изменения в страховой полис  вносятся в раздел "Особые отметки" с указанием даты и времени внесения изменений</a:t>
            </a:r>
          </a:p>
          <a:p>
            <a:r>
              <a:rPr lang="ru-RU" sz="2400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5066" name="Picture 10" descr="http://autossale.ru/images/osag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953000"/>
            <a:ext cx="5638800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067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144000" cy="838200"/>
          </a:xfrm>
          <a:solidFill>
            <a:schemeClr val="accent2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200" dirty="0" smtClean="0"/>
              <a:t>Коэффициенты, используемые для расчета страховой премии См рабочую тетрадь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62484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 </a:t>
            </a:r>
            <a:r>
              <a:rPr lang="ru-RU" sz="2400" b="1" dirty="0">
                <a:solidFill>
                  <a:srgbClr val="FF0000"/>
                </a:solidFill>
              </a:rPr>
              <a:t>= Тб * Кт * </a:t>
            </a:r>
            <a:r>
              <a:rPr lang="ru-RU" sz="2400" b="1" dirty="0" err="1">
                <a:solidFill>
                  <a:srgbClr val="FF0000"/>
                </a:solidFill>
              </a:rPr>
              <a:t>Квс</a:t>
            </a:r>
            <a:r>
              <a:rPr lang="ru-RU" sz="2400" b="1" dirty="0">
                <a:solidFill>
                  <a:srgbClr val="FF0000"/>
                </a:solidFill>
              </a:rPr>
              <a:t> * Ко * Км * Кс * </a:t>
            </a:r>
            <a:r>
              <a:rPr lang="ru-RU" sz="2400" b="1" dirty="0" err="1">
                <a:solidFill>
                  <a:srgbClr val="FF0000"/>
                </a:solidFill>
              </a:rPr>
              <a:t>Кбм</a:t>
            </a:r>
            <a:r>
              <a:rPr lang="ru-RU" sz="2400" b="1" dirty="0">
                <a:solidFill>
                  <a:srgbClr val="FF0000"/>
                </a:solidFill>
              </a:rPr>
              <a:t> * </a:t>
            </a:r>
            <a:r>
              <a:rPr lang="ru-RU" sz="2400" b="1" dirty="0" err="1">
                <a:solidFill>
                  <a:srgbClr val="FF0000"/>
                </a:solidFill>
              </a:rPr>
              <a:t>Кн</a:t>
            </a:r>
            <a:endParaRPr lang="ru-RU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104254"/>
              </p:ext>
            </p:extLst>
          </p:nvPr>
        </p:nvGraphicFramePr>
        <p:xfrm>
          <a:off x="33337" y="1143000"/>
          <a:ext cx="8839200" cy="6040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5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4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60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 коэффициента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Применение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0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Базовый страховой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тариф  для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фмзлиц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ИП (</a:t>
                      </a:r>
                      <a:r>
                        <a:rPr lang="ru-RU" sz="1800" dirty="0" smtClean="0">
                          <a:solidFill>
                            <a:srgbClr val="333333"/>
                          </a:solidFill>
                        </a:rPr>
                        <a:t>1646 до 7535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Всегда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27051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в зависимости от территории преимущественного использования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ТС (место регистрации)  Смоленск 1.2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Всегда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в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зависимости от мощности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двигателя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Всегда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0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в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зависимости от возраста и стажа водителя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latin typeface="Calibri"/>
                          <a:ea typeface="Times New Roman"/>
                          <a:cs typeface="Times New Roman"/>
                        </a:rPr>
                        <a:t>Всегда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2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в зависимости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количества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лиц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допущенных к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управлению (коэффициент 2,5)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Список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ограничен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0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Коэффициент в зависимости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 сезонного использования ТС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Примен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один из двух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7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 в зависимости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 срока страхования ТС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55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8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Наличия или отсутствия страховых выплат, произведенных СК в предшествующие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периоды (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бонус-малус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Примен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начиная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2года, для 1 года равен 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452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b="0" i="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Если водитель за 12 месяцев ни разу не попал в ДТП, он получает скидку при продлении страховки</a:t>
                      </a: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882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err="1" smtClean="0">
                          <a:latin typeface="Calibri"/>
                          <a:ea typeface="Times New Roman"/>
                          <a:cs typeface="Times New Roman"/>
                        </a:rPr>
                        <a:t>Кн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Коэффициент, при грубых нарушениях условий страхования</a:t>
                      </a: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803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  <a:tab pos="2969895" algn="ctr"/>
                          <a:tab pos="5940425" algn="r"/>
                        </a:tabLs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215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Страховая премия определяется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953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СП= базовый тариф * </a:t>
            </a:r>
            <a:r>
              <a:rPr lang="ru-RU" dirty="0" err="1" smtClean="0"/>
              <a:t>Кт</a:t>
            </a:r>
            <a:r>
              <a:rPr lang="ru-RU" dirty="0" smtClean="0"/>
              <a:t>*Км*</a:t>
            </a:r>
            <a:r>
              <a:rPr lang="ru-RU" dirty="0" err="1" smtClean="0"/>
              <a:t>Квс</a:t>
            </a:r>
            <a:r>
              <a:rPr lang="ru-RU" dirty="0" smtClean="0"/>
              <a:t>*Ко*Кс*</a:t>
            </a:r>
            <a:r>
              <a:rPr lang="ru-RU" dirty="0" err="1" smtClean="0"/>
              <a:t>Кбн</a:t>
            </a:r>
            <a:r>
              <a:rPr lang="ru-RU" dirty="0" smtClean="0"/>
              <a:t>*</a:t>
            </a:r>
            <a:r>
              <a:rPr lang="ru-RU" dirty="0" err="1" smtClean="0"/>
              <a:t>Кн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 algn="just">
              <a:buNone/>
            </a:pPr>
            <a:r>
              <a:rPr lang="ru-RU" dirty="0">
                <a:solidFill>
                  <a:prstClr val="black"/>
                </a:solidFill>
              </a:rPr>
              <a:t>Б</a:t>
            </a:r>
            <a:r>
              <a:rPr lang="ru-RU" dirty="0" smtClean="0">
                <a:solidFill>
                  <a:prstClr val="black"/>
                </a:solidFill>
              </a:rPr>
              <a:t>азовый тариф для физлиц и ИП в 2023 году</a:t>
            </a:r>
            <a:r>
              <a:rPr lang="ru-RU" sz="3100" dirty="0">
                <a:solidFill>
                  <a:srgbClr val="333333"/>
                </a:solidFill>
              </a:rPr>
              <a:t> </a:t>
            </a:r>
            <a:r>
              <a:rPr lang="ru-RU" sz="3100" dirty="0" smtClean="0">
                <a:solidFill>
                  <a:srgbClr val="333333"/>
                </a:solidFill>
              </a:rPr>
              <a:t> составляет от 1646 </a:t>
            </a:r>
            <a:r>
              <a:rPr lang="ru-RU" sz="3100" dirty="0">
                <a:solidFill>
                  <a:srgbClr val="333333"/>
                </a:solidFill>
              </a:rPr>
              <a:t>до </a:t>
            </a:r>
            <a:r>
              <a:rPr lang="ru-RU" sz="3100" dirty="0" smtClean="0">
                <a:solidFill>
                  <a:srgbClr val="333333"/>
                </a:solidFill>
              </a:rPr>
              <a:t>7535 рубля (такси от 1490-15756)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</a:p>
          <a:p>
            <a:pPr marL="0" indent="0" algn="just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rgbClr val="333333"/>
                </a:solidFill>
              </a:rPr>
              <a:t>К</a:t>
            </a:r>
            <a:r>
              <a:rPr lang="ru-RU" dirty="0" smtClean="0">
                <a:solidFill>
                  <a:srgbClr val="333333"/>
                </a:solidFill>
              </a:rPr>
              <a:t>аждая </a:t>
            </a:r>
            <a:r>
              <a:rPr lang="ru-RU" dirty="0">
                <a:solidFill>
                  <a:srgbClr val="333333"/>
                </a:solidFill>
              </a:rPr>
              <a:t>страховая компания устанавливает индивидуальную </a:t>
            </a:r>
            <a:r>
              <a:rPr lang="ru-RU" b="1" dirty="0">
                <a:solidFill>
                  <a:srgbClr val="333333"/>
                </a:solidFill>
              </a:rPr>
              <a:t>базовую</a:t>
            </a:r>
            <a:r>
              <a:rPr lang="ru-RU" dirty="0">
                <a:solidFill>
                  <a:srgbClr val="333333"/>
                </a:solidFill>
              </a:rPr>
              <a:t> </a:t>
            </a:r>
            <a:r>
              <a:rPr lang="ru-RU" b="1" dirty="0">
                <a:solidFill>
                  <a:srgbClr val="333333"/>
                </a:solidFill>
              </a:rPr>
              <a:t>ставку</a:t>
            </a:r>
            <a:r>
              <a:rPr lang="ru-RU" dirty="0">
                <a:solidFill>
                  <a:srgbClr val="333333"/>
                </a:solidFill>
              </a:rPr>
              <a:t> для каждого клиента отдельно, но в рамках действующего коридора, расчет будет во всех компаниях разный.</a:t>
            </a:r>
            <a:endParaRPr lang="ru-RU" dirty="0" smtClean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prstClr val="black"/>
                </a:solidFill>
              </a:rPr>
              <a:t>Квс</a:t>
            </a:r>
            <a:r>
              <a:rPr lang="ru-RU" dirty="0" smtClean="0">
                <a:solidFill>
                  <a:prstClr val="black"/>
                </a:solidFill>
              </a:rPr>
              <a:t> – при расчете стажа и возраста нескольких водителей, выбирается один коэффициент, имеющий наибольшее значение. Например: </a:t>
            </a:r>
            <a:r>
              <a:rPr lang="ru-RU" dirty="0" err="1" smtClean="0">
                <a:solidFill>
                  <a:prstClr val="black"/>
                </a:solidFill>
              </a:rPr>
              <a:t>Квс</a:t>
            </a:r>
            <a:r>
              <a:rPr lang="ru-RU" dirty="0" smtClean="0">
                <a:solidFill>
                  <a:prstClr val="black"/>
                </a:solidFill>
              </a:rPr>
              <a:t> для гр-на Петрова 1,5, </a:t>
            </a:r>
            <a:r>
              <a:rPr lang="ru-RU" dirty="0" err="1">
                <a:solidFill>
                  <a:prstClr val="black"/>
                </a:solidFill>
              </a:rPr>
              <a:t>Квс</a:t>
            </a:r>
            <a:r>
              <a:rPr lang="ru-RU" dirty="0">
                <a:solidFill>
                  <a:prstClr val="black"/>
                </a:solidFill>
              </a:rPr>
              <a:t> для гр-на </a:t>
            </a:r>
            <a:r>
              <a:rPr lang="ru-RU" dirty="0" smtClean="0">
                <a:solidFill>
                  <a:prstClr val="black"/>
                </a:solidFill>
              </a:rPr>
              <a:t>Попова 1,3.  При расчете СП используется </a:t>
            </a:r>
            <a:r>
              <a:rPr lang="ru-RU" dirty="0" err="1" smtClean="0">
                <a:solidFill>
                  <a:prstClr val="black"/>
                </a:solidFill>
              </a:rPr>
              <a:t>Квс</a:t>
            </a:r>
            <a:r>
              <a:rPr lang="ru-RU" dirty="0" smtClean="0">
                <a:solidFill>
                  <a:prstClr val="black"/>
                </a:solidFill>
              </a:rPr>
              <a:t> = 1,5</a:t>
            </a:r>
          </a:p>
          <a:p>
            <a:pPr marL="0" indent="0" algn="just">
              <a:buNone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135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10600" cy="411162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Возмещение ущерба</a:t>
            </a:r>
            <a:endParaRPr lang="ru-RU" sz="3200" dirty="0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995055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49263" algn="r"/>
                <a:tab pos="2970213" algn="ctr"/>
                <a:tab pos="5940425" algn="r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 -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rPr>
              <a:t>Каждый из водителей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rPr>
              <a:t>обязан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rPr>
              <a:t> направить бланк извещения о ДТП своему страховщику в течение 5 рабочих дней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Times New Roman" pitchFamily="18" charset="0"/>
              </a:rPr>
              <a:t>и документы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Times New Roman" pitchFamily="18" charset="0"/>
              </a:rPr>
              <a:t>о ДТП, оформленные сотрудниками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Times New Roman" pitchFamily="18" charset="0"/>
              </a:rPr>
              <a:t>полиции.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Times New Roman" pitchFamily="18" charset="0"/>
              </a:rPr>
              <a:t>Если пострадали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люди, то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можно обратиться в страховую виновной стороны и написать требование о страховом возмещении.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Verdana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970213" algn="ctr"/>
                <a:tab pos="5940425" algn="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Оформление документов о ДТП может осуществляться без участия сотрудников полиции в след. случаях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Европротокол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):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970213" algn="ctr"/>
                <a:tab pos="5940425" algn="r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- в результате ДТП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вред причинен только имуществу;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970213" algn="ctr"/>
                <a:tab pos="5940425" algn="r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- ДТП произошло с участием 2 ТС (транспортных средств);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970213" algn="ctr"/>
                <a:tab pos="5940425" algn="r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- отсутствие разногласий между водителями, при этом вред, причиненный  имуществу, не может превышать </a:t>
            </a:r>
            <a:r>
              <a:rPr lang="ru-RU" sz="2400" dirty="0" smtClean="0">
                <a:solidFill>
                  <a:srgbClr val="222222"/>
                </a:solidFill>
                <a:latin typeface="Verdana" pitchFamily="34" charset="0"/>
                <a:ea typeface="Times New Roman" pitchFamily="18" charset="0"/>
              </a:rPr>
              <a:t>100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Verdana" pitchFamily="34" charset="0"/>
                <a:ea typeface="Times New Roman" pitchFamily="18" charset="0"/>
              </a:rPr>
              <a:t> тыс. рублей.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52227" name="Picture 3" descr="D:\Новая папка (4)\Рабочий стол\фото\imagesCAXGNSN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52401"/>
            <a:ext cx="2590800" cy="1066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734775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1" y="600164"/>
            <a:ext cx="8991600" cy="1323439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</a:rPr>
              <a:t>Страховщик проводит осмотр поврежденного имущества и организует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</a:rPr>
              <a:t>независимую экспертизу в срок не более 5 рабочих дней с даты получения от потерпевшего заявления о страховой выплате 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2286000"/>
            <a:ext cx="8610600" cy="212365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При причинении вреда имуществу потерпевший обязан представить поврежденное имущество или его остатки </a:t>
            </a:r>
          </a:p>
          <a:p>
            <a:r>
              <a:rPr lang="ru-RU" sz="2400" dirty="0" smtClean="0"/>
              <a:t>для проведения осмотра и  организации </a:t>
            </a:r>
          </a:p>
          <a:p>
            <a:r>
              <a:rPr lang="ru-RU" sz="2400" dirty="0" smtClean="0"/>
              <a:t>независимой экспертизы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4882753"/>
            <a:ext cx="9144000" cy="707886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При причинении вреда здоровью потерпевшего возмещению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подлежат утраченный потерпевшим заработок и расходы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на лечение,,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56325" name="Picture 5" descr="http://ic.pics.livejournal.com/marloshka/47526999/5968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124200"/>
            <a:ext cx="2686050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93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9906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ормы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оценки ущерба от ДТП для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возмещения ущерба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653063"/>
            <a:ext cx="8763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200" y="1371600"/>
            <a:ext cx="90677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1.Срок </a:t>
            </a:r>
            <a:r>
              <a:rPr lang="ru-RU" sz="2800" dirty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подачи заявления о страховом случае составляет 5 рабочих дней; </a:t>
            </a:r>
            <a:endParaRPr lang="ru-RU" sz="2800" dirty="0" smtClean="0">
              <a:solidFill>
                <a:srgbClr val="18304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2.Период </a:t>
            </a:r>
            <a:r>
              <a:rPr lang="ru-RU" sz="2800" dirty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действия полиса должен быть не меньше </a:t>
            </a:r>
            <a:r>
              <a:rPr lang="ru-RU" sz="2800" dirty="0" smtClean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1года</a:t>
            </a:r>
            <a:r>
              <a:rPr lang="ru-RU" sz="2800" dirty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800" dirty="0" smtClean="0">
              <a:solidFill>
                <a:srgbClr val="18304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3.Срок </a:t>
            </a:r>
            <a:r>
              <a:rPr lang="ru-RU" sz="2800" dirty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подачи заявления с претензией в адрес страховщика </a:t>
            </a:r>
            <a:r>
              <a:rPr lang="ru-RU" sz="2800" dirty="0" smtClean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(если </a:t>
            </a:r>
            <a:r>
              <a:rPr lang="ru-RU" sz="2800" dirty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нарушаются сроки или вас не устроила сумма компенсации) — </a:t>
            </a:r>
            <a:r>
              <a:rPr lang="ru-RU" sz="2800" dirty="0" smtClean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10 дней</a:t>
            </a:r>
          </a:p>
          <a:p>
            <a:pPr algn="just"/>
            <a:r>
              <a:rPr lang="ru-RU" sz="2800" dirty="0" smtClean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4.Выплату </a:t>
            </a:r>
            <a:r>
              <a:rPr lang="ru-RU" sz="2800" dirty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страхового покрытия </a:t>
            </a:r>
            <a:r>
              <a:rPr lang="ru-RU" sz="2800" dirty="0" smtClean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может заменить ремонт ТС, срок ремонта 30 календарных дней (</a:t>
            </a:r>
          </a:p>
          <a:p>
            <a:pPr algn="just"/>
            <a:r>
              <a:rPr lang="ru-RU" sz="2800" dirty="0" smtClean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5.Срок </a:t>
            </a:r>
            <a:r>
              <a:rPr lang="ru-RU" sz="2800" dirty="0">
                <a:solidFill>
                  <a:srgbClr val="18304F"/>
                </a:solidFill>
                <a:latin typeface="Times New Roman" pitchFamily="18" charset="0"/>
                <a:cs typeface="Times New Roman" pitchFamily="18" charset="0"/>
              </a:rPr>
              <a:t>выплаты по ОСАГО составляет 20 календарных дней (за исключением праздников).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333389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При причинении вреда имуществу потерпевшего  потерпевший должен представить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678363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</a:t>
            </a:r>
            <a:r>
              <a:rPr lang="ru-RU" sz="2800" dirty="0" smtClean="0"/>
              <a:t>) документы, подтверждающие право собственности потерпевшего на поврежденное имущество;</a:t>
            </a:r>
          </a:p>
          <a:p>
            <a:pPr>
              <a:buNone/>
            </a:pPr>
            <a:r>
              <a:rPr lang="ru-RU" sz="2800" dirty="0" smtClean="0"/>
              <a:t>б) заключение независимой экспертизы о размере причиненного вреда;</a:t>
            </a:r>
          </a:p>
          <a:p>
            <a:pPr>
              <a:buNone/>
            </a:pPr>
            <a:r>
              <a:rPr lang="ru-RU" sz="2800" dirty="0" smtClean="0"/>
              <a:t>в) документы, подтверждающие оплату услуг независимого эксперта;</a:t>
            </a:r>
          </a:p>
          <a:p>
            <a:pPr>
              <a:buNone/>
            </a:pPr>
            <a:r>
              <a:rPr lang="ru-RU" sz="2800" dirty="0" smtClean="0"/>
              <a:t>г) документы по оказанию и </a:t>
            </a:r>
          </a:p>
          <a:p>
            <a:pPr>
              <a:buNone/>
            </a:pPr>
            <a:r>
              <a:rPr lang="ru-RU" sz="2800" dirty="0" smtClean="0"/>
              <a:t>оплате услуг </a:t>
            </a:r>
          </a:p>
          <a:p>
            <a:pPr>
              <a:buNone/>
            </a:pPr>
            <a:r>
              <a:rPr lang="ru-RU" sz="2800" dirty="0" smtClean="0"/>
              <a:t>по эвакуации поврежденного </a:t>
            </a:r>
          </a:p>
          <a:p>
            <a:pPr>
              <a:buNone/>
            </a:pPr>
            <a:r>
              <a:rPr lang="ru-RU" sz="2800" dirty="0" smtClean="0"/>
              <a:t>имущества;</a:t>
            </a:r>
          </a:p>
          <a:p>
            <a:endParaRPr lang="ru-RU" sz="2800" dirty="0"/>
          </a:p>
        </p:txBody>
      </p:sp>
      <p:pic>
        <p:nvPicPr>
          <p:cNvPr id="4" name="Picture 2" descr="D:\Новая папка (4)\Рабочий стол\фото\pryamoe-vozmeshenie-usherba-ubytkov-pvu-directcompensationsumma-osago-1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810000"/>
            <a:ext cx="259080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47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/>
              <a:t>Страховая выплата</a:t>
            </a:r>
            <a:endParaRPr lang="ru-RU" sz="2400" dirty="0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214848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49263" algn="r"/>
                <a:tab pos="2970213" algn="ctr"/>
                <a:tab pos="5940425" algn="r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</a:rPr>
              <a:t>Страховщик рассматривает заявление потерпевшего о страховой выплате в течение 30 дней с даты </a:t>
            </a:r>
            <a:r>
              <a:rPr lang="ru-RU" sz="2000" dirty="0" smtClean="0">
                <a:solidFill>
                  <a:srgbClr val="222222"/>
                </a:solidFill>
                <a:latin typeface="Arial" pitchFamily="34" charset="0"/>
                <a:ea typeface="Times New Roman" pitchFamily="18" charset="0"/>
              </a:rPr>
              <a:t>его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</a:rPr>
              <a:t> получения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</a:rPr>
              <a:t> и составляет страховой акт</a:t>
            </a:r>
            <a:r>
              <a:rPr lang="ru-RU" sz="2000" dirty="0" smtClean="0">
                <a:solidFill>
                  <a:srgbClr val="222222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970213" algn="ctr"/>
                <a:tab pos="5940425" algn="r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970213" algn="ctr"/>
                <a:tab pos="5940425" algn="r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 получением страховой выплаты потерпевший владелец ТС обращается в свою страховую компанию, предоставив заявление, справку о ДТП из ГИБДД, документы, подтверждающие право собственности на ТС.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970213" algn="ctr"/>
                <a:tab pos="5940425" algn="r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970213" algn="ctr"/>
                <a:tab pos="5940425" algn="r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Если не найдено виновное лицо, то пострадавший имеет право только на компенсационные выплаты, которые осуществляются также и профессиональным объединением страховщиков.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" y="457200"/>
            <a:ext cx="90678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Лимит ответственности на </a:t>
            </a:r>
            <a:r>
              <a:rPr lang="ru-RU" sz="2400" dirty="0"/>
              <a:t>2023 г. составляет: 400 тысяч рублей, если в ДТП пострадало имущество; 500 тысяч рублей, если травмы получили участники </a:t>
            </a:r>
            <a:r>
              <a:rPr lang="ru-RU" sz="2400" dirty="0" smtClean="0"/>
              <a:t>аварии, 100 </a:t>
            </a:r>
            <a:r>
              <a:rPr lang="ru-RU" sz="2400" dirty="0"/>
              <a:t>тысяч рублей, если ДТП оформляется по </a:t>
            </a:r>
            <a:r>
              <a:rPr lang="ru-RU" sz="2400" dirty="0" err="1" smtClean="0"/>
              <a:t>европротоколу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36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2286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Страхователями являются юридические  и физические лица, достигшие 18-летнего возраста и владеющие автотранспортными средствами: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- по праву собственности;</a:t>
            </a:r>
          </a:p>
          <a:p>
            <a:pPr>
              <a:buNone/>
            </a:pPr>
            <a:r>
              <a:rPr lang="ru-RU" dirty="0" smtClean="0"/>
              <a:t>- по договору аренды.</a:t>
            </a:r>
            <a:endParaRPr lang="ru-RU" dirty="0"/>
          </a:p>
        </p:txBody>
      </p:sp>
      <p:pic>
        <p:nvPicPr>
          <p:cNvPr id="2050" name="Picture 2" descr="https://avatars.mds.yandex.net/get-altay/1426646/2a00000168876c65fe15e300a6f9d5f55fd7/X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76600"/>
            <a:ext cx="8763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Для заключения договора необходимо представить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Паспорт (военный билет  для военнослужащих)</a:t>
            </a:r>
          </a:p>
          <a:p>
            <a:pPr>
              <a:buNone/>
            </a:pPr>
            <a:r>
              <a:rPr lang="ru-RU" dirty="0" smtClean="0"/>
              <a:t>Водительские удостоверения лиц, допущенных к управлению ТС</a:t>
            </a:r>
          </a:p>
          <a:p>
            <a:pPr>
              <a:buNone/>
            </a:pPr>
            <a:r>
              <a:rPr lang="ru-RU" dirty="0" smtClean="0"/>
              <a:t>Документ, подтверждающий стоимость ТС</a:t>
            </a:r>
          </a:p>
          <a:p>
            <a:pPr>
              <a:buNone/>
            </a:pPr>
            <a:r>
              <a:rPr lang="ru-RU" dirty="0" smtClean="0"/>
              <a:t>Паспорт ТС и свидетельство о регистрации ТС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При заключении договора страхователь обязан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Представить ТС для осмотра.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Страховщик не несет ответственности за повреждения ТС и ДО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дополнительное оборудование) на момент заключения договора</a:t>
            </a:r>
          </a:p>
          <a:p>
            <a:pPr algn="just"/>
            <a:r>
              <a:rPr lang="ru-RU" dirty="0" smtClean="0"/>
              <a:t>Оборудовать ТС противоугонными устройствами заводского изготовления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487362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100" dirty="0" smtClean="0"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3100" dirty="0">
                <a:latin typeface="Times New Roman"/>
                <a:ea typeface="Times New Roman"/>
                <a:cs typeface="Times New Roman"/>
              </a:rPr>
              <a:t>являются страховыми </a:t>
            </a:r>
            <a:r>
              <a:rPr lang="ru-RU" sz="3100" dirty="0" smtClean="0">
                <a:latin typeface="Times New Roman"/>
                <a:ea typeface="Times New Roman"/>
                <a:cs typeface="Times New Roman"/>
              </a:rPr>
              <a:t>случаями </a:t>
            </a:r>
            <a:r>
              <a:rPr lang="ru-RU" sz="3100" dirty="0">
                <a:latin typeface="Times New Roman"/>
                <a:ea typeface="Times New Roman"/>
                <a:cs typeface="Times New Roman"/>
              </a:rPr>
              <a:t>следующие события</a:t>
            </a:r>
            <a:r>
              <a:rPr lang="ru-RU" sz="5400" dirty="0">
                <a:ea typeface="Times New Roman"/>
                <a:cs typeface="Times New Roman"/>
              </a:rPr>
              <a:t/>
            </a:r>
            <a:br>
              <a:rPr lang="ru-RU" sz="54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9600"/>
            <a:ext cx="8686800" cy="5516563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а) повреждение покрышек, колесных 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  <a:cs typeface="Times New Roman"/>
              </a:rPr>
              <a:t>дисков ТС;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б) 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  <a:cs typeface="Times New Roman"/>
              </a:rPr>
              <a:t>хищение </a:t>
            </a: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колес ТС,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ea typeface="Times New Roman"/>
                <a:cs typeface="Times New Roman"/>
              </a:rPr>
              <a:t>если их хищение произошло без причинения повреждений самому ТС</a:t>
            </a: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;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  <a:cs typeface="Times New Roman"/>
              </a:rPr>
              <a:t>) </a:t>
            </a: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хищение ТС вместе с оставленными в нем регистрационными документами  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  <a:cs typeface="Times New Roman"/>
              </a:rPr>
              <a:t>или ключами зажигания</a:t>
            </a: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; с незапертыми дверями, незакрытыми окнами,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г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  <a:cs typeface="Times New Roman"/>
              </a:rPr>
              <a:t>) </a:t>
            </a:r>
            <a:r>
              <a:rPr lang="ru-RU" sz="2400" dirty="0">
                <a:solidFill>
                  <a:prstClr val="black"/>
                </a:solidFill>
                <a:ea typeface="Times New Roman"/>
                <a:cs typeface="Times New Roman"/>
              </a:rPr>
              <a:t>хищение ТС в случае нарушения режима 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  <a:cs typeface="Times New Roman"/>
              </a:rPr>
              <a:t>хранения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ea typeface="Times New Roman"/>
                <a:cs typeface="Times New Roman"/>
              </a:rPr>
              <a:t>(Договор страхования заключен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ea typeface="Times New Roman"/>
                <a:cs typeface="Times New Roman"/>
              </a:rPr>
              <a:t>с условием хранения ТС в ночное время на охраняемой стоянке или в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ea typeface="Times New Roman"/>
                <a:cs typeface="Times New Roman"/>
              </a:rPr>
              <a:t>гараже)</a:t>
            </a:r>
            <a:endParaRPr lang="ru-RU" sz="2400" dirty="0">
              <a:solidFill>
                <a:schemeClr val="accent5">
                  <a:lumMod val="75000"/>
                </a:schemeClr>
              </a:solidFill>
              <a:ea typeface="Times New Roman"/>
              <a:cs typeface="Times New Roman"/>
            </a:endParaRP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0757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Страховые случаи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6200" y="990600"/>
            <a:ext cx="9067800" cy="763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Ущерб</a:t>
            </a:r>
            <a:r>
              <a:rPr lang="ru-RU" sz="3200" b="1" dirty="0">
                <a:latin typeface="+mj-lt"/>
                <a:cs typeface="Times New Roman" pitchFamily="18" charset="0"/>
              </a:rPr>
              <a:t>» </a:t>
            </a:r>
            <a:r>
              <a:rPr lang="ru-RU" sz="2800" dirty="0">
                <a:latin typeface="+mj-lt"/>
                <a:cs typeface="Times New Roman" pitchFamily="18" charset="0"/>
              </a:rPr>
              <a:t>— </a:t>
            </a:r>
            <a:r>
              <a:rPr lang="ru-RU" sz="2400" dirty="0">
                <a:latin typeface="+mj-lt"/>
                <a:cs typeface="Times New Roman" pitchFamily="18" charset="0"/>
              </a:rPr>
              <a:t>повреждение или гибель </a:t>
            </a:r>
            <a:r>
              <a:rPr lang="ru-RU" sz="2400" b="1" dirty="0">
                <a:latin typeface="+mj-lt"/>
                <a:cs typeface="Times New Roman" pitchFamily="18" charset="0"/>
              </a:rPr>
              <a:t>застрахованного</a:t>
            </a:r>
            <a:r>
              <a:rPr lang="ru-RU" sz="2400" dirty="0">
                <a:latin typeface="+mj-lt"/>
                <a:cs typeface="Times New Roman" pitchFamily="18" charset="0"/>
              </a:rPr>
              <a:t> ТС в результате следующих событий:</a:t>
            </a:r>
          </a:p>
          <a:p>
            <a:pPr marL="285750" lvl="0" indent="-285750">
              <a:buFontTx/>
              <a:buChar char="-"/>
            </a:pPr>
            <a:r>
              <a:rPr lang="ru-RU" sz="2400" dirty="0" err="1" smtClean="0">
                <a:latin typeface="+mj-lt"/>
                <a:cs typeface="Times New Roman" pitchFamily="18" charset="0"/>
              </a:rPr>
              <a:t>Дтп</a:t>
            </a:r>
            <a:r>
              <a:rPr lang="ru-RU" sz="2400" dirty="0">
                <a:latin typeface="+mj-lt"/>
                <a:cs typeface="Times New Roman" pitchFamily="18" charset="0"/>
              </a:rPr>
              <a:t>, взрыв, провал под лед, </a:t>
            </a:r>
            <a:r>
              <a:rPr lang="ru-RU" sz="2400" dirty="0" smtClean="0">
                <a:latin typeface="+mj-lt"/>
                <a:cs typeface="Times New Roman" pitchFamily="18" charset="0"/>
              </a:rPr>
              <a:t>стихийные бедствия, падение </a:t>
            </a:r>
            <a:r>
              <a:rPr lang="ru-RU" sz="2400" dirty="0">
                <a:latin typeface="+mj-lt"/>
                <a:cs typeface="Times New Roman" pitchFamily="18" charset="0"/>
              </a:rPr>
              <a:t>на ТС </a:t>
            </a:r>
            <a:r>
              <a:rPr lang="ru-RU" sz="2400" dirty="0" smtClean="0">
                <a:latin typeface="+mj-lt"/>
                <a:cs typeface="Times New Roman" pitchFamily="18" charset="0"/>
              </a:rPr>
              <a:t>инородных предметов (галька, камни)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+mj-lt"/>
                <a:cs typeface="Times New Roman" pitchFamily="18" charset="0"/>
              </a:rPr>
              <a:t>Пожар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+mj-lt"/>
                <a:cs typeface="Times New Roman" pitchFamily="18" charset="0"/>
              </a:rPr>
              <a:t>Противоправные действия третьих </a:t>
            </a:r>
            <a:r>
              <a:rPr lang="ru-RU" sz="2400" dirty="0" smtClean="0">
                <a:latin typeface="+mj-lt"/>
                <a:cs typeface="Times New Roman" pitchFamily="18" charset="0"/>
              </a:rPr>
              <a:t>лиц</a:t>
            </a:r>
            <a:r>
              <a:rPr lang="ru-RU" sz="2400" dirty="0">
                <a:latin typeface="+mj-lt"/>
                <a:cs typeface="Times New Roman" pitchFamily="18" charset="0"/>
              </a:rPr>
              <a:t> </a:t>
            </a:r>
            <a:r>
              <a:rPr lang="ru-RU" sz="2400" dirty="0" smtClean="0">
                <a:latin typeface="+mj-lt"/>
                <a:cs typeface="Times New Roman" pitchFamily="18" charset="0"/>
              </a:rPr>
              <a:t>- кражи</a:t>
            </a:r>
            <a:r>
              <a:rPr lang="ru-RU" sz="2400" dirty="0">
                <a:latin typeface="+mj-lt"/>
                <a:cs typeface="Times New Roman" pitchFamily="18" charset="0"/>
              </a:rPr>
              <a:t>, грабеж, </a:t>
            </a:r>
            <a:r>
              <a:rPr lang="ru-RU" sz="2400" dirty="0" smtClean="0">
                <a:latin typeface="+mj-lt"/>
                <a:cs typeface="Times New Roman" pitchFamily="18" charset="0"/>
              </a:rPr>
              <a:t>разбой</a:t>
            </a:r>
          </a:p>
          <a:p>
            <a:pPr marL="285750" lvl="0" indent="-285750">
              <a:buFontTx/>
              <a:buChar char="-"/>
            </a:pPr>
            <a:r>
              <a:rPr lang="ru-RU" sz="2400" dirty="0">
                <a:latin typeface="+mj-lt"/>
              </a:rPr>
              <a:t>Неисправность - отказ в работе отдельных механизмов по вине завода изготовителя по истечении гарантийного </a:t>
            </a:r>
            <a:r>
              <a:rPr lang="ru-RU" sz="2400" dirty="0" smtClean="0">
                <a:latin typeface="+mj-lt"/>
              </a:rPr>
              <a:t>строка</a:t>
            </a:r>
          </a:p>
          <a:p>
            <a:endParaRPr lang="ru-RU" sz="2400" b="1" dirty="0" smtClean="0">
              <a:latin typeface="+mj-lt"/>
            </a:endParaRPr>
          </a:p>
          <a:p>
            <a:r>
              <a:rPr lang="ru-RU" sz="2400" b="1" dirty="0" smtClean="0">
                <a:latin typeface="+mj-lt"/>
              </a:rPr>
              <a:t>«Угон»</a:t>
            </a:r>
            <a:r>
              <a:rPr lang="ru-RU" sz="2400" dirty="0"/>
              <a:t> Договором страхования, страхование по риску «Угон» осуществляется только совместно с риском «Ущерб</a:t>
            </a:r>
            <a:r>
              <a:rPr lang="ru-RU" sz="2400" dirty="0" smtClean="0"/>
              <a:t>»</a:t>
            </a:r>
            <a:endParaRPr lang="ru-RU" sz="2400" dirty="0"/>
          </a:p>
          <a:p>
            <a:endParaRPr lang="ru-RU" sz="3200" b="1" dirty="0" smtClean="0">
              <a:latin typeface="+mj-lt"/>
            </a:endParaRPr>
          </a:p>
          <a:p>
            <a:pPr lvl="0"/>
            <a:r>
              <a:rPr lang="ru-RU" sz="2400" dirty="0">
                <a:latin typeface="Verdana" pitchFamily="34" charset="0"/>
              </a:rPr>
              <a:t>Помощь на дорогах- повреждение и отказ в работе отдельных транспортного средства</a:t>
            </a:r>
            <a:endParaRPr lang="ru-RU" sz="2400" dirty="0"/>
          </a:p>
          <a:p>
            <a:endParaRPr lang="ru-RU" sz="2800" dirty="0">
              <a:latin typeface="+mj-lt"/>
            </a:endParaRPr>
          </a:p>
          <a:p>
            <a:pPr lvl="0"/>
            <a:endParaRPr lang="ru-RU" sz="2800" dirty="0">
              <a:latin typeface="Verdana" pitchFamily="34" charset="0"/>
            </a:endParaRPr>
          </a:p>
          <a:p>
            <a:pPr marL="285750" indent="-285750">
              <a:buFontTx/>
              <a:buChar char="-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lvl="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17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Варианты страхового покрытия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dirty="0" smtClean="0"/>
              <a:t>1</a:t>
            </a:r>
            <a:r>
              <a:rPr lang="ru-RU" sz="6000" dirty="0" smtClean="0">
                <a:latin typeface="Verdana" pitchFamily="34" charset="0"/>
              </a:rPr>
              <a:t>. Полное «каско» – страхуются все риски («Ущерб» +»Угон»)</a:t>
            </a:r>
          </a:p>
          <a:p>
            <a:pPr>
              <a:buNone/>
            </a:pPr>
            <a:r>
              <a:rPr lang="ru-RU" sz="6000" dirty="0" smtClean="0">
                <a:latin typeface="Verdana" pitchFamily="34" charset="0"/>
              </a:rPr>
              <a:t>2. «Ущерб» – страхуются все риски, за исключением угона</a:t>
            </a:r>
          </a:p>
          <a:p>
            <a:pPr>
              <a:buNone/>
            </a:pPr>
            <a:r>
              <a:rPr lang="ru-RU" sz="6000" b="1" dirty="0" smtClean="0">
                <a:latin typeface="Verdana" pitchFamily="34" charset="0"/>
              </a:rPr>
              <a:t>Угон отдельно не страхуется</a:t>
            </a:r>
          </a:p>
          <a:p>
            <a:pPr algn="just">
              <a:buNone/>
            </a:pP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Страховая стоимость транспортного средства может определятся страховщиком на основании: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- </a:t>
            </a: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отпускной цены, установленное заводом-изготовителем на дату заключения договора страхования, уменьшенной на  % износа ТС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- </a:t>
            </a: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справки-счета, выданной торговой организацией, или договора купли-продажи транспортного средства</a:t>
            </a:r>
          </a:p>
          <a:p>
            <a:pPr marL="0" indent="0" algn="just">
              <a:buNone/>
            </a:pP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- оценки действительной стоимости ТС, произведенной независимым оценщиком</a:t>
            </a:r>
            <a:r>
              <a:rPr lang="ru-RU" sz="6000" dirty="0" smtClean="0">
                <a:latin typeface="Verdana" pitchFamily="34" charset="0"/>
              </a:rPr>
              <a:t>.</a:t>
            </a:r>
          </a:p>
          <a:p>
            <a:pPr>
              <a:buNone/>
            </a:pPr>
            <a:endParaRPr lang="ru-RU" sz="51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Страховая премия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715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/>
              <a:t>Н</a:t>
            </a:r>
            <a:r>
              <a:rPr lang="ru-RU" sz="2800" dirty="0" smtClean="0"/>
              <a:t>а </a:t>
            </a:r>
            <a:r>
              <a:rPr lang="ru-RU" sz="2800" dirty="0"/>
              <a:t>размер тарифной </a:t>
            </a:r>
            <a:r>
              <a:rPr lang="ru-RU" sz="2800" dirty="0" smtClean="0"/>
              <a:t>ставки влияет</a:t>
            </a:r>
            <a:r>
              <a:rPr lang="ru-RU" sz="2800" dirty="0"/>
              <a:t> вид риска («ущерб», «каско») </a:t>
            </a:r>
          </a:p>
          <a:p>
            <a:pPr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На </a:t>
            </a:r>
            <a:r>
              <a:rPr lang="ru-RU" sz="2800" dirty="0"/>
              <a:t>размер страховой премии </a:t>
            </a:r>
            <a:r>
              <a:rPr lang="ru-RU" sz="2800" dirty="0" smtClean="0"/>
              <a:t>влияют</a:t>
            </a:r>
          </a:p>
          <a:p>
            <a:pPr>
              <a:buFontTx/>
              <a:buChar char="-"/>
            </a:pPr>
            <a:r>
              <a:rPr lang="ru-RU" sz="2800" dirty="0" smtClean="0"/>
              <a:t>количество заявленных убытков по предыдущему договору страхования-К1</a:t>
            </a:r>
          </a:p>
          <a:p>
            <a:pPr>
              <a:buFontTx/>
              <a:buChar char="-"/>
            </a:pPr>
            <a:r>
              <a:rPr lang="ru-RU" sz="2800" dirty="0" smtClean="0"/>
              <a:t>наличие безусловной франшизы в договоре страхования –К2</a:t>
            </a:r>
          </a:p>
          <a:p>
            <a:pPr>
              <a:buFontTx/>
              <a:buChar char="-"/>
            </a:pPr>
            <a:r>
              <a:rPr lang="ru-RU" sz="2800" dirty="0" smtClean="0"/>
              <a:t>возраст и стаж водителей, допущенных к управлению ТС- К3</a:t>
            </a:r>
          </a:p>
          <a:p>
            <a:pPr>
              <a:buFontTx/>
              <a:buChar char="-"/>
            </a:pPr>
            <a:r>
              <a:rPr lang="ru-RU" sz="2800" dirty="0" smtClean="0"/>
              <a:t>срок страхования – К4</a:t>
            </a:r>
          </a:p>
          <a:p>
            <a:pPr>
              <a:buFontTx/>
              <a:buChar char="-"/>
            </a:pPr>
            <a:r>
              <a:rPr lang="ru-RU" sz="2800" dirty="0" smtClean="0"/>
              <a:t>количество лиц допущенных к управлению – К5</a:t>
            </a:r>
          </a:p>
          <a:p>
            <a:pPr>
              <a:buFontTx/>
              <a:buChar char="-"/>
            </a:pPr>
            <a:r>
              <a:rPr lang="ru-RU" sz="2800" dirty="0" smtClean="0"/>
              <a:t>где и как будет производиться ремонт (СТО страхователя или страховщика) -  К6</a:t>
            </a:r>
          </a:p>
          <a:p>
            <a:pPr marL="0" indent="0">
              <a:buNone/>
            </a:pPr>
            <a:r>
              <a:rPr lang="ru-RU" sz="2800" dirty="0" smtClean="0"/>
              <a:t>СТРАХОВАЯ ПРЕМИЯ ОПРЕДЕЛЯЕТСЯ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СП= СС* ТС баз* К1*К2*К3*К4*К5*К6 / 100%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dirty="0"/>
              <a:t>ТС </a:t>
            </a:r>
            <a:r>
              <a:rPr lang="ru-RU" sz="2800" dirty="0" smtClean="0"/>
              <a:t>баз – базовая тарифная ставка, %</a:t>
            </a:r>
          </a:p>
          <a:p>
            <a:pPr marL="0" indent="0">
              <a:buNone/>
            </a:pPr>
            <a:r>
              <a:rPr lang="ru-RU" sz="2800" dirty="0" err="1" smtClean="0"/>
              <a:t>Сс</a:t>
            </a:r>
            <a:r>
              <a:rPr lang="ru-RU" sz="2800" dirty="0" smtClean="0"/>
              <a:t>- страховая сумма, </a:t>
            </a:r>
            <a:r>
              <a:rPr lang="ru-RU" sz="2800" dirty="0" err="1" smtClean="0"/>
              <a:t>руб</a:t>
            </a:r>
            <a:endParaRPr lang="ru-RU" sz="2800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1951</Words>
  <Application>Microsoft Office PowerPoint</Application>
  <PresentationFormat>Экран (4:3)</PresentationFormat>
  <Paragraphs>195</Paragraphs>
  <Slides>27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Verdana</vt:lpstr>
      <vt:lpstr>Office Theme</vt:lpstr>
      <vt:lpstr>Транспортное страхование</vt:lpstr>
      <vt:lpstr>  1. вопрос. Основные условия добровольного  страхования транспортных средств – ТС  (КАСКО)  </vt:lpstr>
      <vt:lpstr> Страхователями являются юридические  и физические лица, достигшие 18-летнего возраста и владеющие автотранспортными средствами: </vt:lpstr>
      <vt:lpstr>Для заключения договора необходимо представить</vt:lpstr>
      <vt:lpstr>При заключении договора страхователь обязан</vt:lpstr>
      <vt:lpstr> Не являются страховыми случаями следующие события </vt:lpstr>
      <vt:lpstr>Страховые случаи</vt:lpstr>
      <vt:lpstr>Варианты страхового покрытия</vt:lpstr>
      <vt:lpstr>Страховая премия</vt:lpstr>
      <vt:lpstr>Досрочное расторжение договора</vt:lpstr>
      <vt:lpstr>Изменение степени риска</vt:lpstr>
      <vt:lpstr>Страховое возмещение Страхователю </vt:lpstr>
      <vt:lpstr> 2 вопрос. Страхование ОСАГО</vt:lpstr>
      <vt:lpstr>Презентация PowerPoint</vt:lpstr>
      <vt:lpstr>Объектом  обязательного страхования гражданской ответственности ТС (ОСАГО) являются</vt:lpstr>
      <vt:lpstr>Не относится к страховым случаям</vt:lpstr>
      <vt:lpstr> Не возмещается ущерб в следствии</vt:lpstr>
      <vt:lpstr>Презентация PowerPoint</vt:lpstr>
      <vt:lpstr>Презентация PowerPoint</vt:lpstr>
      <vt:lpstr>Презентация PowerPoint</vt:lpstr>
      <vt:lpstr>Коэффициенты, используемые для расчета страховой премии См рабочую тетрадь</vt:lpstr>
      <vt:lpstr>Страховая премия определяется</vt:lpstr>
      <vt:lpstr>Возмещение ущерба</vt:lpstr>
      <vt:lpstr>Презентация PowerPoint</vt:lpstr>
      <vt:lpstr>  Нормы оценки ущерба от ДТП для возмещения ущерба   </vt:lpstr>
      <vt:lpstr>При причинении вреда имуществу потерпевшего  потерпевший должен представить</vt:lpstr>
      <vt:lpstr>Страховая выплата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Страхование имущества физических лиц</dc:title>
  <cp:lastModifiedBy>admin</cp:lastModifiedBy>
  <cp:revision>107</cp:revision>
  <dcterms:modified xsi:type="dcterms:W3CDTF">2023-02-08T10:28:26Z</dcterms:modified>
</cp:coreProperties>
</file>