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4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8" r:id="rId9"/>
    <p:sldId id="263" r:id="rId10"/>
    <p:sldId id="264" r:id="rId11"/>
    <p:sldId id="276" r:id="rId12"/>
    <p:sldId id="265" r:id="rId13"/>
    <p:sldId id="266" r:id="rId14"/>
    <p:sldId id="267" r:id="rId15"/>
    <p:sldId id="277" r:id="rId16"/>
    <p:sldId id="278" r:id="rId17"/>
    <p:sldId id="269" r:id="rId18"/>
    <p:sldId id="279" r:id="rId19"/>
    <p:sldId id="270" r:id="rId20"/>
    <p:sldId id="271" r:id="rId21"/>
    <p:sldId id="272" r:id="rId22"/>
    <p:sldId id="273" r:id="rId23"/>
    <p:sldId id="274" r:id="rId24"/>
    <p:sldId id="275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330" autoAdjust="0"/>
    <p:restoredTop sz="94660"/>
  </p:normalViewPr>
  <p:slideViewPr>
    <p:cSldViewPr>
      <p:cViewPr varScale="1">
        <p:scale>
          <a:sx n="85" d="100"/>
          <a:sy n="85" d="100"/>
        </p:scale>
        <p:origin x="-22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13.02.2023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13.02.2023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13.02.2023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13.02.2023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23528" y="188640"/>
            <a:ext cx="814458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2000" dirty="0">
                <a:solidFill>
                  <a:srgbClr val="000000"/>
                </a:solidFill>
                <a:latin typeface="Verdana" pitchFamily="34" charset="0"/>
                <a:cs typeface="Times New Roman" panose="02020603050405020304" pitchFamily="18" charset="0"/>
              </a:rPr>
              <a:t>Областное  государственное  бюджетное образовательное учреждение среднего профессионального образования </a:t>
            </a:r>
          </a:p>
          <a:p>
            <a:pPr lvl="0" algn="ctr"/>
            <a:r>
              <a:rPr lang="ru-RU" sz="2000" dirty="0">
                <a:solidFill>
                  <a:srgbClr val="000000"/>
                </a:solidFill>
                <a:latin typeface="Verdana" pitchFamily="34" charset="0"/>
                <a:cs typeface="Times New Roman" panose="02020603050405020304" pitchFamily="18" charset="0"/>
              </a:rPr>
              <a:t> «Смоленская академия профессионального образования»</a:t>
            </a:r>
            <a:endParaRPr lang="ru-RU" sz="2000" dirty="0">
              <a:solidFill>
                <a:srgbClr val="000000">
                  <a:tint val="75000"/>
                </a:srgbClr>
              </a:solidFill>
              <a:latin typeface="Verdana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55576" y="2204864"/>
            <a:ext cx="799288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b="1" dirty="0">
                <a:latin typeface="Times New Roman"/>
                <a:ea typeface="Calibri"/>
                <a:cs typeface="Times New Roman"/>
              </a:rPr>
              <a:t>«</a:t>
            </a:r>
            <a:r>
              <a:rPr lang="ru-RU" sz="2000" b="1" dirty="0">
                <a:latin typeface="Verdana" pitchFamily="34" charset="0"/>
                <a:ea typeface="Calibri"/>
                <a:cs typeface="Times New Roman"/>
              </a:rPr>
              <a:t>МСФО и РСБУ для страховщиков — сравнение и особенности»</a:t>
            </a:r>
            <a:endParaRPr lang="ru-RU" sz="2000" b="1" dirty="0">
              <a:effectLst/>
              <a:latin typeface="Verdana" pitchFamily="34" charset="0"/>
              <a:ea typeface="Calibri"/>
              <a:cs typeface="Times New Roman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010490" y="3429000"/>
            <a:ext cx="413351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latin typeface="Verdana" pitchFamily="34" charset="0"/>
                <a:cs typeface="Times New Roman" panose="02020603050405020304" pitchFamily="18" charset="0"/>
              </a:rPr>
              <a:t>Студентки </a:t>
            </a:r>
            <a:r>
              <a:rPr lang="ru-RU">
                <a:latin typeface="Verdana" pitchFamily="34" charset="0"/>
                <a:cs typeface="Times New Roman" panose="02020603050405020304" pitchFamily="18" charset="0"/>
              </a:rPr>
              <a:t>группы </a:t>
            </a:r>
            <a:r>
              <a:rPr lang="ru-RU" smtClean="0">
                <a:latin typeface="Verdana" pitchFamily="34" charset="0"/>
                <a:cs typeface="Times New Roman" panose="02020603050405020304" pitchFamily="18" charset="0"/>
              </a:rPr>
              <a:t>712-ЭС</a:t>
            </a:r>
            <a:endParaRPr lang="ru-RU" dirty="0">
              <a:latin typeface="Verdana" pitchFamily="34" charset="0"/>
              <a:cs typeface="Times New Roman" panose="02020603050405020304" pitchFamily="18" charset="0"/>
            </a:endParaRPr>
          </a:p>
          <a:p>
            <a:r>
              <a:rPr lang="ru-RU" dirty="0">
                <a:latin typeface="Verdana" pitchFamily="34" charset="0"/>
                <a:cs typeface="Times New Roman" panose="02020603050405020304" pitchFamily="18" charset="0"/>
              </a:rPr>
              <a:t>Ивановой Кристины Николаевны</a:t>
            </a:r>
          </a:p>
          <a:p>
            <a:r>
              <a:rPr lang="ru-RU" dirty="0">
                <a:latin typeface="Verdana" pitchFamily="34" charset="0"/>
                <a:cs typeface="Times New Roman" panose="02020603050405020304" pitchFamily="18" charset="0"/>
              </a:rPr>
              <a:t>Специальность:38.02.01.Экономика  и бухгалтерский учёт (по отраслям)                                                               Руководитель:   Дубинка О.А.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463561" y="6207385"/>
            <a:ext cx="25922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>
                <a:latin typeface="Verdana" pitchFamily="34" charset="0"/>
                <a:cs typeface="Times New Roman" panose="02020603050405020304" pitchFamily="18" charset="0"/>
              </a:rPr>
              <a:t>Смоленск </a:t>
            </a:r>
            <a:r>
              <a:rPr lang="ru-RU" sz="2000" smtClean="0">
                <a:latin typeface="Verdana" pitchFamily="34" charset="0"/>
                <a:cs typeface="Times New Roman" panose="02020603050405020304" pitchFamily="18" charset="0"/>
              </a:rPr>
              <a:t>2021</a:t>
            </a:r>
            <a:endParaRPr lang="ru-RU" sz="2000" dirty="0">
              <a:latin typeface="Verdana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4770574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26995" y="824058"/>
            <a:ext cx="8237512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just">
              <a:buAutoNum type="arabicPeriod"/>
            </a:pPr>
            <a:r>
              <a:rPr lang="ru-RU" sz="2000" dirty="0" smtClean="0">
                <a:latin typeface="Verdana" pitchFamily="34" charset="0"/>
                <a:cs typeface="Times New Roman" panose="02020603050405020304" pitchFamily="18" charset="0"/>
              </a:rPr>
              <a:t>Бухгалтерский </a:t>
            </a:r>
            <a:r>
              <a:rPr lang="ru-RU" sz="2000" dirty="0">
                <a:latin typeface="Verdana" pitchFamily="34" charset="0"/>
                <a:cs typeface="Times New Roman" panose="02020603050405020304" pitchFamily="18" charset="0"/>
              </a:rPr>
              <a:t>учет </a:t>
            </a:r>
            <a:r>
              <a:rPr lang="ru-RU" sz="2000" dirty="0" smtClean="0">
                <a:latin typeface="Verdana" pitchFamily="34" charset="0"/>
                <a:cs typeface="Times New Roman" panose="02020603050405020304" pitchFamily="18" charset="0"/>
              </a:rPr>
              <a:t>должен </a:t>
            </a:r>
            <a:r>
              <a:rPr lang="ru-RU" sz="2000" dirty="0">
                <a:latin typeface="Verdana" pitchFamily="34" charset="0"/>
                <a:cs typeface="Times New Roman" panose="02020603050405020304" pitchFamily="18" charset="0"/>
              </a:rPr>
              <a:t>строиться исходя из интересов пользователей, имеющих прямое или косвенное влияние на организацию. </a:t>
            </a:r>
            <a:endParaRPr lang="ru-RU" sz="2000" dirty="0" smtClean="0">
              <a:latin typeface="Verdana" pitchFamily="34" charset="0"/>
              <a:cs typeface="Times New Roman" panose="02020603050405020304" pitchFamily="18" charset="0"/>
            </a:endParaRPr>
          </a:p>
          <a:p>
            <a:pPr marL="457200" indent="-457200" algn="just">
              <a:buAutoNum type="arabicPeriod"/>
            </a:pPr>
            <a:r>
              <a:rPr lang="ru-RU" sz="2000" dirty="0"/>
              <a:t>Ф</a:t>
            </a:r>
            <a:r>
              <a:rPr lang="ru-RU" sz="2000" dirty="0" smtClean="0"/>
              <a:t>инансовая </a:t>
            </a:r>
            <a:r>
              <a:rPr lang="ru-RU" sz="2000" dirty="0"/>
              <a:t>отчетность представляет собой структурированное представление финансового положения и финансовых результатов деятельности </a:t>
            </a:r>
            <a:r>
              <a:rPr lang="ru-RU" sz="2000" dirty="0" smtClean="0"/>
              <a:t>организации.</a:t>
            </a:r>
          </a:p>
          <a:p>
            <a:pPr marL="457200" indent="-457200" algn="just">
              <a:buFontTx/>
              <a:buAutoNum type="arabicPeriod"/>
            </a:pPr>
            <a:r>
              <a:rPr lang="ru-RU" sz="2000" dirty="0" smtClean="0"/>
              <a:t>Агрегирование </a:t>
            </a:r>
            <a:r>
              <a:rPr lang="ru-RU" sz="2000" dirty="0"/>
              <a:t>договоров страхования (IFRS) 17 "Договоры страхования» </a:t>
            </a:r>
            <a:r>
              <a:rPr lang="ru-RU" sz="2000" dirty="0" smtClean="0"/>
              <a:t> </a:t>
            </a:r>
            <a:r>
              <a:rPr lang="ru-RU" sz="2000" dirty="0"/>
              <a:t>Портфель  договоров страхования в пределах одной продуктовой линейки включает в себя договоры, которые подвержены аналогичным </a:t>
            </a:r>
            <a:endParaRPr lang="ru-RU" sz="2000" dirty="0" smtClean="0"/>
          </a:p>
          <a:p>
            <a:pPr algn="just"/>
            <a:r>
              <a:rPr lang="ru-RU" sz="2000" dirty="0" smtClean="0"/>
              <a:t>рискам </a:t>
            </a:r>
            <a:r>
              <a:rPr lang="ru-RU" sz="2000" dirty="0"/>
              <a:t>и управляются совместно. </a:t>
            </a:r>
          </a:p>
          <a:p>
            <a:pPr marL="457200" indent="-457200" algn="just">
              <a:buAutoNum type="arabicPeriod"/>
            </a:pPr>
            <a:endParaRPr lang="ru-RU" sz="2000" dirty="0">
              <a:latin typeface="Verdana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67545" y="260648"/>
            <a:ext cx="8493942" cy="40011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Verdana" pitchFamily="34" charset="0"/>
                <a:cs typeface="Times New Roman" panose="02020603050405020304" pitchFamily="18" charset="0"/>
              </a:rPr>
              <a:t>Особенности МСФО</a:t>
            </a:r>
            <a:r>
              <a:rPr lang="ru-RU" sz="2000" b="1" dirty="0">
                <a:latin typeface="Verdana" pitchFamily="34" charset="0"/>
                <a:cs typeface="Times New Roman" panose="02020603050405020304" pitchFamily="18" charset="0"/>
              </a:rPr>
              <a:t> в страховых организациях</a:t>
            </a:r>
            <a:r>
              <a:rPr lang="ru-RU" sz="2000" b="1" dirty="0" smtClean="0">
                <a:latin typeface="Verdana" pitchFamily="34" charset="0"/>
                <a:cs typeface="Times New Roman" panose="02020603050405020304" pitchFamily="18" charset="0"/>
              </a:rPr>
              <a:t> </a:t>
            </a:r>
            <a:endParaRPr lang="ru-RU" sz="2000" b="1" dirty="0">
              <a:latin typeface="Verdana" pitchFamily="34" charset="0"/>
              <a:cs typeface="Times New Roman" panose="02020603050405020304" pitchFamily="18" charset="0"/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3645024"/>
            <a:ext cx="2949327" cy="29704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011082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404665"/>
            <a:ext cx="8208911" cy="648072"/>
          </a:xfr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/>
          <a:lstStyle/>
          <a:p>
            <a:pPr marL="0" indent="0" algn="just">
              <a:buNone/>
            </a:pPr>
            <a:r>
              <a:rPr lang="ru-RU" sz="2000" dirty="0">
                <a:solidFill>
                  <a:schemeClr val="tx1"/>
                </a:solidFill>
                <a:latin typeface="Verdana" pitchFamily="34" charset="0"/>
                <a:cs typeface="Times New Roman" panose="02020603050405020304" pitchFamily="18" charset="0"/>
              </a:rPr>
              <a:t>Преимущества в результате перехода на </a:t>
            </a:r>
            <a:r>
              <a:rPr lang="ru-RU" sz="2000" dirty="0" smtClean="0">
                <a:solidFill>
                  <a:schemeClr val="tx1"/>
                </a:solidFill>
                <a:latin typeface="Verdana" pitchFamily="34" charset="0"/>
                <a:cs typeface="Times New Roman" panose="02020603050405020304" pitchFamily="18" charset="0"/>
              </a:rPr>
              <a:t>МСФО</a:t>
            </a:r>
            <a:r>
              <a:rPr lang="ru-RU" sz="2000" dirty="0">
                <a:solidFill>
                  <a:schemeClr val="tx1"/>
                </a:solidFill>
                <a:latin typeface="Verdana" pitchFamily="34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solidFill>
                  <a:schemeClr val="tx1"/>
                </a:solidFill>
                <a:latin typeface="Verdana" pitchFamily="34" charset="0"/>
                <a:cs typeface="Times New Roman" panose="02020603050405020304" pitchFamily="18" charset="0"/>
              </a:rPr>
            </a:br>
            <a:endParaRPr lang="ru-RU" sz="2000" dirty="0">
              <a:solidFill>
                <a:schemeClr val="tx1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83568" y="1166843"/>
            <a:ext cx="7560840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ru-RU" sz="2000" dirty="0" smtClean="0">
                <a:latin typeface="Verdana" pitchFamily="34" charset="0"/>
                <a:cs typeface="Times New Roman" panose="02020603050405020304" pitchFamily="18" charset="0"/>
              </a:rPr>
              <a:t>МСФО </a:t>
            </a:r>
            <a:r>
              <a:rPr lang="ru-RU" sz="2000" dirty="0">
                <a:latin typeface="Verdana" pitchFamily="34" charset="0"/>
                <a:cs typeface="Times New Roman" panose="02020603050405020304" pitchFamily="18" charset="0"/>
              </a:rPr>
              <a:t>обеспечивает объективность и прозрачность отчетов;</a:t>
            </a: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ru-RU" sz="2000" dirty="0">
                <a:latin typeface="Verdana" pitchFamily="34" charset="0"/>
                <a:cs typeface="Times New Roman" panose="02020603050405020304" pitchFamily="18" charset="0"/>
              </a:rPr>
              <a:t>снижение процентной ставки, так как инвесторы могут объективно оценить риски;</a:t>
            </a: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ru-RU" sz="2000" dirty="0">
                <a:latin typeface="Verdana" pitchFamily="34" charset="0"/>
                <a:cs typeface="Times New Roman" panose="02020603050405020304" pitchFamily="18" charset="0"/>
              </a:rPr>
              <a:t>нет необходимости создавать принципы учета хозяйственных операций; </a:t>
            </a: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ru-RU" sz="2000" dirty="0">
                <a:latin typeface="Verdana" pitchFamily="34" charset="0"/>
                <a:cs typeface="Times New Roman" panose="02020603050405020304" pitchFamily="18" charset="0"/>
              </a:rPr>
              <a:t>МСФО значительно упрощает проблему ведения учета и его регламентации;</a:t>
            </a: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ru-RU" sz="2000" dirty="0">
                <a:latin typeface="Verdana" pitchFamily="34" charset="0"/>
                <a:cs typeface="Times New Roman" panose="02020603050405020304" pitchFamily="18" charset="0"/>
              </a:rPr>
              <a:t>возможность использовать отчет в управленческих целях.</a:t>
            </a:r>
          </a:p>
        </p:txBody>
      </p:sp>
    </p:spTree>
    <p:extLst>
      <p:ext uri="{BB962C8B-B14F-4D97-AF65-F5344CB8AC3E}">
        <p14:creationId xmlns:p14="http://schemas.microsoft.com/office/powerpoint/2010/main" val="1413318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23528" y="547088"/>
            <a:ext cx="8820472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Verdana" pitchFamily="34" charset="0"/>
                <a:cs typeface="Times New Roman" panose="02020603050405020304" pitchFamily="18" charset="0"/>
              </a:rPr>
              <a:t>МСФО состоят из:</a:t>
            </a:r>
          </a:p>
          <a:p>
            <a:pPr marL="342900" lvl="0" indent="-342900">
              <a:buFont typeface="Wingdings" panose="05000000000000000000" pitchFamily="2" charset="2"/>
              <a:buChar char="ü"/>
            </a:pPr>
            <a:r>
              <a:rPr lang="ru-RU" sz="2000" dirty="0">
                <a:solidFill>
                  <a:srgbClr val="000000"/>
                </a:solidFill>
                <a:latin typeface="Verdana" pitchFamily="34" charset="0"/>
                <a:cs typeface="Times New Roman" panose="02020603050405020304" pitchFamily="18" charset="0"/>
              </a:rPr>
              <a:t>Международных стандартов финансовой отчетности (</a:t>
            </a:r>
            <a:r>
              <a:rPr lang="en-US" sz="2000" dirty="0">
                <a:solidFill>
                  <a:srgbClr val="000000"/>
                </a:solidFill>
                <a:latin typeface="Verdana" pitchFamily="34" charset="0"/>
                <a:cs typeface="Times New Roman" panose="02020603050405020304" pitchFamily="18" charset="0"/>
              </a:rPr>
              <a:t>IAS-</a:t>
            </a:r>
            <a:r>
              <a:rPr lang="ru-RU" sz="2000" dirty="0">
                <a:solidFill>
                  <a:srgbClr val="000000"/>
                </a:solidFill>
                <a:latin typeface="Verdana" pitchFamily="34" charset="0"/>
                <a:cs typeface="Times New Roman" panose="02020603050405020304" pitchFamily="18" charset="0"/>
              </a:rPr>
              <a:t>стандарты выпущенные до 2001г.)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000" dirty="0" smtClean="0">
                <a:latin typeface="Verdana" pitchFamily="34" charset="0"/>
                <a:cs typeface="Times New Roman" panose="02020603050405020304" pitchFamily="18" charset="0"/>
              </a:rPr>
              <a:t>Международных стандартов финансовой отчётности (</a:t>
            </a:r>
            <a:r>
              <a:rPr lang="en-US" sz="2000" dirty="0" smtClean="0">
                <a:latin typeface="Verdana" pitchFamily="34" charset="0"/>
                <a:cs typeface="Times New Roman" panose="02020603050405020304" pitchFamily="18" charset="0"/>
              </a:rPr>
              <a:t>IFRS</a:t>
            </a:r>
            <a:r>
              <a:rPr lang="ru-RU" sz="2000" dirty="0" smtClean="0">
                <a:latin typeface="Verdana" pitchFamily="34" charset="0"/>
                <a:cs typeface="Times New Roman" panose="02020603050405020304" pitchFamily="18" charset="0"/>
              </a:rPr>
              <a:t>-стандарты выпускаемые с 2001г.)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000" dirty="0" smtClean="0">
                <a:latin typeface="Verdana" pitchFamily="34" charset="0"/>
                <a:cs typeface="Times New Roman" panose="02020603050405020304" pitchFamily="18" charset="0"/>
              </a:rPr>
              <a:t>Разъяснений, подготовленных Комитетом по разъяснениям международной финансовой отчётности</a:t>
            </a:r>
            <a:endParaRPr lang="ru-RU" sz="2000" dirty="0">
              <a:latin typeface="Verdana" pitchFamily="34" charset="0"/>
              <a:cs typeface="Times New Roman" panose="02020603050405020304" pitchFamily="18" charset="0"/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6278" y="3429000"/>
            <a:ext cx="4216114" cy="27181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3429000"/>
            <a:ext cx="5112568" cy="27181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26953832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528581" y="259878"/>
            <a:ext cx="6408712" cy="40011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Финансовая отчетность компании по МСФО 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67544" y="908720"/>
            <a:ext cx="2160240" cy="1015663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latin typeface="Verdana" pitchFamily="34" charset="0"/>
                <a:cs typeface="Times New Roman" panose="02020603050405020304" pitchFamily="18" charset="0"/>
              </a:rPr>
              <a:t>Отчет о финансовом положении</a:t>
            </a:r>
            <a:endParaRPr lang="ru-RU" sz="2000" dirty="0">
              <a:latin typeface="Verdana" pitchFamily="34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275856" y="893818"/>
            <a:ext cx="2088232" cy="1015663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latin typeface="Verdana" pitchFamily="34" charset="0"/>
                <a:cs typeface="Times New Roman" panose="02020603050405020304" pitchFamily="18" charset="0"/>
              </a:rPr>
              <a:t>Отчет о совокупной прибыли </a:t>
            </a:r>
            <a:endParaRPr lang="ru-RU" sz="2000" dirty="0">
              <a:latin typeface="Verdana" pitchFamily="34" charset="0"/>
              <a:cs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156176" y="893818"/>
            <a:ext cx="2448272" cy="1323439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latin typeface="Verdana" pitchFamily="34" charset="0"/>
                <a:cs typeface="Times New Roman" panose="02020603050405020304" pitchFamily="18" charset="0"/>
              </a:rPr>
              <a:t>Отчет об изменениях в собственном капитале</a:t>
            </a:r>
            <a:endParaRPr lang="ru-RU" sz="2000" dirty="0">
              <a:latin typeface="Verdana" pitchFamily="34" charset="0"/>
              <a:cs typeface="Times New Roman" panose="02020603050405020304" pitchFamily="18" charset="0"/>
            </a:endParaRPr>
          </a:p>
        </p:txBody>
      </p:sp>
      <p:cxnSp>
        <p:nvCxnSpPr>
          <p:cNvPr id="11" name="Прямая со стрелкой 10"/>
          <p:cNvCxnSpPr/>
          <p:nvPr/>
        </p:nvCxnSpPr>
        <p:spPr>
          <a:xfrm>
            <a:off x="1737663" y="2060848"/>
            <a:ext cx="0" cy="50405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899592" y="2708920"/>
            <a:ext cx="7560840" cy="40011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Verdana" pitchFamily="34" charset="0"/>
                <a:cs typeface="Times New Roman" panose="02020603050405020304" pitchFamily="18" charset="0"/>
              </a:rPr>
              <a:t>Финансовая отчетность компании </a:t>
            </a:r>
            <a:endParaRPr lang="ru-RU" sz="2000" b="1" dirty="0">
              <a:latin typeface="Verdana" pitchFamily="34" charset="0"/>
              <a:cs typeface="Times New Roman" panose="02020603050405020304" pitchFamily="18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683568" y="3861048"/>
            <a:ext cx="3024336" cy="70788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latin typeface="Verdana" pitchFamily="34" charset="0"/>
                <a:cs typeface="Times New Roman" panose="02020603050405020304" pitchFamily="18" charset="0"/>
              </a:rPr>
              <a:t>Отчет о движении денежных средств </a:t>
            </a:r>
            <a:endParaRPr lang="ru-RU" sz="2000" dirty="0">
              <a:latin typeface="Verdana" pitchFamily="34" charset="0"/>
              <a:cs typeface="Times New Roman" panose="02020603050405020304" pitchFamily="18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3995936" y="4365104"/>
            <a:ext cx="2160240" cy="1015663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latin typeface="Verdana" pitchFamily="34" charset="0"/>
                <a:cs typeface="Times New Roman" panose="02020603050405020304" pitchFamily="18" charset="0"/>
              </a:rPr>
              <a:t>Примечания к финансовой отчетности </a:t>
            </a:r>
            <a:endParaRPr lang="ru-RU" sz="2000" dirty="0">
              <a:latin typeface="Verdana" pitchFamily="34" charset="0"/>
              <a:cs typeface="Times New Roman" panose="02020603050405020304" pitchFamily="18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6804248" y="4293096"/>
            <a:ext cx="2016224" cy="1015663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latin typeface="Verdana" pitchFamily="34" charset="0"/>
                <a:cs typeface="Times New Roman" panose="02020603050405020304" pitchFamily="18" charset="0"/>
              </a:rPr>
              <a:t>Представление учетной политики </a:t>
            </a:r>
            <a:endParaRPr lang="ru-RU" sz="2000" dirty="0">
              <a:latin typeface="Verdana" pitchFamily="34" charset="0"/>
              <a:cs typeface="Times New Roman" panose="02020603050405020304" pitchFamily="18" charset="0"/>
            </a:endParaRPr>
          </a:p>
        </p:txBody>
      </p:sp>
      <p:cxnSp>
        <p:nvCxnSpPr>
          <p:cNvPr id="32" name="Прямая со стрелкой 31"/>
          <p:cNvCxnSpPr/>
          <p:nvPr/>
        </p:nvCxnSpPr>
        <p:spPr>
          <a:xfrm>
            <a:off x="4211960" y="2060848"/>
            <a:ext cx="0" cy="50405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 стрелкой 33"/>
          <p:cNvCxnSpPr/>
          <p:nvPr/>
        </p:nvCxnSpPr>
        <p:spPr>
          <a:xfrm>
            <a:off x="7308304" y="2312876"/>
            <a:ext cx="0" cy="25202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 стрелкой 35"/>
          <p:cNvCxnSpPr/>
          <p:nvPr/>
        </p:nvCxnSpPr>
        <p:spPr>
          <a:xfrm>
            <a:off x="1737663" y="3212976"/>
            <a:ext cx="0" cy="50405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38" name="Прямая со стрелкой 37"/>
          <p:cNvCxnSpPr/>
          <p:nvPr/>
        </p:nvCxnSpPr>
        <p:spPr>
          <a:xfrm>
            <a:off x="4732937" y="3284984"/>
            <a:ext cx="27543" cy="7920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43" name="Прямая со стрелкой 42"/>
          <p:cNvCxnSpPr/>
          <p:nvPr/>
        </p:nvCxnSpPr>
        <p:spPr>
          <a:xfrm>
            <a:off x="7564009" y="3356992"/>
            <a:ext cx="18002" cy="72008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965369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23528" y="332656"/>
            <a:ext cx="3384376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b="1" dirty="0">
                <a:latin typeface="Verdana" pitchFamily="34" charset="0"/>
              </a:rPr>
              <a:t>Годовая бухгалтерская </a:t>
            </a:r>
            <a:r>
              <a:rPr lang="ru-RU" b="1" dirty="0" smtClean="0">
                <a:latin typeface="Verdana" pitchFamily="34" charset="0"/>
              </a:rPr>
              <a:t>отчетность </a:t>
            </a:r>
            <a:r>
              <a:rPr lang="ru-RU" b="1" dirty="0">
                <a:latin typeface="Verdana" pitchFamily="34" charset="0"/>
              </a:rPr>
              <a:t>страховой организации  по РСБУ включает: </a:t>
            </a: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ru-RU" dirty="0" smtClean="0">
                <a:latin typeface="Verdana" pitchFamily="34" charset="0"/>
              </a:rPr>
              <a:t>бухгалтерский баланс;</a:t>
            </a: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ru-RU" dirty="0" smtClean="0">
                <a:latin typeface="Verdana" pitchFamily="34" charset="0"/>
              </a:rPr>
              <a:t>отчет </a:t>
            </a:r>
            <a:r>
              <a:rPr lang="ru-RU" dirty="0">
                <a:latin typeface="Verdana" pitchFamily="34" charset="0"/>
              </a:rPr>
              <a:t>о финансовых </a:t>
            </a:r>
            <a:r>
              <a:rPr lang="ru-RU" dirty="0" smtClean="0">
                <a:latin typeface="Verdana" pitchFamily="34" charset="0"/>
              </a:rPr>
              <a:t>результатах; </a:t>
            </a: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ru-RU" dirty="0" smtClean="0">
                <a:latin typeface="Verdana" pitchFamily="34" charset="0"/>
              </a:rPr>
              <a:t>приложения </a:t>
            </a:r>
            <a:r>
              <a:rPr lang="ru-RU" dirty="0">
                <a:latin typeface="Verdana" pitchFamily="34" charset="0"/>
              </a:rPr>
              <a:t>к бухгалтерскому балансу и отчету о финансовых </a:t>
            </a:r>
            <a:r>
              <a:rPr lang="ru-RU" dirty="0" smtClean="0">
                <a:latin typeface="Verdana" pitchFamily="34" charset="0"/>
              </a:rPr>
              <a:t>результатах; </a:t>
            </a: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ru-RU" dirty="0" smtClean="0">
                <a:latin typeface="Verdana" pitchFamily="34" charset="0"/>
              </a:rPr>
              <a:t>отчет </a:t>
            </a:r>
            <a:r>
              <a:rPr lang="ru-RU" dirty="0">
                <a:latin typeface="Verdana" pitchFamily="34" charset="0"/>
              </a:rPr>
              <a:t>об изменениях собственного </a:t>
            </a:r>
            <a:r>
              <a:rPr lang="ru-RU" dirty="0" smtClean="0">
                <a:latin typeface="Verdana" pitchFamily="34" charset="0"/>
              </a:rPr>
              <a:t>капитала;</a:t>
            </a: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ru-RU" dirty="0" smtClean="0">
                <a:latin typeface="Verdana" pitchFamily="34" charset="0"/>
              </a:rPr>
              <a:t> </a:t>
            </a:r>
            <a:r>
              <a:rPr lang="ru-RU" dirty="0">
                <a:latin typeface="Verdana" pitchFamily="34" charset="0"/>
              </a:rPr>
              <a:t>отчет о потоках денежных средств</a:t>
            </a:r>
            <a:r>
              <a:rPr lang="ru-RU" dirty="0" smtClean="0">
                <a:latin typeface="Verdana" pitchFamily="34" charset="0"/>
              </a:rPr>
              <a:t>;</a:t>
            </a: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ru-RU" dirty="0" smtClean="0">
                <a:latin typeface="Verdana" pitchFamily="34" charset="0"/>
              </a:rPr>
              <a:t> </a:t>
            </a:r>
            <a:r>
              <a:rPr lang="ru-RU" dirty="0">
                <a:latin typeface="Verdana" pitchFamily="34" charset="0"/>
              </a:rPr>
              <a:t>примечания к бухгалтерской </a:t>
            </a:r>
            <a:r>
              <a:rPr lang="ru-RU" dirty="0" smtClean="0">
                <a:latin typeface="Verdana" pitchFamily="34" charset="0"/>
              </a:rPr>
              <a:t>отчетности.</a:t>
            </a:r>
            <a:endParaRPr lang="ru-RU" dirty="0">
              <a:latin typeface="Verdana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427984" y="332656"/>
            <a:ext cx="3816424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/>
              <a:t>Годовая финансовая отчетность </a:t>
            </a:r>
            <a:r>
              <a:rPr lang="ru-RU" b="1" dirty="0">
                <a:latin typeface="Verdana" pitchFamily="34" charset="0"/>
              </a:rPr>
              <a:t>страховой организации  по МСФО включает: 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dirty="0" smtClean="0">
                <a:latin typeface="Verdana" pitchFamily="34" charset="0"/>
              </a:rPr>
              <a:t>отчет </a:t>
            </a:r>
            <a:r>
              <a:rPr lang="ru-RU" dirty="0">
                <a:latin typeface="Verdana" pitchFamily="34" charset="0"/>
              </a:rPr>
              <a:t>о финансовом </a:t>
            </a:r>
            <a:r>
              <a:rPr lang="ru-RU" dirty="0" smtClean="0">
                <a:latin typeface="Verdana" pitchFamily="34" charset="0"/>
              </a:rPr>
              <a:t>положении;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dirty="0" smtClean="0">
                <a:latin typeface="Verdana" pitchFamily="34" charset="0"/>
              </a:rPr>
              <a:t>отчет </a:t>
            </a:r>
            <a:r>
              <a:rPr lang="ru-RU" dirty="0">
                <a:latin typeface="Verdana" pitchFamily="34" charset="0"/>
              </a:rPr>
              <a:t>о прибылях, убытках и прочих компонентах совокупного финансового </a:t>
            </a:r>
            <a:r>
              <a:rPr lang="ru-RU" dirty="0" smtClean="0">
                <a:latin typeface="Verdana" pitchFamily="34" charset="0"/>
              </a:rPr>
              <a:t>результата;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dirty="0" smtClean="0">
                <a:latin typeface="Verdana" pitchFamily="34" charset="0"/>
              </a:rPr>
              <a:t>отчет </a:t>
            </a:r>
            <a:r>
              <a:rPr lang="ru-RU" dirty="0">
                <a:latin typeface="Verdana" pitchFamily="34" charset="0"/>
              </a:rPr>
              <a:t>об изменениях в собственном </a:t>
            </a:r>
            <a:r>
              <a:rPr lang="ru-RU" dirty="0" smtClean="0">
                <a:latin typeface="Verdana" pitchFamily="34" charset="0"/>
              </a:rPr>
              <a:t>капитале;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dirty="0" smtClean="0">
                <a:latin typeface="Verdana" pitchFamily="34" charset="0"/>
              </a:rPr>
              <a:t>отчет </a:t>
            </a:r>
            <a:r>
              <a:rPr lang="ru-RU" dirty="0">
                <a:latin typeface="Verdana" pitchFamily="34" charset="0"/>
              </a:rPr>
              <a:t>о движении денежных </a:t>
            </a:r>
            <a:r>
              <a:rPr lang="ru-RU" dirty="0" smtClean="0">
                <a:latin typeface="Verdana" pitchFamily="34" charset="0"/>
              </a:rPr>
              <a:t>средств;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dirty="0" smtClean="0">
                <a:latin typeface="Verdana" pitchFamily="34" charset="0"/>
              </a:rPr>
              <a:t>примечания</a:t>
            </a:r>
            <a:r>
              <a:rPr lang="ru-RU" dirty="0">
                <a:latin typeface="Verdana" pitchFamily="34" charset="0"/>
              </a:rPr>
              <a:t>.</a:t>
            </a: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4302974"/>
            <a:ext cx="4369668" cy="2257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01423872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40010564"/>
              </p:ext>
            </p:extLst>
          </p:nvPr>
        </p:nvGraphicFramePr>
        <p:xfrm>
          <a:off x="323528" y="891142"/>
          <a:ext cx="8532948" cy="499353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151715"/>
                <a:gridCol w="3381233"/>
              </a:tblGrid>
              <a:tr h="52103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600" b="0" dirty="0" smtClean="0"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МСФО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61308" marR="61308" marT="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600" b="0" dirty="0" smtClean="0"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РСБУ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61308" marR="61308" marT="0" marB="0" anchor="ctr">
                    <a:solidFill>
                      <a:schemeClr val="bg2"/>
                    </a:solidFill>
                  </a:tcPr>
                </a:tc>
              </a:tr>
              <a:tr h="63918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Bef>
                          <a:spcPts val="2400"/>
                        </a:spcBef>
                        <a:spcAft>
                          <a:spcPts val="720"/>
                        </a:spcAft>
                      </a:pPr>
                      <a:r>
                        <a:rPr lang="ru-RU" sz="1600" b="0" u="none" kern="0" dirty="0" smtClean="0"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МСФО </a:t>
                      </a:r>
                      <a:r>
                        <a:rPr lang="ru-RU" sz="1600" b="0" u="none" kern="0" dirty="0"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(IAS, IFRS) </a:t>
                      </a:r>
                      <a:r>
                        <a:rPr lang="ru-RU" sz="1600" b="0" u="none" kern="1800" dirty="0"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«Представление финансовой отчетности" </a:t>
                      </a:r>
                      <a:endParaRPr lang="ru-RU" sz="1600" b="0" u="none" kern="0" dirty="0"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Times New Roman"/>
                        <a:cs typeface="Times New Roman"/>
                      </a:endParaRPr>
                    </a:p>
                  </a:txBody>
                  <a:tcPr marL="61308" marR="61308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0" u="none" dirty="0" smtClean="0"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Calibri"/>
                          <a:cs typeface="Times New Roman"/>
                        </a:rPr>
                        <a:t>ПБУ 4/99 Бухгалтерская отчетность организации</a:t>
                      </a:r>
                      <a:endParaRPr lang="ru-RU" sz="1600" b="0" u="none" dirty="0"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Calibri"/>
                        <a:cs typeface="Times New Roman"/>
                      </a:endParaRPr>
                    </a:p>
                  </a:txBody>
                  <a:tcPr marL="61308" marR="61308" marT="0" marB="0">
                    <a:solidFill>
                      <a:schemeClr val="bg2"/>
                    </a:solidFill>
                  </a:tcPr>
                </a:tc>
              </a:tr>
              <a:tr h="296507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0" u="none" dirty="0"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МСФО (IFRS) 3 "Объединения бизнеса"</a:t>
                      </a:r>
                      <a:endParaRPr lang="ru-RU" sz="1600" b="0" u="none" dirty="0"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Calibri"/>
                        <a:cs typeface="Times New Roman"/>
                      </a:endParaRPr>
                    </a:p>
                  </a:txBody>
                  <a:tcPr marL="61308" marR="61308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0" u="none" dirty="0" smtClean="0"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нет</a:t>
                      </a:r>
                      <a:endParaRPr lang="ru-RU" sz="1600" b="0" u="none" dirty="0"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Calibri"/>
                        <a:cs typeface="Times New Roman"/>
                      </a:endParaRPr>
                    </a:p>
                  </a:txBody>
                  <a:tcPr marL="61308" marR="61308" marT="0" marB="0">
                    <a:solidFill>
                      <a:schemeClr val="bg2"/>
                    </a:solidFill>
                  </a:tcPr>
                </a:tc>
              </a:tr>
              <a:tr h="28126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u="none" dirty="0"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МСФО (</a:t>
                      </a:r>
                      <a:r>
                        <a:rPr lang="ru-RU" sz="1600" b="0" u="none" kern="1800" dirty="0"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IFRS) 17</a:t>
                      </a:r>
                      <a:r>
                        <a:rPr lang="ru-RU" sz="1600" b="0" u="none" dirty="0"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"Договоры страхования"</a:t>
                      </a:r>
                      <a:endParaRPr lang="ru-RU" sz="1600" b="0" u="none" dirty="0"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Calibri"/>
                        <a:cs typeface="Times New Roman"/>
                      </a:endParaRPr>
                    </a:p>
                  </a:txBody>
                  <a:tcPr marL="61308" marR="61308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u="none" dirty="0"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нет</a:t>
                      </a:r>
                      <a:endParaRPr lang="ru-RU" sz="1600" b="0" u="none" dirty="0"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Calibri"/>
                        <a:cs typeface="Times New Roman"/>
                      </a:endParaRPr>
                    </a:p>
                  </a:txBody>
                  <a:tcPr marL="61308" marR="61308" marT="0" marB="0">
                    <a:solidFill>
                      <a:schemeClr val="bg2"/>
                    </a:solidFill>
                  </a:tcPr>
                </a:tc>
              </a:tr>
              <a:tr h="56253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u="none" dirty="0"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МСФО (IAS) 7 "Отчеты о движении денежных средств"</a:t>
                      </a:r>
                      <a:endParaRPr lang="ru-RU" sz="1600" b="0" u="none" dirty="0"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Calibri"/>
                        <a:cs typeface="Times New Roman"/>
                      </a:endParaRPr>
                    </a:p>
                  </a:txBody>
                  <a:tcPr marL="61308" marR="61308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u="none" dirty="0"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ПБУ 4/99 "Бухгалтерская отчетность организации"</a:t>
                      </a:r>
                      <a:endParaRPr lang="ru-RU" sz="1600" b="0" u="none" dirty="0"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Calibri"/>
                        <a:cs typeface="Times New Roman"/>
                      </a:endParaRPr>
                    </a:p>
                  </a:txBody>
                  <a:tcPr marL="61308" marR="61308" marT="0" marB="0">
                    <a:solidFill>
                      <a:schemeClr val="bg2"/>
                    </a:solidFill>
                  </a:tcPr>
                </a:tc>
              </a:tr>
              <a:tr h="56253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u="none" dirty="0"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МСФО (IAS) 10 "События после отчетной даты"</a:t>
                      </a:r>
                      <a:endParaRPr lang="ru-RU" sz="1600" b="0" u="none" dirty="0"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Calibri"/>
                        <a:cs typeface="Times New Roman"/>
                      </a:endParaRPr>
                    </a:p>
                  </a:txBody>
                  <a:tcPr marL="61308" marR="61308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u="none" dirty="0"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ПБУ 7/98 "События после отчетной даты"</a:t>
                      </a:r>
                      <a:endParaRPr lang="ru-RU" sz="1600" b="0" u="none" dirty="0"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Calibri"/>
                        <a:cs typeface="Times New Roman"/>
                      </a:endParaRPr>
                    </a:p>
                  </a:txBody>
                  <a:tcPr marL="61308" marR="61308" marT="0" marB="0">
                    <a:solidFill>
                      <a:schemeClr val="bg2"/>
                    </a:solidFill>
                  </a:tcPr>
                </a:tc>
              </a:tr>
              <a:tr h="56253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u="none" dirty="0"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МСФО (IAS) 12 "Налоги на прибыль"</a:t>
                      </a:r>
                      <a:endParaRPr lang="ru-RU" sz="1600" b="0" u="none" dirty="0"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Calibri"/>
                        <a:cs typeface="Times New Roman"/>
                      </a:endParaRPr>
                    </a:p>
                  </a:txBody>
                  <a:tcPr marL="61308" marR="61308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u="none" dirty="0"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ПБУ 18/02 "Учет расчетов по налогу на прибыль"</a:t>
                      </a:r>
                      <a:endParaRPr lang="ru-RU" sz="1600" b="0" u="none" dirty="0"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Calibri"/>
                        <a:cs typeface="Times New Roman"/>
                      </a:endParaRPr>
                    </a:p>
                  </a:txBody>
                  <a:tcPr marL="61308" marR="61308" marT="0" marB="0">
                    <a:solidFill>
                      <a:schemeClr val="bg2"/>
                    </a:solidFill>
                  </a:tcPr>
                </a:tc>
              </a:tr>
              <a:tr h="56253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u="none" dirty="0"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МСФО (IFRS 9) «Финансовые инструменты»</a:t>
                      </a:r>
                      <a:endParaRPr lang="ru-RU" sz="1600" b="0" u="none" dirty="0"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Calibri"/>
                        <a:cs typeface="Times New Roman"/>
                      </a:endParaRPr>
                    </a:p>
                  </a:txBody>
                  <a:tcPr marL="61308" marR="61308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u="none" dirty="0"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ПБУ 19/02 "Учет финансовых вложений"</a:t>
                      </a:r>
                      <a:endParaRPr lang="ru-RU" sz="1600" b="0" u="none" dirty="0"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Calibri"/>
                        <a:cs typeface="Times New Roman"/>
                      </a:endParaRPr>
                    </a:p>
                  </a:txBody>
                  <a:tcPr marL="61308" marR="61308" marT="0" marB="0">
                    <a:solidFill>
                      <a:schemeClr val="bg2"/>
                    </a:solidFill>
                  </a:tcPr>
                </a:tc>
              </a:tr>
              <a:tr h="28126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u="none" dirty="0"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МСФО (IAS) 36 "Обесценение активов"</a:t>
                      </a:r>
                      <a:endParaRPr lang="ru-RU" sz="1600" b="0" u="none" dirty="0"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Calibri"/>
                        <a:cs typeface="Times New Roman"/>
                      </a:endParaRPr>
                    </a:p>
                  </a:txBody>
                  <a:tcPr marL="61308" marR="61308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u="none" dirty="0"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нет</a:t>
                      </a:r>
                      <a:endParaRPr lang="ru-RU" sz="1600" b="0" u="none" dirty="0"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Calibri"/>
                        <a:cs typeface="Times New Roman"/>
                      </a:endParaRPr>
                    </a:p>
                  </a:txBody>
                  <a:tcPr marL="61308" marR="61308" marT="0" marB="0">
                    <a:solidFill>
                      <a:schemeClr val="bg2"/>
                    </a:solidFill>
                  </a:tcPr>
                </a:tc>
              </a:tr>
              <a:tr h="56253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u="none" dirty="0"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МСФО (IAS) 39 "Финансовые инструменты: признание и оценка"</a:t>
                      </a:r>
                      <a:endParaRPr lang="ru-RU" sz="1600" b="0" u="none" dirty="0"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Calibri"/>
                        <a:cs typeface="Times New Roman"/>
                      </a:endParaRPr>
                    </a:p>
                  </a:txBody>
                  <a:tcPr marL="61308" marR="61308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u="none" dirty="0"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ПБУ 19/02 "Учет финансовых вложений»</a:t>
                      </a:r>
                      <a:endParaRPr lang="ru-RU" sz="1600" b="0" u="none" dirty="0"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Calibri"/>
                        <a:cs typeface="Times New Roman"/>
                      </a:endParaRPr>
                    </a:p>
                  </a:txBody>
                  <a:tcPr marL="61308" marR="61308" marT="0" marB="0">
                    <a:solidFill>
                      <a:schemeClr val="bg2"/>
                    </a:solidFill>
                  </a:tcPr>
                </a:tc>
              </a:tr>
            </a:tbl>
          </a:graphicData>
        </a:graphic>
      </p:graphicFrame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33227" y="4218"/>
            <a:ext cx="9144000" cy="708401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vert="horz" wrap="square" lIns="91440" tIns="304704" rIns="91440" bIns="92046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Calibri" pitchFamily="34" charset="0"/>
                <a:cs typeface="Times New Roman" pitchFamily="18" charset="0"/>
              </a:rPr>
              <a:t>Соответствие документов МСФО и РСБУ страховых компаний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32910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09165009"/>
              </p:ext>
            </p:extLst>
          </p:nvPr>
        </p:nvGraphicFramePr>
        <p:xfrm>
          <a:off x="251521" y="690128"/>
          <a:ext cx="8784975" cy="5934819"/>
        </p:xfrm>
        <a:graphic>
          <a:graphicData uri="http://schemas.openxmlformats.org/drawingml/2006/table">
            <a:tbl>
              <a:tblPr firstRow="1" firstCol="1" bandRow="1"/>
              <a:tblGrid>
                <a:gridCol w="1944215"/>
                <a:gridCol w="3096344"/>
                <a:gridCol w="3744416"/>
              </a:tblGrid>
              <a:tr h="44762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33"/>
                          </a:solidFill>
                          <a:effectLst/>
                          <a:latin typeface="Verdana" pitchFamily="34" charset="0"/>
                          <a:ea typeface="Times New Roman"/>
                          <a:cs typeface="Times New Roman"/>
                        </a:rPr>
                        <a:t>Стандарт	</a:t>
                      </a:r>
                      <a:endParaRPr lang="ru-RU" sz="1600" dirty="0">
                        <a:effectLst/>
                        <a:latin typeface="Verdana" pitchFamily="34" charset="0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33"/>
                          </a:solidFill>
                          <a:effectLst/>
                          <a:latin typeface="Verdana" pitchFamily="34" charset="0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600" dirty="0">
                        <a:effectLst/>
                        <a:latin typeface="Verdana" pitchFamily="34" charset="0"/>
                        <a:ea typeface="Calibri"/>
                        <a:cs typeface="Times New Roman"/>
                      </a:endParaRPr>
                    </a:p>
                  </a:txBody>
                  <a:tcPr marL="25901" marR="259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33"/>
                          </a:solidFill>
                          <a:effectLst/>
                          <a:latin typeface="Verdana" pitchFamily="34" charset="0"/>
                          <a:ea typeface="Times New Roman"/>
                          <a:cs typeface="Times New Roman"/>
                        </a:rPr>
                        <a:t>МСФО (IAS) 1 Финансовая отчетность</a:t>
                      </a:r>
                      <a:endParaRPr lang="ru-RU" sz="1600" dirty="0">
                        <a:effectLst/>
                        <a:latin typeface="Verdana" pitchFamily="34" charset="0"/>
                        <a:ea typeface="Calibri"/>
                        <a:cs typeface="Times New Roman"/>
                      </a:endParaRPr>
                    </a:p>
                  </a:txBody>
                  <a:tcPr marL="25901" marR="259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33"/>
                          </a:solidFill>
                          <a:effectLst/>
                          <a:latin typeface="Verdana" pitchFamily="34" charset="0"/>
                          <a:ea typeface="Times New Roman"/>
                          <a:cs typeface="Times New Roman"/>
                        </a:rPr>
                        <a:t>ПБУ 4/99 Бухгалтерская отчетность</a:t>
                      </a:r>
                      <a:endParaRPr lang="ru-RU" sz="1600">
                        <a:effectLst/>
                        <a:latin typeface="Verdana" pitchFamily="34" charset="0"/>
                        <a:ea typeface="Calibri"/>
                        <a:cs typeface="Times New Roman"/>
                      </a:endParaRPr>
                    </a:p>
                  </a:txBody>
                  <a:tcPr marL="25901" marR="259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7143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33"/>
                          </a:solidFill>
                          <a:effectLst/>
                          <a:latin typeface="Verdana" pitchFamily="34" charset="0"/>
                          <a:ea typeface="Times New Roman"/>
                          <a:cs typeface="Times New Roman"/>
                        </a:rPr>
                        <a:t>Форма </a:t>
                      </a:r>
                      <a:r>
                        <a:rPr lang="ru-RU" sz="1600" dirty="0" smtClean="0">
                          <a:solidFill>
                            <a:srgbClr val="000033"/>
                          </a:solidFill>
                          <a:effectLst/>
                          <a:latin typeface="Verdana" pitchFamily="34" charset="0"/>
                          <a:ea typeface="Times New Roman"/>
                          <a:cs typeface="Times New Roman"/>
                        </a:rPr>
                        <a:t>представления</a:t>
                      </a:r>
                      <a:endParaRPr lang="ru-RU" sz="1600" dirty="0">
                        <a:effectLst/>
                        <a:latin typeface="Verdana" pitchFamily="34" charset="0"/>
                        <a:ea typeface="Calibri"/>
                        <a:cs typeface="Times New Roman"/>
                      </a:endParaRPr>
                    </a:p>
                  </a:txBody>
                  <a:tcPr marL="25901" marR="259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33"/>
                          </a:solidFill>
                          <a:effectLst/>
                          <a:latin typeface="Verdana" pitchFamily="34" charset="0"/>
                          <a:ea typeface="Times New Roman"/>
                          <a:cs typeface="Times New Roman"/>
                        </a:rPr>
                        <a:t>Не предусмотрена	</a:t>
                      </a:r>
                      <a:endParaRPr lang="ru-RU" sz="1600" dirty="0">
                        <a:effectLst/>
                        <a:latin typeface="Verdana" pitchFamily="34" charset="0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33"/>
                          </a:solidFill>
                          <a:effectLst/>
                          <a:latin typeface="Verdana" pitchFamily="34" charset="0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600" dirty="0">
                        <a:effectLst/>
                        <a:latin typeface="Verdana" pitchFamily="34" charset="0"/>
                        <a:ea typeface="Calibri"/>
                        <a:cs typeface="Times New Roman"/>
                      </a:endParaRPr>
                    </a:p>
                  </a:txBody>
                  <a:tcPr marL="25901" marR="259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33"/>
                          </a:solidFill>
                          <a:effectLst/>
                          <a:latin typeface="Verdana" pitchFamily="34" charset="0"/>
                          <a:ea typeface="Times New Roman"/>
                          <a:cs typeface="Times New Roman"/>
                        </a:rPr>
                        <a:t>Установлена Приказом Минфина РФ</a:t>
                      </a:r>
                      <a:endParaRPr lang="ru-RU" sz="1600" dirty="0">
                        <a:effectLst/>
                        <a:latin typeface="Verdana" pitchFamily="34" charset="0"/>
                        <a:ea typeface="Calibri"/>
                        <a:cs typeface="Times New Roman"/>
                      </a:endParaRPr>
                    </a:p>
                  </a:txBody>
                  <a:tcPr marL="25901" marR="259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762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33"/>
                          </a:solidFill>
                          <a:effectLst/>
                          <a:latin typeface="Verdana" pitchFamily="34" charset="0"/>
                          <a:ea typeface="Times New Roman"/>
                          <a:cs typeface="Times New Roman"/>
                        </a:rPr>
                        <a:t>Отчетная дата	</a:t>
                      </a:r>
                      <a:endParaRPr lang="ru-RU" sz="1600">
                        <a:effectLst/>
                        <a:latin typeface="Verdana" pitchFamily="34" charset="0"/>
                        <a:ea typeface="Calibri"/>
                        <a:cs typeface="Times New Roman"/>
                      </a:endParaRPr>
                    </a:p>
                  </a:txBody>
                  <a:tcPr marL="25901" marR="259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33"/>
                          </a:solidFill>
                          <a:effectLst/>
                          <a:latin typeface="Verdana" pitchFamily="34" charset="0"/>
                          <a:ea typeface="Times New Roman"/>
                          <a:cs typeface="Times New Roman"/>
                        </a:rPr>
                        <a:t>Не определена	</a:t>
                      </a:r>
                      <a:endParaRPr lang="ru-RU" sz="1600" dirty="0">
                        <a:effectLst/>
                        <a:latin typeface="Verdana" pitchFamily="34" charset="0"/>
                        <a:ea typeface="Calibri"/>
                        <a:cs typeface="Times New Roman"/>
                      </a:endParaRPr>
                    </a:p>
                  </a:txBody>
                  <a:tcPr marL="25901" marR="259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33"/>
                          </a:solidFill>
                          <a:effectLst/>
                          <a:latin typeface="Verdana" pitchFamily="34" charset="0"/>
                          <a:ea typeface="Times New Roman"/>
                          <a:cs typeface="Times New Roman"/>
                        </a:rPr>
                        <a:t>Последний календарный день отчетного периода</a:t>
                      </a:r>
                      <a:endParaRPr lang="ru-RU" sz="1600">
                        <a:effectLst/>
                        <a:latin typeface="Verdana" pitchFamily="34" charset="0"/>
                        <a:ea typeface="Calibri"/>
                        <a:cs typeface="Times New Roman"/>
                      </a:endParaRPr>
                    </a:p>
                  </a:txBody>
                  <a:tcPr marL="25901" marR="259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3729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33"/>
                          </a:solidFill>
                          <a:effectLst/>
                          <a:latin typeface="Verdana" pitchFamily="34" charset="0"/>
                          <a:ea typeface="Times New Roman"/>
                          <a:cs typeface="Times New Roman"/>
                        </a:rPr>
                        <a:t>Отчетный год	</a:t>
                      </a:r>
                      <a:endParaRPr lang="ru-RU" sz="1600">
                        <a:effectLst/>
                        <a:latin typeface="Verdana" pitchFamily="34" charset="0"/>
                        <a:ea typeface="Calibri"/>
                        <a:cs typeface="Times New Roman"/>
                      </a:endParaRPr>
                    </a:p>
                  </a:txBody>
                  <a:tcPr marL="25901" marR="259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33"/>
                          </a:solidFill>
                          <a:effectLst/>
                          <a:latin typeface="Verdana" pitchFamily="34" charset="0"/>
                          <a:ea typeface="Times New Roman"/>
                          <a:cs typeface="Times New Roman"/>
                        </a:rPr>
                        <a:t>Не установлен</a:t>
                      </a:r>
                      <a:endParaRPr lang="ru-RU" sz="1600" dirty="0">
                        <a:effectLst/>
                        <a:latin typeface="Verdana" pitchFamily="34" charset="0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33"/>
                          </a:solidFill>
                          <a:effectLst/>
                          <a:latin typeface="Verdana" pitchFamily="34" charset="0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600" dirty="0">
                        <a:effectLst/>
                        <a:latin typeface="Verdana" pitchFamily="34" charset="0"/>
                        <a:ea typeface="Calibri"/>
                        <a:cs typeface="Times New Roman"/>
                      </a:endParaRPr>
                    </a:p>
                  </a:txBody>
                  <a:tcPr marL="25901" marR="259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33"/>
                          </a:solidFill>
                          <a:effectLst/>
                          <a:latin typeface="Verdana" pitchFamily="34" charset="0"/>
                          <a:ea typeface="Times New Roman"/>
                          <a:cs typeface="Times New Roman"/>
                        </a:rPr>
                        <a:t>Календарный год с 1 января по 31 декабря включительно</a:t>
                      </a:r>
                      <a:endParaRPr lang="ru-RU" sz="1600">
                        <a:effectLst/>
                        <a:latin typeface="Verdana" pitchFamily="34" charset="0"/>
                        <a:ea typeface="Calibri"/>
                        <a:cs typeface="Times New Roman"/>
                      </a:endParaRPr>
                    </a:p>
                  </a:txBody>
                  <a:tcPr marL="25901" marR="259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762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33"/>
                          </a:solidFill>
                          <a:effectLst/>
                          <a:latin typeface="Verdana" pitchFamily="34" charset="0"/>
                          <a:ea typeface="Times New Roman"/>
                          <a:cs typeface="Times New Roman"/>
                        </a:rPr>
                        <a:t>Продолжительность </a:t>
                      </a:r>
                      <a:r>
                        <a:rPr lang="ru-RU" sz="1600" dirty="0" err="1" smtClean="0">
                          <a:solidFill>
                            <a:srgbClr val="000033"/>
                          </a:solidFill>
                          <a:effectLst/>
                          <a:latin typeface="Verdana" pitchFamily="34" charset="0"/>
                          <a:ea typeface="Times New Roman"/>
                          <a:cs typeface="Times New Roman"/>
                        </a:rPr>
                        <a:t>отчетн</a:t>
                      </a:r>
                      <a:r>
                        <a:rPr lang="ru-RU" sz="1600" dirty="0" smtClean="0">
                          <a:solidFill>
                            <a:srgbClr val="000033"/>
                          </a:solidFill>
                          <a:effectLst/>
                          <a:latin typeface="Verdana" pitchFamily="34" charset="0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600" dirty="0">
                          <a:solidFill>
                            <a:srgbClr val="000033"/>
                          </a:solidFill>
                          <a:effectLst/>
                          <a:latin typeface="Verdana" pitchFamily="34" charset="0"/>
                          <a:ea typeface="Times New Roman"/>
                          <a:cs typeface="Times New Roman"/>
                        </a:rPr>
                        <a:t>года	</a:t>
                      </a:r>
                      <a:endParaRPr lang="ru-RU" sz="1600" dirty="0">
                        <a:effectLst/>
                        <a:latin typeface="Verdana" pitchFamily="34" charset="0"/>
                        <a:ea typeface="Calibri"/>
                        <a:cs typeface="Times New Roman"/>
                      </a:endParaRPr>
                    </a:p>
                  </a:txBody>
                  <a:tcPr marL="25901" marR="259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33"/>
                          </a:solidFill>
                          <a:effectLst/>
                          <a:latin typeface="Verdana" pitchFamily="34" charset="0"/>
                          <a:ea typeface="Times New Roman"/>
                          <a:cs typeface="Times New Roman"/>
                        </a:rPr>
                        <a:t>Один год </a:t>
                      </a:r>
                      <a:endParaRPr lang="ru-RU" sz="1600" dirty="0">
                        <a:effectLst/>
                        <a:latin typeface="Verdana" pitchFamily="34" charset="0"/>
                        <a:ea typeface="Calibri"/>
                        <a:cs typeface="Times New Roman"/>
                      </a:endParaRPr>
                    </a:p>
                  </a:txBody>
                  <a:tcPr marL="25901" marR="259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33"/>
                          </a:solidFill>
                          <a:effectLst/>
                          <a:latin typeface="Verdana" pitchFamily="34" charset="0"/>
                          <a:ea typeface="Times New Roman"/>
                          <a:cs typeface="Times New Roman"/>
                        </a:rPr>
                        <a:t>Один календарный год</a:t>
                      </a:r>
                      <a:endParaRPr lang="ru-RU" sz="1600" dirty="0">
                        <a:effectLst/>
                        <a:latin typeface="Verdana" pitchFamily="34" charset="0"/>
                        <a:ea typeface="Calibri"/>
                        <a:cs typeface="Times New Roman"/>
                      </a:endParaRPr>
                    </a:p>
                  </a:txBody>
                  <a:tcPr marL="25901" marR="259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1905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33"/>
                          </a:solidFill>
                          <a:effectLst/>
                          <a:latin typeface="Verdana" pitchFamily="34" charset="0"/>
                          <a:ea typeface="Times New Roman"/>
                          <a:cs typeface="Times New Roman"/>
                        </a:rPr>
                        <a:t>Сравнительная информация</a:t>
                      </a:r>
                      <a:endParaRPr lang="ru-RU" sz="1600" dirty="0">
                        <a:effectLst/>
                        <a:latin typeface="Verdana" pitchFamily="34" charset="0"/>
                        <a:ea typeface="Calibri"/>
                        <a:cs typeface="Times New Roman"/>
                      </a:endParaRPr>
                    </a:p>
                  </a:txBody>
                  <a:tcPr marL="25901" marR="259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Verdana" pitchFamily="34" charset="0"/>
                          <a:ea typeface="Times New Roman"/>
                          <a:cs typeface="Times New Roman"/>
                        </a:rPr>
                        <a:t>Отчет о финансовом положении</a:t>
                      </a:r>
                      <a:r>
                        <a:rPr lang="ru-RU" sz="1600" dirty="0" smtClean="0">
                          <a:effectLst/>
                          <a:latin typeface="Verdana" pitchFamily="34" charset="0"/>
                          <a:ea typeface="Times New Roman"/>
                          <a:cs typeface="Times New Roman"/>
                        </a:rPr>
                        <a:t>: .как </a:t>
                      </a:r>
                      <a:r>
                        <a:rPr lang="ru-RU" sz="1600" dirty="0">
                          <a:effectLst/>
                          <a:latin typeface="Verdana" pitchFamily="34" charset="0"/>
                          <a:ea typeface="Times New Roman"/>
                          <a:cs typeface="Times New Roman"/>
                        </a:rPr>
                        <a:t>минимум, на две даты – дату окончания и начала отчетного года</a:t>
                      </a:r>
                      <a:endParaRPr lang="ru-RU" sz="1600" dirty="0">
                        <a:effectLst/>
                        <a:latin typeface="Verdana" pitchFamily="34" charset="0"/>
                        <a:ea typeface="Calibri"/>
                        <a:cs typeface="Times New Roman"/>
                      </a:endParaRPr>
                    </a:p>
                  </a:txBody>
                  <a:tcPr marL="25901" marR="259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Verdana" pitchFamily="34" charset="0"/>
                          <a:ea typeface="Times New Roman"/>
                          <a:cs typeface="Times New Roman"/>
                        </a:rPr>
                        <a:t>Отчетные показатели за два года – отчетный год и год, предшествующий отчетному</a:t>
                      </a:r>
                      <a:endParaRPr lang="ru-RU" sz="1600" dirty="0">
                        <a:effectLst/>
                        <a:latin typeface="Verdana" pitchFamily="34" charset="0"/>
                        <a:ea typeface="Calibri"/>
                        <a:cs typeface="Times New Roman"/>
                      </a:endParaRPr>
                    </a:p>
                  </a:txBody>
                  <a:tcPr marL="25901" marR="259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1905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Отчет о финансовых результатах</a:t>
                      </a:r>
                      <a:endParaRPr lang="ru-RU" sz="1600" dirty="0">
                        <a:effectLst/>
                        <a:latin typeface="Verdana" pitchFamily="34" charset="0"/>
                        <a:ea typeface="Calibri"/>
                        <a:cs typeface="Times New Roman"/>
                      </a:endParaRPr>
                    </a:p>
                  </a:txBody>
                  <a:tcPr marL="25901" marR="259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Один отчет о прибыли или убытке и прочем совокупном доходе</a:t>
                      </a:r>
                    </a:p>
                    <a:p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или два отчета - отчет о прибыли или убытке и отчет о совокупном доходе</a:t>
                      </a:r>
                      <a:endParaRPr lang="ru-RU" sz="1600" dirty="0">
                        <a:effectLst/>
                        <a:latin typeface="Verdana" pitchFamily="34" charset="0"/>
                        <a:ea typeface="Calibri"/>
                        <a:cs typeface="Times New Roman"/>
                      </a:endParaRPr>
                    </a:p>
                  </a:txBody>
                  <a:tcPr marL="25901" marR="259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Один отчет о финансовых результатах, в составе которого приводятся отдельные статьи, относящиеся к прочему совокупному доходу</a:t>
                      </a:r>
                      <a:endParaRPr lang="ru-RU" sz="1600" dirty="0">
                        <a:effectLst/>
                        <a:latin typeface="Verdana" pitchFamily="34" charset="0"/>
                        <a:ea typeface="Calibri"/>
                        <a:cs typeface="Times New Roman"/>
                      </a:endParaRPr>
                    </a:p>
                  </a:txBody>
                  <a:tcPr marL="25901" marR="259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683568" y="184666"/>
            <a:ext cx="7920880" cy="369332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b="1" dirty="0">
                <a:latin typeface="Verdana" pitchFamily="34" charset="0"/>
              </a:rPr>
              <a:t>Различия РСБУ и МСФО в части финансовой отчетности</a:t>
            </a:r>
          </a:p>
        </p:txBody>
      </p:sp>
    </p:spTree>
    <p:extLst>
      <p:ext uri="{BB962C8B-B14F-4D97-AF65-F5344CB8AC3E}">
        <p14:creationId xmlns:p14="http://schemas.microsoft.com/office/powerpoint/2010/main" val="1081407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5306" y="160248"/>
            <a:ext cx="8653388" cy="707886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/>
            <a:r>
              <a:rPr lang="ru-RU" sz="2000" b="1" dirty="0">
                <a:latin typeface="Verdana" pitchFamily="34" charset="0"/>
                <a:cs typeface="Times New Roman" panose="02020603050405020304" pitchFamily="18" charset="0"/>
              </a:rPr>
              <a:t>Трансформация финансовой отчетности страховых организаций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0" y="908720"/>
            <a:ext cx="9144000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endParaRPr lang="ru-RU" sz="2000" b="1" dirty="0" smtClean="0">
              <a:latin typeface="Verdana" pitchFamily="34" charset="0"/>
              <a:cs typeface="Times New Roman" panose="02020603050405020304" pitchFamily="18" charset="0"/>
            </a:endParaRPr>
          </a:p>
          <a:p>
            <a:pPr algn="just"/>
            <a:r>
              <a:rPr lang="ru-RU" sz="2000" b="1" dirty="0" smtClean="0">
                <a:latin typeface="Verdana" pitchFamily="34" charset="0"/>
                <a:cs typeface="Times New Roman" panose="02020603050405020304" pitchFamily="18" charset="0"/>
              </a:rPr>
              <a:t>Трансформация </a:t>
            </a:r>
            <a:r>
              <a:rPr lang="ru-RU" sz="2000" b="1" dirty="0">
                <a:latin typeface="Verdana" pitchFamily="34" charset="0"/>
                <a:cs typeface="Times New Roman" panose="02020603050405020304" pitchFamily="18" charset="0"/>
              </a:rPr>
              <a:t>бухгалтерской (финансовой) отчетности </a:t>
            </a:r>
            <a:r>
              <a:rPr lang="ru-RU" sz="2000" dirty="0">
                <a:latin typeface="Verdana" pitchFamily="34" charset="0"/>
                <a:cs typeface="Times New Roman" panose="02020603050405020304" pitchFamily="18" charset="0"/>
              </a:rPr>
              <a:t>– это процесс составления отчетности в соответствии с МСФО путем перегруппировки учетной информации и корректировки статей </a:t>
            </a:r>
            <a:r>
              <a:rPr lang="ru-RU" sz="2000" dirty="0" smtClean="0">
                <a:latin typeface="Verdana" pitchFamily="34" charset="0"/>
                <a:cs typeface="Times New Roman" panose="02020603050405020304" pitchFamily="18" charset="0"/>
              </a:rPr>
              <a:t>отчетности. </a:t>
            </a:r>
          </a:p>
          <a:p>
            <a:pPr algn="just"/>
            <a:endParaRPr lang="ru-RU" sz="2000" b="1" dirty="0" smtClean="0">
              <a:latin typeface="Verdana" pitchFamily="34" charset="0"/>
              <a:cs typeface="Times New Roman" panose="02020603050405020304" pitchFamily="18" charset="0"/>
            </a:endParaRPr>
          </a:p>
          <a:p>
            <a:pPr algn="just"/>
            <a:r>
              <a:rPr lang="ru-RU" sz="2000" b="1" dirty="0">
                <a:latin typeface="Verdana" pitchFamily="34" charset="0"/>
                <a:cs typeface="Times New Roman" panose="02020603050405020304" pitchFamily="18" charset="0"/>
              </a:rPr>
              <a:t> </a:t>
            </a:r>
            <a:r>
              <a:rPr lang="ru-RU" sz="2000" b="1" dirty="0" smtClean="0">
                <a:latin typeface="Verdana" pitchFamily="34" charset="0"/>
                <a:cs typeface="Times New Roman" panose="02020603050405020304" pitchFamily="18" charset="0"/>
              </a:rPr>
              <a:t>Методы </a:t>
            </a:r>
            <a:r>
              <a:rPr lang="ru-RU" sz="2000" b="1" dirty="0">
                <a:latin typeface="Verdana" pitchFamily="34" charset="0"/>
                <a:cs typeface="Times New Roman" panose="02020603050405020304" pitchFamily="18" charset="0"/>
              </a:rPr>
              <a:t>трансформации </a:t>
            </a:r>
            <a:r>
              <a:rPr lang="ru-RU" sz="2000" b="1" dirty="0" smtClean="0">
                <a:latin typeface="Verdana" pitchFamily="34" charset="0"/>
                <a:cs typeface="Times New Roman" panose="02020603050405020304" pitchFamily="18" charset="0"/>
              </a:rPr>
              <a:t>отчетности:</a:t>
            </a:r>
            <a:endParaRPr lang="ru-RU" sz="2000" b="1" dirty="0">
              <a:latin typeface="Verdana" pitchFamily="34" charset="0"/>
              <a:cs typeface="Times New Roman" panose="02020603050405020304" pitchFamily="18" charset="0"/>
            </a:endParaRPr>
          </a:p>
          <a:p>
            <a:pPr marL="342900" indent="-342900" algn="just">
              <a:buFont typeface="Wingdings" panose="05000000000000000000" pitchFamily="2" charset="2"/>
              <a:buChar char="ü"/>
            </a:pPr>
            <a:r>
              <a:rPr lang="ru-RU" sz="2000" dirty="0" smtClean="0">
                <a:latin typeface="Verdana" pitchFamily="34" charset="0"/>
                <a:cs typeface="Times New Roman" panose="02020603050405020304" pitchFamily="18" charset="0"/>
              </a:rPr>
              <a:t>детализация остатков;</a:t>
            </a:r>
          </a:p>
          <a:p>
            <a:pPr marL="342900" indent="-342900" algn="just">
              <a:buFont typeface="Wingdings" panose="05000000000000000000" pitchFamily="2" charset="2"/>
              <a:buChar char="ü"/>
            </a:pPr>
            <a:r>
              <a:rPr lang="ru-RU" sz="2000" dirty="0" err="1" smtClean="0">
                <a:latin typeface="Verdana" pitchFamily="34" charset="0"/>
                <a:cs typeface="Times New Roman" panose="02020603050405020304" pitchFamily="18" charset="0"/>
              </a:rPr>
              <a:t>реклассификация</a:t>
            </a:r>
            <a:r>
              <a:rPr lang="ru-RU" sz="2000" dirty="0" smtClean="0">
                <a:latin typeface="Verdana" pitchFamily="34" charset="0"/>
                <a:cs typeface="Times New Roman" panose="02020603050405020304" pitchFamily="18" charset="0"/>
              </a:rPr>
              <a:t> остатков;</a:t>
            </a:r>
          </a:p>
          <a:p>
            <a:pPr marL="342900" indent="-342900" algn="just">
              <a:buFont typeface="Wingdings" panose="05000000000000000000" pitchFamily="2" charset="2"/>
              <a:buChar char="ü"/>
            </a:pPr>
            <a:r>
              <a:rPr lang="ru-RU" sz="2000" dirty="0" smtClean="0">
                <a:latin typeface="Verdana" pitchFamily="34" charset="0"/>
                <a:cs typeface="Times New Roman" panose="02020603050405020304" pitchFamily="18" charset="0"/>
              </a:rPr>
              <a:t>переоценка </a:t>
            </a:r>
            <a:r>
              <a:rPr lang="ru-RU" sz="2000" dirty="0">
                <a:latin typeface="Verdana" pitchFamily="34" charset="0"/>
                <a:cs typeface="Times New Roman" panose="02020603050405020304" pitchFamily="18" charset="0"/>
              </a:rPr>
              <a:t>остатков </a:t>
            </a:r>
            <a:r>
              <a:rPr lang="ru-RU" sz="2000" dirty="0" smtClean="0">
                <a:latin typeface="Verdana" pitchFamily="34" charset="0"/>
                <a:cs typeface="Times New Roman" panose="02020603050405020304" pitchFamily="18" charset="0"/>
              </a:rPr>
              <a:t>(корректировки </a:t>
            </a:r>
            <a:r>
              <a:rPr lang="ru-RU" sz="2000" dirty="0">
                <a:latin typeface="Verdana" pitchFamily="34" charset="0"/>
                <a:cs typeface="Times New Roman" panose="02020603050405020304" pitchFamily="18" charset="0"/>
              </a:rPr>
              <a:t>остатков балансовых счетов, влекущее одновременные изменения собственного капитала, в том числе перемены учетной валюты).</a:t>
            </a:r>
          </a:p>
          <a:p>
            <a:pPr algn="just"/>
            <a:endParaRPr lang="ru-RU" sz="2000" dirty="0">
              <a:latin typeface="Verdana" pitchFamily="34" charset="0"/>
              <a:cs typeface="Times New Roman" panose="02020603050405020304" pitchFamily="18" charset="0"/>
            </a:endParaRP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872" y="4653136"/>
            <a:ext cx="5485037" cy="21222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208399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4529" y="1124744"/>
            <a:ext cx="8748464" cy="52937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>
              <a:buAutoNum type="arabicPeriod"/>
            </a:pPr>
            <a:r>
              <a:rPr lang="ru-RU" sz="2000" dirty="0" smtClean="0">
                <a:latin typeface="Verdana" pitchFamily="34" charset="0"/>
              </a:rPr>
              <a:t>Анализ </a:t>
            </a:r>
            <a:r>
              <a:rPr lang="ru-RU" sz="2000" dirty="0">
                <a:latin typeface="Verdana" pitchFamily="34" charset="0"/>
              </a:rPr>
              <a:t>страхового портфеля с точки зрения соответствия критериям признания договора страхования, установленным в МСФО (IFRS) 17 «Договоры страхования». </a:t>
            </a:r>
            <a:endParaRPr lang="ru-RU" sz="2000" dirty="0" smtClean="0">
              <a:latin typeface="Verdana" pitchFamily="34" charset="0"/>
            </a:endParaRPr>
          </a:p>
          <a:p>
            <a:pPr marL="342900" lvl="0" indent="-342900" algn="just">
              <a:buAutoNum type="arabicPeriod"/>
            </a:pPr>
            <a:r>
              <a:rPr lang="ru-RU" sz="2000" dirty="0" err="1">
                <a:latin typeface="Verdana" pitchFamily="34" charset="0"/>
              </a:rPr>
              <a:t>Реклассификация</a:t>
            </a:r>
            <a:r>
              <a:rPr lang="ru-RU" sz="2000" dirty="0">
                <a:latin typeface="Verdana" pitchFamily="34" charset="0"/>
              </a:rPr>
              <a:t> не страховых (финансовых) </a:t>
            </a:r>
            <a:r>
              <a:rPr lang="ru-RU" sz="2000" dirty="0" smtClean="0">
                <a:latin typeface="Verdana" pitchFamily="34" charset="0"/>
              </a:rPr>
              <a:t>операций.</a:t>
            </a:r>
          </a:p>
          <a:p>
            <a:pPr marL="342900" lvl="0" indent="-342900" algn="just">
              <a:buAutoNum type="arabicPeriod"/>
            </a:pPr>
            <a:r>
              <a:rPr lang="ru-RU" sz="2000" dirty="0" smtClean="0">
                <a:latin typeface="Verdana" pitchFamily="34" charset="0"/>
              </a:rPr>
              <a:t> </a:t>
            </a:r>
            <a:r>
              <a:rPr lang="ru-RU" sz="2000" dirty="0" err="1">
                <a:latin typeface="Verdana" pitchFamily="34" charset="0"/>
              </a:rPr>
              <a:t>Реклассификация</a:t>
            </a:r>
            <a:r>
              <a:rPr lang="ru-RU" sz="2000" dirty="0">
                <a:latin typeface="Verdana" pitchFamily="34" charset="0"/>
              </a:rPr>
              <a:t> </a:t>
            </a:r>
            <a:r>
              <a:rPr lang="ru-RU" sz="2000" dirty="0" err="1">
                <a:latin typeface="Verdana" pitchFamily="34" charset="0"/>
              </a:rPr>
              <a:t>аквизиционных</a:t>
            </a:r>
            <a:r>
              <a:rPr lang="ru-RU" sz="2000" dirty="0">
                <a:latin typeface="Verdana" pitchFamily="34" charset="0"/>
              </a:rPr>
              <a:t> расходов в прочих расходов, которые были осуществлены при заключении операций, признанных не страховыми</a:t>
            </a:r>
            <a:r>
              <a:rPr lang="ru-RU" sz="2000" dirty="0" smtClean="0">
                <a:latin typeface="Verdana" pitchFamily="34" charset="0"/>
              </a:rPr>
              <a:t>.</a:t>
            </a:r>
          </a:p>
          <a:p>
            <a:pPr marL="342900" lvl="0" indent="-342900" algn="just">
              <a:buAutoNum type="arabicPeriod"/>
            </a:pPr>
            <a:r>
              <a:rPr lang="ru-RU" sz="2000" dirty="0" err="1">
                <a:latin typeface="Verdana" pitchFamily="34" charset="0"/>
              </a:rPr>
              <a:t>Реклассификация</a:t>
            </a:r>
            <a:r>
              <a:rPr lang="ru-RU" sz="2000" dirty="0">
                <a:latin typeface="Verdana" pitchFamily="34" charset="0"/>
              </a:rPr>
              <a:t> дебиторской и кредиторской задолженности по расчетам в связи с признанием операций не страховыми. </a:t>
            </a:r>
            <a:endParaRPr lang="ru-RU" sz="2000" dirty="0" smtClean="0">
              <a:latin typeface="Verdana" pitchFamily="34" charset="0"/>
            </a:endParaRPr>
          </a:p>
          <a:p>
            <a:pPr marL="342900" lvl="0" indent="-342900" algn="just">
              <a:buAutoNum type="arabicPeriod"/>
            </a:pPr>
            <a:r>
              <a:rPr lang="ru-RU" sz="2000" dirty="0">
                <a:latin typeface="Verdana" pitchFamily="34" charset="0"/>
              </a:rPr>
              <a:t>Трансформация в части не оказанной клиентам финансовой (не страховой) услуги</a:t>
            </a:r>
            <a:r>
              <a:rPr lang="ru-RU" sz="2000" dirty="0" smtClean="0">
                <a:latin typeface="Verdana" pitchFamily="34" charset="0"/>
              </a:rPr>
              <a:t>.</a:t>
            </a:r>
          </a:p>
          <a:p>
            <a:pPr marL="342900" lvl="0" indent="-342900" algn="just">
              <a:buAutoNum type="arabicPeriod"/>
            </a:pPr>
            <a:r>
              <a:rPr lang="ru-RU" sz="2000" dirty="0">
                <a:latin typeface="Verdana" pitchFamily="34" charset="0"/>
              </a:rPr>
              <a:t>Трансформация отдельных страховых операций. Например, долгосрочные договоры </a:t>
            </a:r>
            <a:r>
              <a:rPr lang="ru-RU" sz="2000" dirty="0" smtClean="0">
                <a:latin typeface="Verdana" pitchFamily="34" charset="0"/>
              </a:rPr>
              <a:t>страхования.</a:t>
            </a:r>
          </a:p>
          <a:p>
            <a:pPr marL="342900" lvl="0" indent="-342900" algn="just">
              <a:buAutoNum type="arabicPeriod"/>
            </a:pPr>
            <a:r>
              <a:rPr lang="ru-RU" sz="2000" dirty="0">
                <a:latin typeface="Verdana" pitchFamily="34" charset="0"/>
              </a:rPr>
              <a:t>Трансформация страховых обязательств (страховых резервов). </a:t>
            </a:r>
            <a:endParaRPr lang="ru-RU" sz="2000" dirty="0" smtClean="0">
              <a:latin typeface="Verdana" pitchFamily="34" charset="0"/>
            </a:endParaRPr>
          </a:p>
          <a:p>
            <a:pPr marL="342900" lvl="0" indent="-342900">
              <a:buAutoNum type="arabicPeriod"/>
            </a:pP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64529" y="235514"/>
            <a:ext cx="8640960" cy="40011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ru-RU" sz="2000" dirty="0" smtClean="0">
                <a:latin typeface="Verdana" pitchFamily="34" charset="0"/>
              </a:rPr>
              <a:t>Последовательность трансформация </a:t>
            </a:r>
            <a:r>
              <a:rPr lang="ru-RU" sz="2000" dirty="0">
                <a:latin typeface="Verdana" pitchFamily="34" charset="0"/>
              </a:rPr>
              <a:t>страховых </a:t>
            </a:r>
            <a:r>
              <a:rPr lang="ru-RU" sz="2000" dirty="0" smtClean="0">
                <a:latin typeface="Verdana" pitchFamily="34" charset="0"/>
              </a:rPr>
              <a:t>операций</a:t>
            </a:r>
            <a:endParaRPr lang="ru-RU" sz="2000" dirty="0"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74860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443268" y="132601"/>
            <a:ext cx="6768752" cy="40011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оэтапном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выполнении трансформационных процедур.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95536" y="692696"/>
            <a:ext cx="8496944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b="1" dirty="0"/>
              <a:t>1</a:t>
            </a:r>
            <a:r>
              <a:rPr lang="ru-RU" b="1" dirty="0">
                <a:latin typeface="Verdana" pitchFamily="34" charset="0"/>
              </a:rPr>
              <a:t>. Выявляются расхождения в учете по РСБУ с МСФО. </a:t>
            </a:r>
            <a:r>
              <a:rPr lang="ru-RU" dirty="0">
                <a:latin typeface="Verdana" pitchFamily="34" charset="0"/>
              </a:rPr>
              <a:t>Для этого проводится:</a:t>
            </a: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ru-RU" dirty="0" smtClean="0">
                <a:latin typeface="Verdana" pitchFamily="34" charset="0"/>
              </a:rPr>
              <a:t>инвентаризация </a:t>
            </a:r>
            <a:r>
              <a:rPr lang="ru-RU" dirty="0">
                <a:latin typeface="Verdana" pitchFamily="34" charset="0"/>
              </a:rPr>
              <a:t>дебиторской </a:t>
            </a:r>
            <a:r>
              <a:rPr lang="ru-RU" dirty="0" smtClean="0">
                <a:latin typeface="Verdana" pitchFamily="34" charset="0"/>
              </a:rPr>
              <a:t>задолженности;</a:t>
            </a: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ru-RU" dirty="0" smtClean="0">
                <a:latin typeface="Verdana" pitchFamily="34" charset="0"/>
              </a:rPr>
              <a:t>инвентаризация </a:t>
            </a:r>
            <a:r>
              <a:rPr lang="ru-RU" dirty="0">
                <a:latin typeface="Verdana" pitchFamily="34" charset="0"/>
              </a:rPr>
              <a:t>основных средств на предмет установления их рыночной </a:t>
            </a:r>
            <a:r>
              <a:rPr lang="ru-RU" dirty="0" smtClean="0">
                <a:latin typeface="Verdana" pitchFamily="34" charset="0"/>
              </a:rPr>
              <a:t>стоимости;</a:t>
            </a: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ru-RU" dirty="0" smtClean="0">
                <a:latin typeface="Verdana" pitchFamily="34" charset="0"/>
              </a:rPr>
              <a:t>оценка </a:t>
            </a:r>
            <a:r>
              <a:rPr lang="ru-RU" dirty="0">
                <a:latin typeface="Verdana" pitchFamily="34" charset="0"/>
              </a:rPr>
              <a:t>долгосрочных финансовых инвестиций по рыночной стоимости.</a:t>
            </a:r>
          </a:p>
          <a:p>
            <a:pPr algn="just"/>
            <a:r>
              <a:rPr lang="ru-RU" b="1" dirty="0">
                <a:latin typeface="Verdana" pitchFamily="34" charset="0"/>
              </a:rPr>
              <a:t>2. Составляются корректировочные проводки, а план счетов приводится в соответствии с планом счетов по МСФО.</a:t>
            </a:r>
          </a:p>
          <a:p>
            <a:pPr algn="just"/>
            <a:r>
              <a:rPr lang="ru-RU" b="1" dirty="0" smtClean="0">
                <a:latin typeface="Verdana" pitchFamily="34" charset="0"/>
              </a:rPr>
              <a:t>3</a:t>
            </a:r>
            <a:r>
              <a:rPr lang="ru-RU" b="1" dirty="0">
                <a:latin typeface="Verdana" pitchFamily="34" charset="0"/>
              </a:rPr>
              <a:t>.    Разрабатывается трансформационная модель отчетности.</a:t>
            </a:r>
          </a:p>
          <a:p>
            <a:pPr algn="just"/>
            <a:r>
              <a:rPr lang="ru-RU" dirty="0">
                <a:latin typeface="Verdana" pitchFamily="34" charset="0"/>
              </a:rPr>
              <a:t>Трансформация финансовой отчетности проводится непосредственно в электронных таблицах, куда заносятся данные российской отчетности, корректировки и получаемые в результате данные международной отчетности. Совокупность таких таблиц называется трансформационной моделью организации.</a:t>
            </a:r>
          </a:p>
          <a:p>
            <a:pPr algn="just"/>
            <a:r>
              <a:rPr lang="ru-RU" b="1" dirty="0">
                <a:latin typeface="Verdana" pitchFamily="34" charset="0"/>
              </a:rPr>
              <a:t>4.    Составляются проводки по </a:t>
            </a:r>
            <a:r>
              <a:rPr lang="ru-RU" b="1" dirty="0" err="1">
                <a:latin typeface="Verdana" pitchFamily="34" charset="0"/>
              </a:rPr>
              <a:t>реклассификации</a:t>
            </a:r>
            <a:r>
              <a:rPr lang="ru-RU" b="1" dirty="0">
                <a:latin typeface="Verdana" pitchFamily="34" charset="0"/>
              </a:rPr>
              <a:t>.</a:t>
            </a:r>
          </a:p>
          <a:p>
            <a:pPr algn="just"/>
            <a:r>
              <a:rPr lang="ru-RU" dirty="0">
                <a:latin typeface="Verdana" pitchFamily="34" charset="0"/>
              </a:rPr>
              <a:t>Это значит, что необходимо перенести уже скорректированные остатки с российского Плана счетов на План счетов по МСФО.</a:t>
            </a:r>
          </a:p>
          <a:p>
            <a:pPr algn="just"/>
            <a:r>
              <a:rPr lang="ru-RU" b="1" dirty="0">
                <a:latin typeface="Verdana" pitchFamily="34" charset="0"/>
              </a:rPr>
              <a:t>5.   Составляется трансформированная отчетность.</a:t>
            </a:r>
          </a:p>
        </p:txBody>
      </p:sp>
    </p:spTree>
    <p:extLst>
      <p:ext uri="{BB962C8B-B14F-4D97-AF65-F5344CB8AC3E}">
        <p14:creationId xmlns:p14="http://schemas.microsoft.com/office/powerpoint/2010/main" val="4110169481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67544" y="332655"/>
            <a:ext cx="446449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latin typeface="Verdana" pitchFamily="34" charset="0"/>
                <a:cs typeface="Times New Roman" panose="02020603050405020304" pitchFamily="18" charset="0"/>
              </a:rPr>
              <a:t>Цель данного исследования – сравнительная характеристика МСФО и РСБУ в части страхования.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716016" y="332654"/>
            <a:ext cx="4335607" cy="5324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>
                <a:latin typeface="Verdana" pitchFamily="34" charset="0"/>
                <a:cs typeface="Times New Roman" panose="02020603050405020304" pitchFamily="18" charset="0"/>
              </a:rPr>
              <a:t>Для достижения данной цели ставятся следующие задачи: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000" dirty="0" smtClean="0">
                <a:latin typeface="Verdana" pitchFamily="34" charset="0"/>
                <a:cs typeface="Times New Roman" panose="02020603050405020304" pitchFamily="18" charset="0"/>
              </a:rPr>
              <a:t>сравнить </a:t>
            </a:r>
            <a:r>
              <a:rPr lang="ru-RU" sz="2000" dirty="0">
                <a:latin typeface="Verdana" pitchFamily="34" charset="0"/>
                <a:cs typeface="Times New Roman" panose="02020603050405020304" pitchFamily="18" charset="0"/>
              </a:rPr>
              <a:t>подходы к формированию учетной политики по МСФО и РСБУ в страховых компаниях; </a:t>
            </a:r>
            <a:endParaRPr lang="ru-RU" sz="2000" dirty="0" smtClean="0">
              <a:latin typeface="Verdana" pitchFamily="34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000" dirty="0" smtClean="0">
                <a:latin typeface="Verdana" pitchFamily="34" charset="0"/>
                <a:cs typeface="Times New Roman" panose="02020603050405020304" pitchFamily="18" charset="0"/>
              </a:rPr>
              <a:t>рассмотреть </a:t>
            </a:r>
            <a:r>
              <a:rPr lang="ru-RU" sz="2000" dirty="0">
                <a:latin typeface="Verdana" pitchFamily="34" charset="0"/>
                <a:cs typeface="Times New Roman" panose="02020603050405020304" pitchFamily="18" charset="0"/>
              </a:rPr>
              <a:t>особенности МСФО и РСБУ провести их сравнение в страховых </a:t>
            </a:r>
            <a:r>
              <a:rPr lang="ru-RU" sz="2000" dirty="0" smtClean="0">
                <a:latin typeface="Verdana" pitchFamily="34" charset="0"/>
                <a:cs typeface="Times New Roman" panose="02020603050405020304" pitchFamily="18" charset="0"/>
              </a:rPr>
              <a:t>организациях;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000" dirty="0" smtClean="0">
                <a:latin typeface="Verdana" pitchFamily="34" charset="0"/>
                <a:cs typeface="Times New Roman" panose="02020603050405020304" pitchFamily="18" charset="0"/>
              </a:rPr>
              <a:t>рассмотреть процесс трансформации финансовой отчетности в страховых организаций; 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000" dirty="0" smtClean="0">
                <a:latin typeface="Verdana" pitchFamily="34" charset="0"/>
                <a:cs typeface="Times New Roman" panose="02020603050405020304" pitchFamily="18" charset="0"/>
              </a:rPr>
              <a:t>выявить </a:t>
            </a:r>
            <a:r>
              <a:rPr lang="ru-RU" sz="2000" dirty="0">
                <a:latin typeface="Verdana" pitchFamily="34" charset="0"/>
                <a:cs typeface="Times New Roman" panose="02020603050405020304" pitchFamily="18" charset="0"/>
              </a:rPr>
              <a:t>проблемы внедрения  МСФО в страховых организациях.</a:t>
            </a:r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2231135"/>
            <a:ext cx="3615527" cy="2143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4" name="Picture 6" descr="ÐÐ°ÑÑÐ¸Ð½ÐºÐ¸ Ð¿Ð¾ Ð·Ð°Ð¿ÑÐ¾ÑÑ &quot;Ð¼ÑÑÐ¾&quot;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4022933"/>
            <a:ext cx="2857500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44940360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95536" y="332656"/>
            <a:ext cx="7920880" cy="40011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b="1" dirty="0">
                <a:latin typeface="Verdana" pitchFamily="34" charset="0"/>
                <a:cs typeface="Times New Roman" panose="02020603050405020304" pitchFamily="18" charset="0"/>
              </a:rPr>
              <a:t>Преимущества МСФО в страховых организациях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79512" y="777304"/>
            <a:ext cx="8964488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ru-RU" sz="2000" dirty="0" smtClean="0">
                <a:latin typeface="Verdana" pitchFamily="34" charset="0"/>
                <a:cs typeface="Times New Roman" panose="02020603050405020304" pitchFamily="18" charset="0"/>
              </a:rPr>
              <a:t>привлечение инвестиций;</a:t>
            </a: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ru-RU" sz="2000" dirty="0" smtClean="0">
                <a:latin typeface="Verdana" pitchFamily="34" charset="0"/>
                <a:cs typeface="Times New Roman" panose="02020603050405020304" pitchFamily="18" charset="0"/>
              </a:rPr>
              <a:t>формирование </a:t>
            </a:r>
            <a:r>
              <a:rPr lang="ru-RU" sz="2000" dirty="0">
                <a:latin typeface="Verdana" pitchFamily="34" charset="0"/>
                <a:cs typeface="Times New Roman" panose="02020603050405020304" pitchFamily="18" charset="0"/>
              </a:rPr>
              <a:t>стандартной отчетности для сторонних </a:t>
            </a:r>
            <a:r>
              <a:rPr lang="ru-RU" sz="2000" dirty="0" smtClean="0">
                <a:latin typeface="Verdana" pitchFamily="34" charset="0"/>
                <a:cs typeface="Times New Roman" panose="02020603050405020304" pitchFamily="18" charset="0"/>
              </a:rPr>
              <a:t>пользователей;</a:t>
            </a: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ru-RU" sz="2000" dirty="0" smtClean="0">
                <a:latin typeface="Verdana" pitchFamily="34" charset="0"/>
                <a:cs typeface="Times New Roman" panose="02020603050405020304" pitchFamily="18" charset="0"/>
              </a:rPr>
              <a:t>возможность </a:t>
            </a:r>
            <a:r>
              <a:rPr lang="ru-RU" sz="2000" dirty="0">
                <a:latin typeface="Verdana" pitchFamily="34" charset="0"/>
                <a:cs typeface="Times New Roman" panose="02020603050405020304" pitchFamily="18" charset="0"/>
              </a:rPr>
              <a:t>привлечения дешевых кредитных </a:t>
            </a:r>
            <a:r>
              <a:rPr lang="ru-RU" sz="2000" dirty="0" smtClean="0">
                <a:latin typeface="Verdana" pitchFamily="34" charset="0"/>
                <a:cs typeface="Times New Roman" panose="02020603050405020304" pitchFamily="18" charset="0"/>
              </a:rPr>
              <a:t>ресурсов;</a:t>
            </a: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ru-RU" sz="2000" dirty="0" smtClean="0">
                <a:latin typeface="Verdana" pitchFamily="34" charset="0"/>
                <a:cs typeface="Times New Roman" panose="02020603050405020304" pitchFamily="18" charset="0"/>
              </a:rPr>
              <a:t>стимулирование </a:t>
            </a:r>
            <a:r>
              <a:rPr lang="ru-RU" sz="2000" dirty="0">
                <a:latin typeface="Verdana" pitchFamily="34" charset="0"/>
                <a:cs typeface="Times New Roman" panose="02020603050405020304" pitchFamily="18" charset="0"/>
              </a:rPr>
              <a:t>экономического </a:t>
            </a:r>
            <a:r>
              <a:rPr lang="ru-RU" sz="2000" dirty="0" smtClean="0">
                <a:latin typeface="Verdana" pitchFamily="34" charset="0"/>
                <a:cs typeface="Times New Roman" panose="02020603050405020304" pitchFamily="18" charset="0"/>
              </a:rPr>
              <a:t>роста;</a:t>
            </a: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ru-RU" sz="2000" dirty="0" smtClean="0">
                <a:latin typeface="Verdana" pitchFamily="34" charset="0"/>
                <a:cs typeface="Times New Roman" panose="02020603050405020304" pitchFamily="18" charset="0"/>
              </a:rPr>
              <a:t>введение </a:t>
            </a:r>
            <a:r>
              <a:rPr lang="ru-RU" sz="2000" dirty="0">
                <a:latin typeface="Verdana" pitchFamily="34" charset="0"/>
                <a:cs typeface="Times New Roman" panose="02020603050405020304" pitchFamily="18" charset="0"/>
              </a:rPr>
              <a:t>управленческого учета на основе </a:t>
            </a:r>
            <a:r>
              <a:rPr lang="ru-RU" sz="2000" dirty="0" smtClean="0">
                <a:latin typeface="Verdana" pitchFamily="34" charset="0"/>
                <a:cs typeface="Times New Roman" panose="02020603050405020304" pitchFamily="18" charset="0"/>
              </a:rPr>
              <a:t>МСФР;</a:t>
            </a: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ru-RU" sz="2000" dirty="0" smtClean="0">
                <a:latin typeface="Verdana" pitchFamily="34" charset="0"/>
                <a:cs typeface="Times New Roman" panose="02020603050405020304" pitchFamily="18" charset="0"/>
              </a:rPr>
              <a:t>повышение </a:t>
            </a:r>
            <a:r>
              <a:rPr lang="ru-RU" sz="2000" dirty="0">
                <a:latin typeface="Verdana" pitchFamily="34" charset="0"/>
                <a:cs typeface="Times New Roman" panose="02020603050405020304" pitchFamily="18" charset="0"/>
              </a:rPr>
              <a:t>качества экономической </a:t>
            </a:r>
            <a:r>
              <a:rPr lang="ru-RU" sz="2000" dirty="0" smtClean="0">
                <a:latin typeface="Verdana" pitchFamily="34" charset="0"/>
                <a:cs typeface="Times New Roman" panose="02020603050405020304" pitchFamily="18" charset="0"/>
              </a:rPr>
              <a:t>информации;</a:t>
            </a: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ru-RU" sz="2000" dirty="0" smtClean="0">
                <a:latin typeface="Verdana" pitchFamily="34" charset="0"/>
                <a:cs typeface="Times New Roman" panose="02020603050405020304" pitchFamily="18" charset="0"/>
              </a:rPr>
              <a:t>развитие </a:t>
            </a:r>
            <a:r>
              <a:rPr lang="ru-RU" sz="2000" dirty="0">
                <a:latin typeface="Verdana" pitchFamily="34" charset="0"/>
                <a:cs typeface="Times New Roman" panose="02020603050405020304" pitchFamily="18" charset="0"/>
              </a:rPr>
              <a:t>справедливых отношений между </a:t>
            </a:r>
            <a:r>
              <a:rPr lang="ru-RU" sz="2000" dirty="0" smtClean="0">
                <a:latin typeface="Verdana" pitchFamily="34" charset="0"/>
                <a:cs typeface="Times New Roman" panose="02020603050405020304" pitchFamily="18" charset="0"/>
              </a:rPr>
              <a:t>партнерами;</a:t>
            </a: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ru-RU" sz="2000" dirty="0" smtClean="0">
                <a:latin typeface="Verdana" pitchFamily="34" charset="0"/>
                <a:cs typeface="Times New Roman" panose="02020603050405020304" pitchFamily="18" charset="0"/>
              </a:rPr>
              <a:t>повышение </a:t>
            </a:r>
            <a:r>
              <a:rPr lang="ru-RU" sz="2000" dirty="0">
                <a:latin typeface="Verdana" pitchFamily="34" charset="0"/>
                <a:cs typeface="Times New Roman" panose="02020603050405020304" pitchFamily="18" charset="0"/>
              </a:rPr>
              <a:t>конкурентоспособности </a:t>
            </a:r>
            <a:r>
              <a:rPr lang="ru-RU" sz="2000" dirty="0" smtClean="0">
                <a:latin typeface="Verdana" pitchFamily="34" charset="0"/>
                <a:cs typeface="Times New Roman" panose="02020603050405020304" pitchFamily="18" charset="0"/>
              </a:rPr>
              <a:t>организации;</a:t>
            </a: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ru-RU" sz="2000" dirty="0" smtClean="0">
                <a:latin typeface="Verdana" pitchFamily="34" charset="0"/>
                <a:cs typeface="Times New Roman" panose="02020603050405020304" pitchFamily="18" charset="0"/>
              </a:rPr>
              <a:t>повышение </a:t>
            </a:r>
            <a:r>
              <a:rPr lang="ru-RU" sz="2000" dirty="0">
                <a:latin typeface="Verdana" pitchFamily="34" charset="0"/>
                <a:cs typeface="Times New Roman" panose="02020603050405020304" pitchFamily="18" charset="0"/>
              </a:rPr>
              <a:t>качества корпоративного </a:t>
            </a:r>
            <a:r>
              <a:rPr lang="ru-RU" sz="2000" dirty="0" smtClean="0">
                <a:latin typeface="Verdana" pitchFamily="34" charset="0"/>
                <a:cs typeface="Times New Roman" panose="02020603050405020304" pitchFamily="18" charset="0"/>
              </a:rPr>
              <a:t>управления;</a:t>
            </a: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ru-RU" sz="2000" dirty="0" smtClean="0">
                <a:latin typeface="Verdana" pitchFamily="34" charset="0"/>
                <a:cs typeface="Times New Roman" panose="02020603050405020304" pitchFamily="18" charset="0"/>
              </a:rPr>
              <a:t>повышение </a:t>
            </a:r>
            <a:r>
              <a:rPr lang="ru-RU" sz="2000" dirty="0">
                <a:latin typeface="Verdana" pitchFamily="34" charset="0"/>
                <a:cs typeface="Times New Roman" panose="02020603050405020304" pitchFamily="18" charset="0"/>
              </a:rPr>
              <a:t>прозрачности финансовой </a:t>
            </a:r>
            <a:r>
              <a:rPr lang="ru-RU" sz="2000" dirty="0" smtClean="0">
                <a:latin typeface="Verdana" pitchFamily="34" charset="0"/>
                <a:cs typeface="Times New Roman" panose="02020603050405020304" pitchFamily="18" charset="0"/>
              </a:rPr>
              <a:t>отчетности;</a:t>
            </a: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ru-RU" sz="2000" dirty="0" smtClean="0">
                <a:latin typeface="Verdana" pitchFamily="34" charset="0"/>
                <a:cs typeface="Times New Roman" panose="02020603050405020304" pitchFamily="18" charset="0"/>
              </a:rPr>
              <a:t>улучшение </a:t>
            </a:r>
            <a:r>
              <a:rPr lang="ru-RU" sz="2000" dirty="0">
                <a:latin typeface="Verdana" pitchFamily="34" charset="0"/>
                <a:cs typeface="Times New Roman" panose="02020603050405020304" pitchFamily="18" charset="0"/>
              </a:rPr>
              <a:t>сопоставимости показателей финансовой отчетности.</a:t>
            </a:r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08312" y="4725144"/>
            <a:ext cx="5508104" cy="19593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958428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11560" y="233017"/>
            <a:ext cx="7560840" cy="40011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Недостатки внедрения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МСФО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11560" y="980728"/>
            <a:ext cx="7056784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ru-RU" sz="2000" dirty="0" smtClean="0">
                <a:latin typeface="Verdana" pitchFamily="34" charset="0"/>
                <a:cs typeface="Times New Roman" panose="02020603050405020304" pitchFamily="18" charset="0"/>
              </a:rPr>
              <a:t>выделение </a:t>
            </a:r>
            <a:r>
              <a:rPr lang="ru-RU" sz="2000" dirty="0">
                <a:latin typeface="Verdana" pitchFamily="34" charset="0"/>
                <a:cs typeface="Times New Roman" panose="02020603050405020304" pitchFamily="18" charset="0"/>
              </a:rPr>
              <a:t>значительных финансовых, трудовых </a:t>
            </a:r>
            <a:r>
              <a:rPr lang="ru-RU" sz="2000" dirty="0" smtClean="0">
                <a:latin typeface="Verdana" pitchFamily="34" charset="0"/>
                <a:cs typeface="Times New Roman" panose="02020603050405020304" pitchFamily="18" charset="0"/>
              </a:rPr>
              <a:t>ресурсов;</a:t>
            </a: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ru-RU" sz="2000" dirty="0" smtClean="0">
                <a:latin typeface="Verdana" pitchFamily="34" charset="0"/>
                <a:cs typeface="Times New Roman" panose="02020603050405020304" pitchFamily="18" charset="0"/>
              </a:rPr>
              <a:t>трудность </a:t>
            </a:r>
            <a:r>
              <a:rPr lang="ru-RU" sz="2000" dirty="0">
                <a:latin typeface="Verdana" pitchFamily="34" charset="0"/>
                <a:cs typeface="Times New Roman" panose="02020603050405020304" pitchFamily="18" charset="0"/>
              </a:rPr>
              <a:t>в оценке положительных </a:t>
            </a:r>
            <a:r>
              <a:rPr lang="ru-RU" sz="2000" dirty="0" smtClean="0">
                <a:latin typeface="Verdana" pitchFamily="34" charset="0"/>
                <a:cs typeface="Times New Roman" panose="02020603050405020304" pitchFamily="18" charset="0"/>
              </a:rPr>
              <a:t>экономических; </a:t>
            </a:r>
            <a:r>
              <a:rPr lang="ru-RU" sz="2000" dirty="0">
                <a:latin typeface="Verdana" pitchFamily="34" charset="0"/>
                <a:cs typeface="Times New Roman" panose="02020603050405020304" pitchFamily="18" charset="0"/>
              </a:rPr>
              <a:t>последствий от внедрения МСФО на первоначальном </a:t>
            </a:r>
            <a:r>
              <a:rPr lang="ru-RU" sz="2000" dirty="0" smtClean="0">
                <a:latin typeface="Verdana" pitchFamily="34" charset="0"/>
                <a:cs typeface="Times New Roman" panose="02020603050405020304" pitchFamily="18" charset="0"/>
              </a:rPr>
              <a:t>этапе;</a:t>
            </a: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ru-RU" sz="2000" dirty="0" smtClean="0">
                <a:latin typeface="Verdana" pitchFamily="34" charset="0"/>
                <a:cs typeface="Times New Roman" panose="02020603050405020304" pitchFamily="18" charset="0"/>
              </a:rPr>
              <a:t>отсутствие </a:t>
            </a:r>
            <a:r>
              <a:rPr lang="ru-RU" sz="2000" dirty="0">
                <a:latin typeface="Verdana" pitchFamily="34" charset="0"/>
                <a:cs typeface="Times New Roman" panose="02020603050405020304" pitchFamily="18" charset="0"/>
              </a:rPr>
              <a:t>примеров приложений МСФО к конкретным ситуациям;</a:t>
            </a:r>
          </a:p>
        </p:txBody>
      </p:sp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3356993"/>
            <a:ext cx="6762328" cy="26754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608990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33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7" y="4365104"/>
            <a:ext cx="4224573" cy="21952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115616" y="332656"/>
            <a:ext cx="6984776" cy="40011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Трудности перехода  на МСФО в страховых организациях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40749" y="1195836"/>
            <a:ext cx="2880320" cy="40011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latin typeface="Verdana" pitchFamily="34" charset="0"/>
                <a:cs typeface="Times New Roman" panose="02020603050405020304" pitchFamily="18" charset="0"/>
              </a:rPr>
              <a:t>Кадровая проблема</a:t>
            </a:r>
            <a:endParaRPr lang="ru-RU" sz="2000" dirty="0">
              <a:latin typeface="Verdana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419872" y="1844824"/>
            <a:ext cx="2736304" cy="70788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latin typeface="Verdana" pitchFamily="34" charset="0"/>
                <a:cs typeface="Times New Roman" panose="02020603050405020304" pitchFamily="18" charset="0"/>
              </a:rPr>
              <a:t>Языковая проблема </a:t>
            </a:r>
            <a:endParaRPr lang="ru-RU" sz="2000" dirty="0">
              <a:latin typeface="Verdana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868144" y="1195836"/>
            <a:ext cx="2880320" cy="40011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latin typeface="Verdana" pitchFamily="34" charset="0"/>
                <a:cs typeface="Times New Roman" panose="02020603050405020304" pitchFamily="18" charset="0"/>
              </a:rPr>
              <a:t>Высокие затраты</a:t>
            </a:r>
            <a:endParaRPr lang="ru-RU" sz="2000" dirty="0">
              <a:latin typeface="Verdana" pitchFamily="34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67544" y="3019189"/>
            <a:ext cx="3024336" cy="1015663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latin typeface="Verdana" pitchFamily="34" charset="0"/>
                <a:cs typeface="Times New Roman" panose="02020603050405020304" pitchFamily="18" charset="0"/>
              </a:rPr>
              <a:t>Отсутствие прозрачности информации </a:t>
            </a:r>
            <a:endParaRPr lang="ru-RU" sz="2000" dirty="0">
              <a:latin typeface="Verdana" pitchFamily="34" charset="0"/>
              <a:cs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300192" y="2742190"/>
            <a:ext cx="2448272" cy="1015663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latin typeface="Verdana" pitchFamily="34" charset="0"/>
                <a:cs typeface="Times New Roman" panose="02020603050405020304" pitchFamily="18" charset="0"/>
              </a:rPr>
              <a:t>Отсутствие компьютерных программ </a:t>
            </a:r>
            <a:endParaRPr lang="ru-RU" sz="2000" dirty="0">
              <a:latin typeface="Verdana" pitchFamily="34" charset="0"/>
              <a:cs typeface="Times New Roman" panose="02020603050405020304" pitchFamily="18" charset="0"/>
            </a:endParaRPr>
          </a:p>
        </p:txBody>
      </p:sp>
      <p:cxnSp>
        <p:nvCxnSpPr>
          <p:cNvPr id="11" name="Прямая со стрелкой 10"/>
          <p:cNvCxnSpPr/>
          <p:nvPr/>
        </p:nvCxnSpPr>
        <p:spPr>
          <a:xfrm flipH="1">
            <a:off x="2195736" y="732766"/>
            <a:ext cx="360040" cy="31997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>
            <a:off x="4499992" y="732766"/>
            <a:ext cx="0" cy="96804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 flipH="1">
            <a:off x="1619672" y="1844824"/>
            <a:ext cx="1368152" cy="89736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>
            <a:off x="6732240" y="836712"/>
            <a:ext cx="432048" cy="21602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>
            <a:off x="6516216" y="1916832"/>
            <a:ext cx="1008112" cy="64807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500376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475656" y="260648"/>
            <a:ext cx="6408712" cy="40011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Verdana" pitchFamily="34" charset="0"/>
                <a:cs typeface="Times New Roman" panose="02020603050405020304" pitchFamily="18" charset="0"/>
              </a:rPr>
              <a:t>Решение проблем по внедрению МСФО</a:t>
            </a:r>
            <a:endParaRPr lang="ru-RU" sz="2000" b="1" dirty="0">
              <a:latin typeface="Verdana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61764" y="908720"/>
            <a:ext cx="9036496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ru-RU" sz="2000" dirty="0" smtClean="0">
                <a:latin typeface="Verdana" pitchFamily="34" charset="0"/>
                <a:cs typeface="Times New Roman" panose="02020603050405020304" pitchFamily="18" charset="0"/>
              </a:rPr>
              <a:t>подготовка </a:t>
            </a:r>
            <a:r>
              <a:rPr lang="ru-RU" sz="2000" dirty="0">
                <a:latin typeface="Verdana" pitchFamily="34" charset="0"/>
                <a:cs typeface="Times New Roman" panose="02020603050405020304" pitchFamily="18" charset="0"/>
              </a:rPr>
              <a:t>квалифицированных </a:t>
            </a:r>
            <a:r>
              <a:rPr lang="ru-RU" sz="2000" dirty="0" smtClean="0">
                <a:latin typeface="Verdana" pitchFamily="34" charset="0"/>
                <a:cs typeface="Times New Roman" panose="02020603050405020304" pitchFamily="18" charset="0"/>
              </a:rPr>
              <a:t>кадров, применение </a:t>
            </a:r>
            <a:r>
              <a:rPr lang="ru-RU" sz="2000" dirty="0">
                <a:latin typeface="Verdana" pitchFamily="34" charset="0"/>
                <a:cs typeface="Times New Roman" panose="02020603050405020304" pitchFamily="18" charset="0"/>
              </a:rPr>
              <a:t>систем повышения уровня квалификаций по </a:t>
            </a:r>
            <a:r>
              <a:rPr lang="ru-RU" sz="2000" dirty="0" smtClean="0">
                <a:latin typeface="Verdana" pitchFamily="34" charset="0"/>
                <a:cs typeface="Times New Roman" panose="02020603050405020304" pitchFamily="18" charset="0"/>
              </a:rPr>
              <a:t>МСФО;</a:t>
            </a: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ru-RU" sz="2000" dirty="0" smtClean="0">
                <a:latin typeface="Verdana" pitchFamily="34" charset="0"/>
                <a:cs typeface="Times New Roman" panose="02020603050405020304" pitchFamily="18" charset="0"/>
              </a:rPr>
              <a:t>разработка дополнительных методических указаний </a:t>
            </a:r>
            <a:r>
              <a:rPr lang="ru-RU" sz="2000" dirty="0">
                <a:latin typeface="Verdana" pitchFamily="34" charset="0"/>
                <a:cs typeface="Times New Roman" panose="02020603050405020304" pitchFamily="18" charset="0"/>
              </a:rPr>
              <a:t>по порядку регулирования учета фактов </a:t>
            </a:r>
            <a:r>
              <a:rPr lang="ru-RU" sz="2000" dirty="0" smtClean="0">
                <a:latin typeface="Verdana" pitchFamily="34" charset="0"/>
                <a:cs typeface="Times New Roman" panose="02020603050405020304" pitchFamily="18" charset="0"/>
              </a:rPr>
              <a:t>хозяйственной деятельности, </a:t>
            </a:r>
            <a:r>
              <a:rPr lang="ru-RU" sz="2000" dirty="0">
                <a:latin typeface="Verdana" pitchFamily="34" charset="0"/>
                <a:cs typeface="Times New Roman" panose="02020603050405020304" pitchFamily="18" charset="0"/>
              </a:rPr>
              <a:t>не попадающих под сферу применения </a:t>
            </a:r>
            <a:r>
              <a:rPr lang="ru-RU" sz="2000" dirty="0" smtClean="0">
                <a:latin typeface="Verdana" pitchFamily="34" charset="0"/>
                <a:cs typeface="Times New Roman" panose="02020603050405020304" pitchFamily="18" charset="0"/>
              </a:rPr>
              <a:t>МСФО;</a:t>
            </a: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ru-RU" sz="2000" dirty="0">
                <a:latin typeface="Verdana" pitchFamily="34" charset="0"/>
                <a:cs typeface="Times New Roman" panose="02020603050405020304" pitchFamily="18" charset="0"/>
              </a:rPr>
              <a:t>о</a:t>
            </a:r>
            <a:r>
              <a:rPr lang="ru-RU" sz="2000" dirty="0" smtClean="0">
                <a:latin typeface="Verdana" pitchFamily="34" charset="0"/>
                <a:cs typeface="Times New Roman" panose="02020603050405020304" pitchFamily="18" charset="0"/>
              </a:rPr>
              <a:t>беспечение контроля </a:t>
            </a:r>
            <a:r>
              <a:rPr lang="ru-RU" sz="2000" dirty="0">
                <a:latin typeface="Verdana" pitchFamily="34" charset="0"/>
                <a:cs typeface="Times New Roman" panose="02020603050405020304" pitchFamily="18" charset="0"/>
              </a:rPr>
              <a:t>для соблюдения </a:t>
            </a:r>
            <a:r>
              <a:rPr lang="ru-RU" sz="2000" dirty="0" smtClean="0">
                <a:latin typeface="Verdana" pitchFamily="34" charset="0"/>
                <a:cs typeface="Times New Roman" panose="02020603050405020304" pitchFamily="18" charset="0"/>
              </a:rPr>
              <a:t>МСФО на </a:t>
            </a:r>
            <a:r>
              <a:rPr lang="ru-RU" sz="2000" dirty="0">
                <a:latin typeface="Verdana" pitchFamily="34" charset="0"/>
                <a:cs typeface="Times New Roman" panose="02020603050405020304" pitchFamily="18" charset="0"/>
              </a:rPr>
              <a:t>микроуровне. </a:t>
            </a:r>
            <a:endParaRPr lang="ru-RU" sz="2000" dirty="0" smtClean="0">
              <a:latin typeface="Verdana" pitchFamily="34" charset="0"/>
              <a:cs typeface="Times New Roman" panose="02020603050405020304" pitchFamily="18" charset="0"/>
            </a:endParaRP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ru-RU" sz="2000" dirty="0" smtClean="0">
                <a:latin typeface="Verdana" pitchFamily="34" charset="0"/>
                <a:cs typeface="Times New Roman" panose="02020603050405020304" pitchFamily="18" charset="0"/>
              </a:rPr>
              <a:t>ведение международного </a:t>
            </a:r>
            <a:r>
              <a:rPr lang="ru-RU" sz="2000" dirty="0">
                <a:latin typeface="Verdana" pitchFamily="34" charset="0"/>
                <a:cs typeface="Times New Roman" panose="02020603050405020304" pitchFamily="18" charset="0"/>
              </a:rPr>
              <a:t>и </a:t>
            </a:r>
            <a:r>
              <a:rPr lang="ru-RU" sz="2000" dirty="0" smtClean="0">
                <a:latin typeface="Verdana" pitchFamily="34" charset="0"/>
                <a:cs typeface="Times New Roman" panose="02020603050405020304" pitchFamily="18" charset="0"/>
              </a:rPr>
              <a:t>российского </a:t>
            </a:r>
            <a:r>
              <a:rPr lang="ru-RU" sz="2000" dirty="0">
                <a:latin typeface="Verdana" pitchFamily="34" charset="0"/>
                <a:cs typeface="Times New Roman" panose="02020603050405020304" pitchFamily="18" charset="0"/>
              </a:rPr>
              <a:t>бухгалтерского учета при помощи специализированной информационной программы, </a:t>
            </a:r>
            <a:r>
              <a:rPr lang="ru-RU" sz="2000" dirty="0" smtClean="0">
                <a:latin typeface="Verdana" pitchFamily="34" charset="0"/>
                <a:cs typeface="Times New Roman" panose="02020603050405020304" pitchFamily="18" charset="0"/>
              </a:rPr>
              <a:t>параллельно </a:t>
            </a:r>
            <a:r>
              <a:rPr lang="ru-RU" sz="2000" dirty="0">
                <a:latin typeface="Verdana" pitchFamily="34" charset="0"/>
                <a:cs typeface="Times New Roman" panose="02020603050405020304" pitchFamily="18" charset="0"/>
              </a:rPr>
              <a:t>друг друга.</a:t>
            </a:r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3771042"/>
            <a:ext cx="6408712" cy="29729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177460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475656" y="188640"/>
            <a:ext cx="6840760" cy="40011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Verdana" pitchFamily="34" charset="0"/>
                <a:cs typeface="Times New Roman" panose="02020603050405020304" pitchFamily="18" charset="0"/>
              </a:rPr>
              <a:t>Способы </a:t>
            </a:r>
            <a:r>
              <a:rPr lang="ru-RU" sz="2000" b="1" dirty="0">
                <a:latin typeface="Verdana" pitchFamily="34" charset="0"/>
                <a:cs typeface="Times New Roman" panose="02020603050405020304" pitchFamily="18" charset="0"/>
              </a:rPr>
              <a:t>подготовки отчетности по </a:t>
            </a:r>
            <a:r>
              <a:rPr lang="ru-RU" sz="2000" b="1" dirty="0" smtClean="0">
                <a:latin typeface="Verdana" pitchFamily="34" charset="0"/>
                <a:cs typeface="Times New Roman" panose="02020603050405020304" pitchFamily="18" charset="0"/>
              </a:rPr>
              <a:t>МСФО</a:t>
            </a:r>
            <a:endParaRPr lang="ru-RU" sz="2000" b="1" dirty="0">
              <a:latin typeface="Verdana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11560" y="908720"/>
            <a:ext cx="7848872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ru-RU" sz="2000" dirty="0" smtClean="0">
                <a:latin typeface="Verdana" pitchFamily="34" charset="0"/>
              </a:rPr>
              <a:t>трансформация </a:t>
            </a:r>
            <a:r>
              <a:rPr lang="ru-RU" sz="2000" dirty="0">
                <a:latin typeface="Verdana" pitchFamily="34" charset="0"/>
              </a:rPr>
              <a:t>данных российского учета в соответствии с </a:t>
            </a:r>
            <a:r>
              <a:rPr lang="ru-RU" sz="2000" dirty="0" smtClean="0">
                <a:latin typeface="Verdana" pitchFamily="34" charset="0"/>
              </a:rPr>
              <a:t>МСФО (</a:t>
            </a:r>
            <a:r>
              <a:rPr lang="ru-RU" sz="2000" dirty="0">
                <a:latin typeface="Verdana" pitchFamily="34" charset="0"/>
              </a:rPr>
              <a:t>Отчетность методом трансформации обычно подготавливается полностью в электронных таблицах.);</a:t>
            </a: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ru-RU" sz="2000" dirty="0" smtClean="0">
                <a:latin typeface="Verdana" pitchFamily="34" charset="0"/>
              </a:rPr>
              <a:t>параллельное </a:t>
            </a:r>
            <a:r>
              <a:rPr lang="ru-RU" sz="2000" dirty="0">
                <a:latin typeface="Verdana" pitchFamily="34" charset="0"/>
              </a:rPr>
              <a:t>ведение бухгалтерского учета по российским и международным </a:t>
            </a:r>
            <a:r>
              <a:rPr lang="ru-RU" sz="2000" dirty="0" smtClean="0">
                <a:latin typeface="Verdana" pitchFamily="34" charset="0"/>
              </a:rPr>
              <a:t>стандартам (Формирования </a:t>
            </a:r>
            <a:r>
              <a:rPr lang="ru-RU" sz="2000" dirty="0">
                <a:latin typeface="Verdana" pitchFamily="34" charset="0"/>
              </a:rPr>
              <a:t>бухгалтерских данных в двух системах финансовой отчетности, либо программное обеспечение таким образом, чтобы оно позволяло формировать два вида </a:t>
            </a:r>
            <a:r>
              <a:rPr lang="ru-RU" sz="2000" dirty="0" smtClean="0">
                <a:latin typeface="Verdana" pitchFamily="34" charset="0"/>
              </a:rPr>
              <a:t>отчетности </a:t>
            </a:r>
            <a:r>
              <a:rPr lang="ru-RU" sz="2000" dirty="0">
                <a:latin typeface="Verdana" pitchFamily="34" charset="0"/>
              </a:rPr>
              <a:t>в формате МСФО </a:t>
            </a:r>
            <a:r>
              <a:rPr lang="ru-RU" sz="2000" dirty="0" smtClean="0">
                <a:latin typeface="Verdana" pitchFamily="34" charset="0"/>
              </a:rPr>
              <a:t>и </a:t>
            </a:r>
            <a:endParaRPr lang="ru-RU" sz="2000" dirty="0">
              <a:latin typeface="Verdana" pitchFamily="34" charset="0"/>
            </a:endParaRPr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4509120"/>
            <a:ext cx="4608512" cy="1685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8690" y="3664085"/>
            <a:ext cx="2664296" cy="26642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156167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63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39552" y="476672"/>
            <a:ext cx="8064896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dirty="0">
                <a:latin typeface="Verdana" pitchFamily="34" charset="0"/>
                <a:cs typeface="Times New Roman" panose="02020603050405020304" pitchFamily="18" charset="0"/>
              </a:rPr>
              <a:t>Объектом исследования являются Российские и Международные стандарты бухгалтерского учета и финансовой отчетности  в страховых компаниях</a:t>
            </a:r>
            <a:r>
              <a:rPr lang="ru-RU" sz="2000" dirty="0" smtClean="0">
                <a:latin typeface="Verdana" pitchFamily="34" charset="0"/>
                <a:cs typeface="Times New Roman" panose="02020603050405020304" pitchFamily="18" charset="0"/>
              </a:rPr>
              <a:t>.</a:t>
            </a:r>
          </a:p>
          <a:p>
            <a:pPr algn="just"/>
            <a:endParaRPr lang="ru-RU" sz="2000" dirty="0" smtClean="0">
              <a:latin typeface="Verdana" pitchFamily="34" charset="0"/>
              <a:cs typeface="Times New Roman" panose="02020603050405020304" pitchFamily="18" charset="0"/>
            </a:endParaRPr>
          </a:p>
          <a:p>
            <a:pPr algn="just"/>
            <a:r>
              <a:rPr lang="ru-RU" sz="2000" dirty="0" smtClean="0">
                <a:latin typeface="Verdana" pitchFamily="34" charset="0"/>
                <a:cs typeface="Times New Roman" panose="02020603050405020304" pitchFamily="18" charset="0"/>
              </a:rPr>
              <a:t>Предметом </a:t>
            </a:r>
            <a:r>
              <a:rPr lang="ru-RU" sz="2000" dirty="0">
                <a:latin typeface="Verdana" pitchFamily="34" charset="0"/>
                <a:cs typeface="Times New Roman" panose="02020603050405020304" pitchFamily="18" charset="0"/>
              </a:rPr>
              <a:t>исследования является использование  преимуществ МСФО  в страховой организации.</a:t>
            </a:r>
          </a:p>
          <a:p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2723441"/>
            <a:ext cx="8136904" cy="290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13886022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043608" y="188640"/>
            <a:ext cx="7416824" cy="40011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Verdana" pitchFamily="34" charset="0"/>
                <a:cs typeface="Times New Roman" panose="02020603050405020304" pitchFamily="18" charset="0"/>
              </a:rPr>
              <a:t>Перспективы </a:t>
            </a:r>
            <a:r>
              <a:rPr lang="ru-RU" sz="2000" b="1" dirty="0">
                <a:latin typeface="Verdana" pitchFamily="34" charset="0"/>
                <a:cs typeface="Times New Roman" panose="02020603050405020304" pitchFamily="18" charset="0"/>
              </a:rPr>
              <a:t>профессии бухгалтера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0" y="588750"/>
            <a:ext cx="9144000" cy="62478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>
                <a:latin typeface="Verdana" pitchFamily="34" charset="0"/>
                <a:cs typeface="Times New Roman" panose="02020603050405020304" pitchFamily="18" charset="0"/>
              </a:rPr>
              <a:t>Бухгалтер</a:t>
            </a:r>
            <a:r>
              <a:rPr lang="ru-RU" sz="2000" dirty="0">
                <a:latin typeface="Verdana" pitchFamily="34" charset="0"/>
                <a:cs typeface="Times New Roman" panose="02020603050405020304" pitchFamily="18" charset="0"/>
              </a:rPr>
              <a:t> – одна из самых востребованных профессий на рынке </a:t>
            </a:r>
            <a:r>
              <a:rPr lang="ru-RU" sz="2000" dirty="0" smtClean="0">
                <a:latin typeface="Verdana" pitchFamily="34" charset="0"/>
                <a:cs typeface="Times New Roman" panose="02020603050405020304" pitchFamily="18" charset="0"/>
              </a:rPr>
              <a:t>труда</a:t>
            </a:r>
            <a:endParaRPr lang="en-US" sz="2000" dirty="0" smtClean="0">
              <a:latin typeface="Verdana" pitchFamily="34" charset="0"/>
              <a:cs typeface="Times New Roman" panose="02020603050405020304" pitchFamily="18" charset="0"/>
            </a:endParaRPr>
          </a:p>
          <a:p>
            <a:pPr algn="just"/>
            <a:r>
              <a:rPr lang="ru-RU" sz="2000" dirty="0" smtClean="0">
                <a:latin typeface="Verdana" pitchFamily="34" charset="0"/>
                <a:cs typeface="Times New Roman" panose="02020603050405020304" pitchFamily="18" charset="0"/>
              </a:rPr>
              <a:t>Навыки современного  бухгалтера.</a:t>
            </a:r>
          </a:p>
          <a:p>
            <a:pPr algn="just"/>
            <a:r>
              <a:rPr lang="ru-RU" sz="2000" dirty="0" smtClean="0">
                <a:latin typeface="Verdana" pitchFamily="34" charset="0"/>
                <a:cs typeface="Times New Roman" panose="02020603050405020304" pitchFamily="18" charset="0"/>
              </a:rPr>
              <a:t>1.Использование на </a:t>
            </a:r>
            <a:r>
              <a:rPr lang="ru-RU" sz="2000" dirty="0">
                <a:latin typeface="Verdana" pitchFamily="34" charset="0"/>
                <a:cs typeface="Times New Roman" pitchFamily="18" charset="0"/>
              </a:rPr>
              <a:t>практике </a:t>
            </a:r>
            <a:r>
              <a:rPr lang="ru-RU" sz="2000" dirty="0" smtClean="0">
                <a:latin typeface="Verdana" pitchFamily="34" charset="0"/>
                <a:cs typeface="Times New Roman" pitchFamily="18" charset="0"/>
              </a:rPr>
              <a:t>различных способов </a:t>
            </a:r>
            <a:r>
              <a:rPr lang="ru-RU" sz="2000" dirty="0">
                <a:latin typeface="Verdana" pitchFamily="34" charset="0"/>
                <a:cs typeface="Times New Roman" pitchFamily="18" charset="0"/>
              </a:rPr>
              <a:t>налоговой </a:t>
            </a:r>
            <a:r>
              <a:rPr lang="ru-RU" sz="2000" dirty="0" smtClean="0">
                <a:latin typeface="Verdana" pitchFamily="34" charset="0"/>
                <a:cs typeface="Times New Roman" pitchFamily="18" charset="0"/>
              </a:rPr>
              <a:t>оптимизации.</a:t>
            </a:r>
          </a:p>
          <a:p>
            <a:pPr algn="just"/>
            <a:r>
              <a:rPr lang="ru-RU" sz="2000" dirty="0" smtClean="0">
                <a:latin typeface="Verdana" pitchFamily="34" charset="0"/>
                <a:cs typeface="Times New Roman" pitchFamily="18" charset="0"/>
              </a:rPr>
              <a:t>2.</a:t>
            </a:r>
            <a:r>
              <a:rPr lang="ru-RU" sz="2000" dirty="0">
                <a:latin typeface="Verdana" pitchFamily="34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Verdana" pitchFamily="34" charset="0"/>
                <a:cs typeface="Times New Roman" pitchFamily="18" charset="0"/>
              </a:rPr>
              <a:t>Адаптация к </a:t>
            </a:r>
            <a:r>
              <a:rPr lang="ru-RU" sz="2000" dirty="0">
                <a:latin typeface="Verdana" pitchFamily="34" charset="0"/>
                <a:cs typeface="Times New Roman" pitchFamily="18" charset="0"/>
              </a:rPr>
              <a:t>меняющимся условиям и нововведениям </a:t>
            </a:r>
            <a:r>
              <a:rPr lang="ru-RU" sz="2000" dirty="0" smtClean="0">
                <a:latin typeface="Verdana" pitchFamily="34" charset="0"/>
                <a:cs typeface="Times New Roman" pitchFamily="18" charset="0"/>
              </a:rPr>
              <a:t>законодательства</a:t>
            </a:r>
          </a:p>
          <a:p>
            <a:pPr algn="just"/>
            <a:r>
              <a:rPr lang="ru-RU" sz="2000" dirty="0" smtClean="0">
                <a:latin typeface="Verdana" pitchFamily="34" charset="0"/>
                <a:cs typeface="Times New Roman" pitchFamily="18" charset="0"/>
              </a:rPr>
              <a:t>3.</a:t>
            </a:r>
            <a:r>
              <a:rPr lang="ru-RU" sz="2000" dirty="0">
                <a:latin typeface="Verdana" pitchFamily="34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Verdana" pitchFamily="34" charset="0"/>
                <a:cs typeface="Times New Roman" pitchFamily="18" charset="0"/>
              </a:rPr>
              <a:t>Постоянное повышение квалификации (профессиональный бухгалтер)</a:t>
            </a:r>
          </a:p>
          <a:p>
            <a:pPr algn="just"/>
            <a:r>
              <a:rPr lang="ru-RU" sz="2000" dirty="0" smtClean="0">
                <a:latin typeface="Verdana" pitchFamily="34" charset="0"/>
                <a:cs typeface="Times New Roman" pitchFamily="18" charset="0"/>
              </a:rPr>
              <a:t>4.</a:t>
            </a:r>
            <a:r>
              <a:rPr lang="ru-RU" sz="2000" dirty="0">
                <a:latin typeface="Verdana" pitchFamily="34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Verdana" pitchFamily="34" charset="0"/>
                <a:cs typeface="Times New Roman" pitchFamily="18" charset="0"/>
              </a:rPr>
              <a:t>Умение анализировать </a:t>
            </a:r>
            <a:r>
              <a:rPr lang="ru-RU" sz="2000" dirty="0">
                <a:latin typeface="Verdana" pitchFamily="34" charset="0"/>
                <a:cs typeface="Times New Roman" pitchFamily="18" charset="0"/>
              </a:rPr>
              <a:t>и давать оценку финансово-хозяйственной деятельности компании, рассчитывать финансовые показатели, прогнозировать развитие </a:t>
            </a:r>
            <a:r>
              <a:rPr lang="ru-RU" sz="2000" dirty="0" smtClean="0">
                <a:latin typeface="Verdana" pitchFamily="34" charset="0"/>
                <a:cs typeface="Times New Roman" pitchFamily="18" charset="0"/>
              </a:rPr>
              <a:t>бизнеса.</a:t>
            </a:r>
          </a:p>
          <a:p>
            <a:pPr algn="just"/>
            <a:r>
              <a:rPr lang="ru-RU" sz="2000" dirty="0" smtClean="0">
                <a:latin typeface="Verdana" pitchFamily="34" charset="0"/>
                <a:cs typeface="Times New Roman" pitchFamily="18" charset="0"/>
              </a:rPr>
              <a:t>5.</a:t>
            </a:r>
            <a:r>
              <a:rPr lang="ru-RU" sz="2000" dirty="0">
                <a:latin typeface="Verdana" pitchFamily="34" charset="0"/>
                <a:cs typeface="Times New Roman" pitchFamily="18" charset="0"/>
              </a:rPr>
              <a:t> И</a:t>
            </a:r>
            <a:r>
              <a:rPr lang="ru-RU" sz="2000" dirty="0" smtClean="0">
                <a:latin typeface="Verdana" pitchFamily="34" charset="0"/>
                <a:cs typeface="Times New Roman" pitchFamily="18" charset="0"/>
              </a:rPr>
              <a:t>спользовать </a:t>
            </a:r>
            <a:r>
              <a:rPr lang="ru-RU" sz="2000" dirty="0">
                <a:latin typeface="Verdana" pitchFamily="34" charset="0"/>
                <a:cs typeface="Times New Roman" pitchFamily="18" charset="0"/>
              </a:rPr>
              <a:t>информационные технологии </a:t>
            </a:r>
            <a:endParaRPr lang="ru-RU" sz="2000" dirty="0" smtClean="0">
              <a:latin typeface="Verdana" pitchFamily="34" charset="0"/>
              <a:cs typeface="Times New Roman" pitchFamily="18" charset="0"/>
            </a:endParaRPr>
          </a:p>
          <a:p>
            <a:pPr algn="just"/>
            <a:r>
              <a:rPr lang="ru-RU" sz="2000" dirty="0" smtClean="0">
                <a:latin typeface="Verdana" pitchFamily="34" charset="0"/>
                <a:cs typeface="Times New Roman" pitchFamily="18" charset="0"/>
              </a:rPr>
              <a:t>6.</a:t>
            </a:r>
            <a:r>
              <a:rPr lang="ru-RU" sz="2000" dirty="0">
                <a:latin typeface="Verdana" pitchFamily="34" charset="0"/>
                <a:cs typeface="Times New Roman" pitchFamily="18" charset="0"/>
              </a:rPr>
              <a:t> Б</a:t>
            </a:r>
            <a:r>
              <a:rPr lang="ru-RU" sz="2000" dirty="0" smtClean="0">
                <a:latin typeface="Verdana" pitchFamily="34" charset="0"/>
                <a:cs typeface="Times New Roman" pitchFamily="18" charset="0"/>
              </a:rPr>
              <a:t>ыстрая </a:t>
            </a:r>
            <a:r>
              <a:rPr lang="ru-RU" sz="2000" dirty="0">
                <a:latin typeface="Verdana" pitchFamily="34" charset="0"/>
                <a:cs typeface="Times New Roman" pitchFamily="18" charset="0"/>
              </a:rPr>
              <a:t>адаптация к внешним </a:t>
            </a:r>
            <a:endParaRPr lang="ru-RU" sz="2000" dirty="0" smtClean="0">
              <a:latin typeface="Verdana" pitchFamily="34" charset="0"/>
              <a:cs typeface="Times New Roman" pitchFamily="18" charset="0"/>
            </a:endParaRPr>
          </a:p>
          <a:p>
            <a:pPr algn="just"/>
            <a:r>
              <a:rPr lang="ru-RU" sz="2000" dirty="0" smtClean="0">
                <a:latin typeface="Verdana" pitchFamily="34" charset="0"/>
                <a:cs typeface="Times New Roman" pitchFamily="18" charset="0"/>
              </a:rPr>
              <a:t>изменениям </a:t>
            </a:r>
            <a:r>
              <a:rPr lang="ru-RU" sz="2000" dirty="0">
                <a:latin typeface="Verdana" pitchFamily="34" charset="0"/>
                <a:cs typeface="Times New Roman" pitchFamily="18" charset="0"/>
              </a:rPr>
              <a:t>в условиях динамично </a:t>
            </a:r>
            <a:endParaRPr lang="ru-RU" sz="2000" dirty="0" smtClean="0">
              <a:latin typeface="Verdana" pitchFamily="34" charset="0"/>
              <a:cs typeface="Times New Roman" pitchFamily="18" charset="0"/>
            </a:endParaRPr>
          </a:p>
          <a:p>
            <a:pPr algn="just"/>
            <a:r>
              <a:rPr lang="ru-RU" sz="2000" dirty="0" smtClean="0">
                <a:latin typeface="Verdana" pitchFamily="34" charset="0"/>
                <a:cs typeface="Times New Roman" pitchFamily="18" charset="0"/>
              </a:rPr>
              <a:t>меняющейся </a:t>
            </a:r>
            <a:r>
              <a:rPr lang="ru-RU" sz="2000" dirty="0">
                <a:latin typeface="Verdana" pitchFamily="34" charset="0"/>
                <a:cs typeface="Times New Roman" pitchFamily="18" charset="0"/>
              </a:rPr>
              <a:t>экономики и </a:t>
            </a:r>
            <a:endParaRPr lang="ru-RU" sz="2000" dirty="0" smtClean="0">
              <a:latin typeface="Verdana" pitchFamily="34" charset="0"/>
              <a:cs typeface="Times New Roman" pitchFamily="18" charset="0"/>
            </a:endParaRPr>
          </a:p>
          <a:p>
            <a:pPr algn="just"/>
            <a:r>
              <a:rPr lang="ru-RU" sz="2000" dirty="0" smtClean="0">
                <a:latin typeface="Verdana" pitchFamily="34" charset="0"/>
                <a:cs typeface="Times New Roman" pitchFamily="18" charset="0"/>
              </a:rPr>
              <a:t>постоянных </a:t>
            </a:r>
            <a:r>
              <a:rPr lang="ru-RU" sz="2000" dirty="0">
                <a:latin typeface="Verdana" pitchFamily="34" charset="0"/>
                <a:cs typeface="Times New Roman" pitchFamily="18" charset="0"/>
              </a:rPr>
              <a:t>нововведений </a:t>
            </a:r>
            <a:r>
              <a:rPr lang="ru-RU" sz="2000" dirty="0" smtClean="0">
                <a:latin typeface="Verdana" pitchFamily="34" charset="0"/>
                <a:cs typeface="Times New Roman" pitchFamily="18" charset="0"/>
              </a:rPr>
              <a:t>законодательства</a:t>
            </a:r>
          </a:p>
          <a:p>
            <a:pPr algn="just"/>
            <a:r>
              <a:rPr lang="ru-RU" sz="2000" dirty="0" smtClean="0">
                <a:latin typeface="Verdana" pitchFamily="34" charset="0"/>
                <a:cs typeface="Times New Roman" pitchFamily="18" charset="0"/>
              </a:rPr>
              <a:t>7.</a:t>
            </a:r>
            <a:r>
              <a:rPr lang="ru-RU" sz="2000" dirty="0">
                <a:latin typeface="Verdana" pitchFamily="34" charset="0"/>
                <a:cs typeface="Times New Roman" pitchFamily="18" charset="0"/>
              </a:rPr>
              <a:t> З</a:t>
            </a:r>
            <a:r>
              <a:rPr lang="ru-RU" sz="2000" dirty="0" smtClean="0">
                <a:latin typeface="Verdana" pitchFamily="34" charset="0"/>
                <a:cs typeface="Times New Roman" pitchFamily="18" charset="0"/>
              </a:rPr>
              <a:t>нание </a:t>
            </a:r>
            <a:r>
              <a:rPr lang="ru-RU" sz="2000" dirty="0">
                <a:latin typeface="Verdana" pitchFamily="34" charset="0"/>
                <a:cs typeface="Times New Roman" pitchFamily="18" charset="0"/>
              </a:rPr>
              <a:t>международных </a:t>
            </a:r>
            <a:r>
              <a:rPr lang="ru-RU" sz="2000" dirty="0" smtClean="0">
                <a:latin typeface="Verdana" pitchFamily="34" charset="0"/>
                <a:cs typeface="Times New Roman" pitchFamily="18" charset="0"/>
              </a:rPr>
              <a:t>МСФО.</a:t>
            </a:r>
          </a:p>
          <a:p>
            <a:pPr algn="just"/>
            <a:r>
              <a:rPr lang="ru-RU" sz="2000" dirty="0" smtClean="0">
                <a:latin typeface="Verdana" pitchFamily="34" charset="0"/>
                <a:cs typeface="Times New Roman" pitchFamily="18" charset="0"/>
              </a:rPr>
              <a:t>8.</a:t>
            </a:r>
            <a:r>
              <a:rPr lang="ru-RU" sz="2000" dirty="0">
                <a:latin typeface="Verdana" pitchFamily="34" charset="0"/>
                <a:cs typeface="Times New Roman" pitchFamily="18" charset="0"/>
              </a:rPr>
              <a:t> Получение международных </a:t>
            </a:r>
            <a:r>
              <a:rPr lang="ru-RU" sz="2000" dirty="0" smtClean="0">
                <a:latin typeface="Verdana" pitchFamily="34" charset="0"/>
                <a:cs typeface="Times New Roman" pitchFamily="18" charset="0"/>
              </a:rPr>
              <a:t>профессиональных </a:t>
            </a:r>
          </a:p>
          <a:p>
            <a:pPr algn="just"/>
            <a:r>
              <a:rPr lang="ru-RU" sz="2000" dirty="0" smtClean="0">
                <a:latin typeface="Verdana" pitchFamily="34" charset="0"/>
                <a:cs typeface="Times New Roman" pitchFamily="18" charset="0"/>
              </a:rPr>
              <a:t>квалификаций  по программе АССА</a:t>
            </a:r>
            <a:endParaRPr lang="ru-RU" sz="2000" dirty="0">
              <a:latin typeface="Verdana" pitchFamily="34" charset="0"/>
              <a:cs typeface="Times New Roman" panose="02020603050405020304" pitchFamily="18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264" y="4365104"/>
            <a:ext cx="2195736" cy="20882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18419262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95536" y="332656"/>
            <a:ext cx="8568952" cy="707886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b="1" dirty="0">
                <a:latin typeface="Verdana" pitchFamily="34" charset="0"/>
                <a:cs typeface="Times New Roman" panose="02020603050405020304" pitchFamily="18" charset="0"/>
              </a:rPr>
              <a:t>Формирование учетной политики страховой  организации по МСФО и </a:t>
            </a:r>
            <a:r>
              <a:rPr lang="ru-RU" sz="2000" b="1" dirty="0" smtClean="0">
                <a:latin typeface="Verdana" pitchFamily="34" charset="0"/>
                <a:cs typeface="Times New Roman" panose="02020603050405020304" pitchFamily="18" charset="0"/>
              </a:rPr>
              <a:t>РСБУ</a:t>
            </a:r>
            <a:endParaRPr lang="ru-RU" sz="2000" b="1" dirty="0">
              <a:latin typeface="Verdana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95536" y="1052736"/>
            <a:ext cx="8424936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endParaRPr lang="ru-RU" sz="2000" b="1" dirty="0" smtClean="0">
              <a:latin typeface="Verdana" pitchFamily="34" charset="0"/>
              <a:cs typeface="Times New Roman" panose="02020603050405020304" pitchFamily="18" charset="0"/>
            </a:endParaRPr>
          </a:p>
          <a:p>
            <a:pPr algn="just"/>
            <a:r>
              <a:rPr lang="ru-RU" sz="2000" b="1" dirty="0" smtClean="0">
                <a:latin typeface="Verdana" pitchFamily="34" charset="0"/>
                <a:cs typeface="Times New Roman" panose="02020603050405020304" pitchFamily="18" charset="0"/>
              </a:rPr>
              <a:t>Учетная </a:t>
            </a:r>
            <a:r>
              <a:rPr lang="ru-RU" sz="2000" b="1" dirty="0">
                <a:latin typeface="Verdana" pitchFamily="34" charset="0"/>
                <a:cs typeface="Times New Roman" panose="02020603050405020304" pitchFamily="18" charset="0"/>
              </a:rPr>
              <a:t>политика по МСФО</a:t>
            </a:r>
            <a:r>
              <a:rPr lang="ru-RU" sz="2000" dirty="0">
                <a:latin typeface="Verdana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latin typeface="Verdana" pitchFamily="34" charset="0"/>
                <a:cs typeface="Times New Roman" panose="02020603050405020304" pitchFamily="18" charset="0"/>
              </a:rPr>
              <a:t>- </a:t>
            </a:r>
            <a:r>
              <a:rPr lang="ru-RU" sz="2000" dirty="0">
                <a:latin typeface="Verdana" pitchFamily="34" charset="0"/>
                <a:cs typeface="Times New Roman" panose="02020603050405020304" pitchFamily="18" charset="0"/>
              </a:rPr>
              <a:t>это конкретные принципы, основы, соглашения, правила и практики, принятые компанией для подготовки и представления финансовой отчетности. Г</a:t>
            </a:r>
            <a:r>
              <a:rPr lang="ru-RU" sz="2000" dirty="0" smtClean="0">
                <a:latin typeface="Verdana" pitchFamily="34" charset="0"/>
                <a:cs typeface="Times New Roman" panose="02020603050405020304" pitchFamily="18" charset="0"/>
              </a:rPr>
              <a:t>лавный принцип - учетная </a:t>
            </a:r>
            <a:r>
              <a:rPr lang="ru-RU" sz="2000" dirty="0">
                <a:latin typeface="Verdana" pitchFamily="34" charset="0"/>
                <a:cs typeface="Times New Roman" panose="02020603050405020304" pitchFamily="18" charset="0"/>
              </a:rPr>
              <a:t>политика должна выбираться и применяться </a:t>
            </a:r>
            <a:r>
              <a:rPr lang="ru-RU" sz="2000" dirty="0" smtClean="0">
                <a:latin typeface="Verdana" pitchFamily="34" charset="0"/>
                <a:cs typeface="Times New Roman" panose="02020603050405020304" pitchFamily="18" charset="0"/>
              </a:rPr>
              <a:t>в соответствии со Стандартом</a:t>
            </a:r>
          </a:p>
          <a:p>
            <a:pPr algn="just"/>
            <a:endParaRPr lang="ru-RU" sz="2000" b="1" dirty="0" smtClean="0">
              <a:latin typeface="Verdana" pitchFamily="34" charset="0"/>
              <a:cs typeface="Times New Roman" panose="02020603050405020304" pitchFamily="18" charset="0"/>
            </a:endParaRPr>
          </a:p>
          <a:p>
            <a:pPr algn="just"/>
            <a:r>
              <a:rPr lang="ru-RU" sz="2000" b="1" dirty="0" smtClean="0">
                <a:latin typeface="Verdana" pitchFamily="34" charset="0"/>
                <a:cs typeface="Times New Roman" panose="02020603050405020304" pitchFamily="18" charset="0"/>
              </a:rPr>
              <a:t>Учетная </a:t>
            </a:r>
            <a:r>
              <a:rPr lang="ru-RU" sz="2000" b="1" dirty="0">
                <a:latin typeface="Verdana" pitchFamily="34" charset="0"/>
                <a:cs typeface="Times New Roman" panose="02020603050405020304" pitchFamily="18" charset="0"/>
              </a:rPr>
              <a:t>политика  по РСБУ </a:t>
            </a:r>
            <a:r>
              <a:rPr lang="ru-RU" sz="2000" dirty="0">
                <a:latin typeface="Verdana" pitchFamily="34" charset="0"/>
                <a:cs typeface="Times New Roman" panose="02020603050405020304" pitchFamily="18" charset="0"/>
              </a:rPr>
              <a:t>в страховых компаниях формируется в соответствии с Федеральным законом «О бухгалтерском учете» от 06.12.2011N 402-ФЗ </a:t>
            </a:r>
            <a:r>
              <a:rPr lang="ru-RU" sz="2000" dirty="0" smtClean="0">
                <a:latin typeface="Verdana" pitchFamily="34" charset="0"/>
                <a:cs typeface="Times New Roman" panose="02020603050405020304" pitchFamily="18" charset="0"/>
              </a:rPr>
              <a:t>.  Учетная политика составляется </a:t>
            </a:r>
            <a:r>
              <a:rPr lang="ru-RU" sz="2000" dirty="0">
                <a:latin typeface="Verdana" pitchFamily="34" charset="0"/>
                <a:cs typeface="Times New Roman" panose="02020603050405020304" pitchFamily="18" charset="0"/>
              </a:rPr>
              <a:t>в соответствии с требованиями  Отраслевых стандартов бухгалтерского учета, разработанные Банком </a:t>
            </a:r>
            <a:r>
              <a:rPr lang="ru-RU" sz="2000" dirty="0" smtClean="0">
                <a:latin typeface="Verdana" pitchFamily="34" charset="0"/>
                <a:cs typeface="Times New Roman" panose="02020603050405020304" pitchFamily="18" charset="0"/>
              </a:rPr>
              <a:t>России</a:t>
            </a:r>
            <a:r>
              <a:rPr lang="ru-RU" sz="2000" dirty="0">
                <a:latin typeface="Verdana" pitchFamily="34" charset="0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504001678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79512" y="4852"/>
            <a:ext cx="8712968" cy="707886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dirty="0">
                <a:latin typeface="Verdana" pitchFamily="34" charset="0"/>
                <a:cs typeface="Times New Roman" panose="02020603050405020304" pitchFamily="18" charset="0"/>
              </a:rPr>
              <a:t>Сравнительная характеристика подходов к формированию учетной политики по МСФО и РСБУ в страховых компаниях</a:t>
            </a: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34139886"/>
              </p:ext>
            </p:extLst>
          </p:nvPr>
        </p:nvGraphicFramePr>
        <p:xfrm>
          <a:off x="539552" y="896526"/>
          <a:ext cx="8280921" cy="558086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60307"/>
                <a:gridCol w="2760307"/>
                <a:gridCol w="2760307"/>
              </a:tblGrid>
              <a:tr h="393239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Verdana" pitchFamily="34" charset="0"/>
                          <a:cs typeface="Times New Roman" panose="02020603050405020304" pitchFamily="18" charset="0"/>
                        </a:rPr>
                        <a:t>Показатель</a:t>
                      </a:r>
                      <a:endParaRPr lang="ru-RU" sz="1600" dirty="0">
                        <a:latin typeface="Verdana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Verdana" pitchFamily="34" charset="0"/>
                          <a:cs typeface="Times New Roman" panose="02020603050405020304" pitchFamily="18" charset="0"/>
                        </a:rPr>
                        <a:t>МСФО</a:t>
                      </a:r>
                      <a:endParaRPr lang="ru-RU" sz="1600" dirty="0">
                        <a:latin typeface="Verdana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Verdana" pitchFamily="34" charset="0"/>
                          <a:cs typeface="Times New Roman" panose="02020603050405020304" pitchFamily="18" charset="0"/>
                        </a:rPr>
                        <a:t>РСБУ</a:t>
                      </a:r>
                      <a:endParaRPr lang="ru-RU" sz="1600" dirty="0">
                        <a:latin typeface="Verdana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1347147">
                <a:tc>
                  <a:txBody>
                    <a:bodyPr/>
                    <a:lstStyle/>
                    <a:p>
                      <a:pPr algn="just"/>
                      <a:r>
                        <a:rPr lang="ru-RU" sz="1600" dirty="0" smtClean="0">
                          <a:latin typeface="Verdana" pitchFamily="34" charset="0"/>
                          <a:cs typeface="Times New Roman" panose="02020603050405020304" pitchFamily="18" charset="0"/>
                        </a:rPr>
                        <a:t>Достоверность</a:t>
                      </a:r>
                      <a:r>
                        <a:rPr lang="ru-RU" sz="1600" baseline="0" dirty="0" smtClean="0">
                          <a:latin typeface="Verdana" pitchFamily="34" charset="0"/>
                          <a:cs typeface="Times New Roman" panose="02020603050405020304" pitchFamily="18" charset="0"/>
                        </a:rPr>
                        <a:t> отчетности </a:t>
                      </a:r>
                      <a:endParaRPr lang="ru-RU" sz="1600" dirty="0">
                        <a:latin typeface="Verdana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600" dirty="0" smtClean="0">
                          <a:latin typeface="Verdana" pitchFamily="34" charset="0"/>
                          <a:cs typeface="Times New Roman" panose="02020603050405020304" pitchFamily="18" charset="0"/>
                        </a:rPr>
                        <a:t>Объективное</a:t>
                      </a:r>
                      <a:r>
                        <a:rPr lang="ru-RU" sz="1600" baseline="0" dirty="0" smtClean="0">
                          <a:latin typeface="Verdana" pitchFamily="34" charset="0"/>
                          <a:cs typeface="Times New Roman" panose="02020603050405020304" pitchFamily="18" charset="0"/>
                        </a:rPr>
                        <a:t> и правдивое отражение реального положения организации</a:t>
                      </a:r>
                      <a:endParaRPr lang="ru-RU" sz="1600" dirty="0">
                        <a:latin typeface="Verdana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600" dirty="0" smtClean="0">
                          <a:latin typeface="Verdana" pitchFamily="34" charset="0"/>
                          <a:cs typeface="Times New Roman" panose="02020603050405020304" pitchFamily="18" charset="0"/>
                        </a:rPr>
                        <a:t>Соответствие действующим правилам, нормативным актам</a:t>
                      </a:r>
                      <a:r>
                        <a:rPr lang="ru-RU" sz="1600" baseline="0" dirty="0" smtClean="0">
                          <a:latin typeface="Verdana" pitchFamily="34" charset="0"/>
                          <a:cs typeface="Times New Roman" panose="02020603050405020304" pitchFamily="18" charset="0"/>
                        </a:rPr>
                        <a:t> </a:t>
                      </a:r>
                      <a:endParaRPr lang="ru-RU" sz="1600" dirty="0">
                        <a:latin typeface="Verdana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1842295">
                <a:tc>
                  <a:txBody>
                    <a:bodyPr/>
                    <a:lstStyle/>
                    <a:p>
                      <a:pPr algn="just"/>
                      <a:r>
                        <a:rPr lang="ru-RU" sz="1600" dirty="0" smtClean="0">
                          <a:latin typeface="Verdana" pitchFamily="34" charset="0"/>
                          <a:cs typeface="Times New Roman" panose="02020603050405020304" pitchFamily="18" charset="0"/>
                        </a:rPr>
                        <a:t>Принцип временной определенности фактов хозяйственной деятельности </a:t>
                      </a:r>
                      <a:endParaRPr lang="ru-RU" sz="1600" dirty="0">
                        <a:latin typeface="Verdana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600" dirty="0" smtClean="0">
                          <a:latin typeface="Verdana" pitchFamily="34" charset="0"/>
                          <a:cs typeface="Times New Roman" panose="02020603050405020304" pitchFamily="18" charset="0"/>
                        </a:rPr>
                        <a:t>Признание в отчетном периоде всех доходов и расходов</a:t>
                      </a:r>
                      <a:r>
                        <a:rPr lang="ru-RU" sz="1600" baseline="0" dirty="0" smtClean="0">
                          <a:latin typeface="Verdana" pitchFamily="34" charset="0"/>
                          <a:cs typeface="Times New Roman" panose="02020603050405020304" pitchFamily="18" charset="0"/>
                        </a:rPr>
                        <a:t>, относящихся к этому периоду</a:t>
                      </a:r>
                      <a:endParaRPr lang="ru-RU" sz="1600" dirty="0">
                        <a:latin typeface="Verdana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600" dirty="0" smtClean="0">
                          <a:latin typeface="Verdana" pitchFamily="34" charset="0"/>
                          <a:cs typeface="Times New Roman" panose="02020603050405020304" pitchFamily="18" charset="0"/>
                        </a:rPr>
                        <a:t>Признание в отчетном периоде относящихся</a:t>
                      </a:r>
                      <a:r>
                        <a:rPr lang="ru-RU" sz="1600" baseline="0" dirty="0" smtClean="0">
                          <a:latin typeface="Verdana" pitchFamily="34" charset="0"/>
                          <a:cs typeface="Times New Roman" panose="02020603050405020304" pitchFamily="18" charset="0"/>
                        </a:rPr>
                        <a:t> к этому периоду доходов и расходов, подтвержденных первичными оправдательными документами </a:t>
                      </a:r>
                      <a:endParaRPr lang="ru-RU" sz="1600" dirty="0">
                        <a:latin typeface="Verdana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93239">
                <a:tc>
                  <a:txBody>
                    <a:bodyPr/>
                    <a:lstStyle/>
                    <a:p>
                      <a:pPr algn="just"/>
                      <a:r>
                        <a:rPr lang="ru-RU" sz="1600" dirty="0" smtClean="0">
                          <a:latin typeface="Verdana" pitchFamily="34" charset="0"/>
                          <a:cs typeface="Times New Roman" panose="02020603050405020304" pitchFamily="18" charset="0"/>
                        </a:rPr>
                        <a:t>Принцип осмотрительности</a:t>
                      </a:r>
                      <a:endParaRPr lang="ru-RU" sz="1600" dirty="0">
                        <a:latin typeface="Verdana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600" dirty="0" smtClean="0">
                          <a:latin typeface="Verdana" pitchFamily="34" charset="0"/>
                          <a:cs typeface="Times New Roman" panose="02020603050405020304" pitchFamily="18" charset="0"/>
                        </a:rPr>
                        <a:t>Большая готовность к учету расходов и пассивов,</a:t>
                      </a:r>
                      <a:r>
                        <a:rPr lang="ru-RU" sz="1600" baseline="0" dirty="0" smtClean="0">
                          <a:latin typeface="Verdana" pitchFamily="34" charset="0"/>
                          <a:cs typeface="Times New Roman" panose="02020603050405020304" pitchFamily="18" charset="0"/>
                        </a:rPr>
                        <a:t> чем возможных доходов и активов </a:t>
                      </a:r>
                      <a:endParaRPr lang="ru-RU" sz="1600" dirty="0">
                        <a:latin typeface="Verdana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600" dirty="0" smtClean="0">
                          <a:latin typeface="Verdana" pitchFamily="34" charset="0"/>
                          <a:cs typeface="Times New Roman" panose="02020603050405020304" pitchFamily="18" charset="0"/>
                        </a:rPr>
                        <a:t>Провозглашено, но редко соблюдается,</a:t>
                      </a:r>
                      <a:r>
                        <a:rPr lang="ru-RU" sz="1600" baseline="0" dirty="0" smtClean="0">
                          <a:latin typeface="Verdana" pitchFamily="34" charset="0"/>
                          <a:cs typeface="Times New Roman" panose="02020603050405020304" pitchFamily="18" charset="0"/>
                        </a:rPr>
                        <a:t> т.к. способы реализации в большинстве случаев не признаются для целей налогообложения </a:t>
                      </a:r>
                      <a:endParaRPr lang="ru-RU" sz="1600" dirty="0">
                        <a:latin typeface="Verdana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76470760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0" y="116632"/>
            <a:ext cx="9036496" cy="646331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dirty="0">
                <a:latin typeface="Verdana" pitchFamily="34" charset="0"/>
              </a:rPr>
              <a:t>Сравнительная характеристика подходов к формированию учетной политики по МСФО и РСБУ в страховых компаниях</a:t>
            </a:r>
          </a:p>
        </p:txBody>
      </p:sp>
      <p:graphicFrame>
        <p:nvGraphicFramePr>
          <p:cNvPr id="11" name="Таблица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6709865"/>
              </p:ext>
            </p:extLst>
          </p:nvPr>
        </p:nvGraphicFramePr>
        <p:xfrm>
          <a:off x="107504" y="836711"/>
          <a:ext cx="8928992" cy="6126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43019"/>
                <a:gridCol w="3609643"/>
                <a:gridCol w="2976330"/>
              </a:tblGrid>
              <a:tr h="215944"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Verdana" pitchFamily="34" charset="0"/>
                          <a:cs typeface="Times New Roman" panose="02020603050405020304" pitchFamily="18" charset="0"/>
                        </a:rPr>
                        <a:t>Показатель</a:t>
                      </a:r>
                      <a:endParaRPr lang="ru-RU" sz="1800" dirty="0">
                        <a:latin typeface="Verdana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Verdana" pitchFamily="34" charset="0"/>
                          <a:cs typeface="Times New Roman" panose="02020603050405020304" pitchFamily="18" charset="0"/>
                        </a:rPr>
                        <a:t>МСФО</a:t>
                      </a:r>
                      <a:endParaRPr lang="ru-RU" sz="1800" dirty="0">
                        <a:latin typeface="Verdana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Verdana" pitchFamily="34" charset="0"/>
                          <a:cs typeface="Times New Roman" panose="02020603050405020304" pitchFamily="18" charset="0"/>
                        </a:rPr>
                        <a:t>РСБУ</a:t>
                      </a:r>
                      <a:endParaRPr lang="ru-RU" sz="1800" dirty="0">
                        <a:latin typeface="Verdana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1628456">
                <a:tc>
                  <a:txBody>
                    <a:bodyPr/>
                    <a:lstStyle/>
                    <a:p>
                      <a:pPr algn="just"/>
                      <a:r>
                        <a:rPr lang="ru-RU" sz="1800" dirty="0" smtClean="0">
                          <a:latin typeface="Verdana" pitchFamily="34" charset="0"/>
                          <a:cs typeface="Times New Roman" panose="02020603050405020304" pitchFamily="18" charset="0"/>
                        </a:rPr>
                        <a:t>Возможность профессионального суждения при подготовке отчётности </a:t>
                      </a:r>
                      <a:endParaRPr lang="ru-RU" sz="1800" dirty="0">
                        <a:latin typeface="Verdana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800" dirty="0" smtClean="0">
                          <a:latin typeface="Verdana" pitchFamily="34" charset="0"/>
                          <a:cs typeface="Times New Roman" panose="02020603050405020304" pitchFamily="18" charset="0"/>
                        </a:rPr>
                        <a:t>Предполагается при решении многих вопросов</a:t>
                      </a:r>
                      <a:endParaRPr lang="ru-RU" sz="1800" dirty="0">
                        <a:latin typeface="Verdana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800" dirty="0" smtClean="0">
                          <a:latin typeface="Verdana" pitchFamily="34" charset="0"/>
                          <a:cs typeface="Times New Roman" panose="02020603050405020304" pitchFamily="18" charset="0"/>
                        </a:rPr>
                        <a:t>Допускается только в рамках принятых нормативными</a:t>
                      </a:r>
                      <a:r>
                        <a:rPr lang="ru-RU" sz="1800" baseline="0" dirty="0" smtClean="0">
                          <a:latin typeface="Verdana" pitchFamily="34" charset="0"/>
                          <a:cs typeface="Times New Roman" panose="02020603050405020304" pitchFamily="18" charset="0"/>
                        </a:rPr>
                        <a:t> документами вариантов отражения операций в учете и отчетности </a:t>
                      </a:r>
                      <a:endParaRPr lang="ru-RU" sz="1800" dirty="0">
                        <a:latin typeface="Verdana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2380888">
                <a:tc>
                  <a:txBody>
                    <a:bodyPr/>
                    <a:lstStyle/>
                    <a:p>
                      <a:pPr algn="just"/>
                      <a:r>
                        <a:rPr lang="ru-RU" sz="1800" dirty="0" smtClean="0">
                          <a:latin typeface="Verdana" pitchFamily="34" charset="0"/>
                          <a:cs typeface="Times New Roman" panose="02020603050405020304" pitchFamily="18" charset="0"/>
                        </a:rPr>
                        <a:t>Требование существенности</a:t>
                      </a:r>
                    </a:p>
                    <a:p>
                      <a:pPr algn="just"/>
                      <a:r>
                        <a:rPr lang="ru-RU" sz="1800" dirty="0" smtClean="0">
                          <a:latin typeface="Verdana" pitchFamily="34" charset="0"/>
                          <a:cs typeface="Times New Roman" panose="02020603050405020304" pitchFamily="18" charset="0"/>
                        </a:rPr>
                        <a:t>(значимости)</a:t>
                      </a:r>
                      <a:endParaRPr lang="ru-RU" sz="1800" dirty="0">
                        <a:latin typeface="Verdana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800" dirty="0" smtClean="0">
                          <a:latin typeface="Verdana" pitchFamily="34" charset="0"/>
                          <a:cs typeface="Times New Roman" panose="02020603050405020304" pitchFamily="18" charset="0"/>
                        </a:rPr>
                        <a:t>Финансовая отчетность должна включать все показатели, достаточно значимые для оценок и решений пользователей. Значимость рассматривается прежде</a:t>
                      </a:r>
                      <a:r>
                        <a:rPr lang="ru-RU" sz="1800" baseline="0" dirty="0" smtClean="0">
                          <a:latin typeface="Verdana" pitchFamily="34" charset="0"/>
                          <a:cs typeface="Times New Roman" panose="02020603050405020304" pitchFamily="18" charset="0"/>
                        </a:rPr>
                        <a:t> всего как качественная характеристика </a:t>
                      </a:r>
                      <a:endParaRPr lang="ru-RU" sz="1800" dirty="0">
                        <a:latin typeface="Verdana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800" dirty="0" smtClean="0">
                          <a:latin typeface="Verdana" pitchFamily="34" charset="0"/>
                          <a:cs typeface="Times New Roman" panose="02020603050405020304" pitchFamily="18" charset="0"/>
                        </a:rPr>
                        <a:t>Провозглашено, но</a:t>
                      </a:r>
                      <a:r>
                        <a:rPr lang="ru-RU" sz="1800" baseline="0" dirty="0" smtClean="0">
                          <a:latin typeface="Verdana" pitchFamily="34" charset="0"/>
                          <a:cs typeface="Times New Roman" panose="02020603050405020304" pitchFamily="18" charset="0"/>
                        </a:rPr>
                        <a:t> не соблюдается на практике. Существенность определяется через количественные характеристики .</a:t>
                      </a:r>
                      <a:endParaRPr lang="ru-RU" sz="1800" dirty="0">
                        <a:latin typeface="Verdana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894888">
                <a:tc>
                  <a:txBody>
                    <a:bodyPr/>
                    <a:lstStyle/>
                    <a:p>
                      <a:pPr algn="just"/>
                      <a:r>
                        <a:rPr lang="ru-RU" sz="1800" dirty="0" smtClean="0">
                          <a:latin typeface="Verdana" pitchFamily="34" charset="0"/>
                          <a:cs typeface="Times New Roman" panose="02020603050405020304" pitchFamily="18" charset="0"/>
                        </a:rPr>
                        <a:t>Интересы</a:t>
                      </a:r>
                      <a:r>
                        <a:rPr lang="ru-RU" sz="1800" baseline="0" dirty="0" smtClean="0">
                          <a:latin typeface="Verdana" pitchFamily="34" charset="0"/>
                          <a:cs typeface="Times New Roman" panose="02020603050405020304" pitchFamily="18" charset="0"/>
                        </a:rPr>
                        <a:t> какой группы пользователей превалируют </a:t>
                      </a:r>
                      <a:endParaRPr lang="ru-RU" sz="1800" dirty="0">
                        <a:latin typeface="Verdana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800" dirty="0" smtClean="0">
                          <a:latin typeface="Verdana" pitchFamily="34" charset="0"/>
                          <a:cs typeface="Times New Roman" panose="02020603050405020304" pitchFamily="18" charset="0"/>
                        </a:rPr>
                        <a:t>В первую очередь инвесторов </a:t>
                      </a:r>
                      <a:endParaRPr lang="ru-RU" sz="1800" dirty="0">
                        <a:latin typeface="Verdana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800" dirty="0" smtClean="0">
                          <a:latin typeface="Verdana" pitchFamily="34" charset="0"/>
                          <a:cs typeface="Times New Roman" panose="02020603050405020304" pitchFamily="18" charset="0"/>
                        </a:rPr>
                        <a:t>Регулирующих (Государственных</a:t>
                      </a:r>
                      <a:r>
                        <a:rPr lang="ru-RU" sz="1800" baseline="0" dirty="0" smtClean="0">
                          <a:latin typeface="Verdana" pitchFamily="34" charset="0"/>
                          <a:cs typeface="Times New Roman" panose="02020603050405020304" pitchFamily="18" charset="0"/>
                        </a:rPr>
                        <a:t> органов)</a:t>
                      </a:r>
                      <a:endParaRPr lang="ru-RU" sz="1800" dirty="0">
                        <a:latin typeface="Verdana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26546907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79512" y="476672"/>
            <a:ext cx="8764402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b="1" dirty="0">
                <a:latin typeface="Verdana" pitchFamily="34" charset="0"/>
                <a:cs typeface="Times New Roman" panose="02020603050405020304" pitchFamily="18" charset="0"/>
              </a:rPr>
              <a:t>Цель бухгалтерской  </a:t>
            </a:r>
            <a:r>
              <a:rPr lang="ru-RU" sz="2000" b="1" dirty="0" smtClean="0">
                <a:latin typeface="Verdana" pitchFamily="34" charset="0"/>
                <a:cs typeface="Times New Roman" panose="02020603050405020304" pitchFamily="18" charset="0"/>
              </a:rPr>
              <a:t>отчетности по РСБУ.</a:t>
            </a:r>
            <a:endParaRPr lang="ru-RU" sz="2000" b="1" dirty="0">
              <a:latin typeface="Verdana" pitchFamily="34" charset="0"/>
              <a:cs typeface="Times New Roman" panose="02020603050405020304" pitchFamily="18" charset="0"/>
            </a:endParaRPr>
          </a:p>
          <a:p>
            <a:pPr algn="just"/>
            <a:r>
              <a:rPr lang="ru-RU" sz="2000" dirty="0">
                <a:latin typeface="Verdana" pitchFamily="34" charset="0"/>
                <a:cs typeface="Times New Roman" panose="02020603050405020304" pitchFamily="18" charset="0"/>
              </a:rPr>
              <a:t>Бухгалтерская отчетность должна давать достоверное и полное представление о финансовом положении организации, финансовых результатах  деятельности и изменениях в ее финансовом положении (ПБУ 4/99</a:t>
            </a:r>
            <a:r>
              <a:rPr lang="ru-RU" sz="2000" dirty="0" smtClean="0">
                <a:latin typeface="Verdana" pitchFamily="34" charset="0"/>
                <a:cs typeface="Times New Roman" panose="02020603050405020304" pitchFamily="18" charset="0"/>
              </a:rPr>
              <a:t>).</a:t>
            </a:r>
          </a:p>
          <a:p>
            <a:pPr algn="just"/>
            <a:endParaRPr lang="ru-RU" sz="2000" dirty="0">
              <a:latin typeface="Verdana" pitchFamily="34" charset="0"/>
              <a:cs typeface="Times New Roman" panose="02020603050405020304" pitchFamily="18" charset="0"/>
            </a:endParaRPr>
          </a:p>
          <a:p>
            <a:pPr algn="just"/>
            <a:r>
              <a:rPr lang="ru-RU" sz="2000" b="1" dirty="0">
                <a:latin typeface="Verdana" pitchFamily="34" charset="0"/>
                <a:cs typeface="Times New Roman" panose="02020603050405020304" pitchFamily="18" charset="0"/>
              </a:rPr>
              <a:t>Целью финансовой отчетности по МСФО </a:t>
            </a:r>
            <a:r>
              <a:rPr lang="ru-RU" sz="2000" dirty="0">
                <a:latin typeface="Verdana" pitchFamily="34" charset="0"/>
                <a:cs typeface="Times New Roman" panose="02020603050405020304" pitchFamily="18" charset="0"/>
              </a:rPr>
              <a:t>является представление информации о финансовом положении, финансовых результатах деятельности и движении денежных средств компании, полезной для широкого круга пользователей при принятии экономических решений </a:t>
            </a: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4044586"/>
            <a:ext cx="4321324" cy="26522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4044584"/>
            <a:ext cx="4011874" cy="25527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91866554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92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95536" y="692696"/>
            <a:ext cx="864096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b="1" dirty="0">
                <a:latin typeface="Verdana" pitchFamily="34" charset="0"/>
                <a:cs typeface="Times New Roman" panose="02020603050405020304" pitchFamily="18" charset="0"/>
              </a:rPr>
              <a:t>МСФО </a:t>
            </a:r>
            <a:r>
              <a:rPr lang="ru-RU" sz="2000" dirty="0">
                <a:latin typeface="Verdana" pitchFamily="34" charset="0"/>
                <a:cs typeface="Times New Roman" panose="02020603050405020304" pitchFamily="18" charset="0"/>
              </a:rPr>
              <a:t>- это краткое и по возможности простое изложение различных аспектов бухгалтерской отчетности с пояснениями, каким образом следует оценивать отдельные статьи отчетности, и какая минимальная информация должна быть раскрыта. </a:t>
            </a:r>
            <a:endParaRPr lang="ru-RU" sz="2000" dirty="0" smtClean="0">
              <a:latin typeface="Verdana" pitchFamily="34" charset="0"/>
              <a:cs typeface="Times New Roman" panose="02020603050405020304" pitchFamily="18" charset="0"/>
            </a:endParaRPr>
          </a:p>
          <a:p>
            <a:endParaRPr lang="ru-RU" sz="2000" dirty="0">
              <a:latin typeface="Verdana" pitchFamily="34" charset="0"/>
              <a:cs typeface="Times New Roman" panose="02020603050405020304" pitchFamily="18" charset="0"/>
            </a:endParaRPr>
          </a:p>
          <a:p>
            <a:pPr algn="just"/>
            <a:r>
              <a:rPr lang="ru-RU" sz="2000" dirty="0">
                <a:latin typeface="Verdana" pitchFamily="34" charset="0"/>
                <a:cs typeface="Times New Roman" panose="02020603050405020304" pitchFamily="18" charset="0"/>
              </a:rPr>
              <a:t>Необходимость перехода на МСФО вызвана:</a:t>
            </a: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ru-RU" sz="2000" dirty="0" smtClean="0">
                <a:latin typeface="Verdana" pitchFamily="34" charset="0"/>
                <a:cs typeface="Times New Roman" panose="02020603050405020304" pitchFamily="18" charset="0"/>
              </a:rPr>
              <a:t>требованием </a:t>
            </a:r>
            <a:r>
              <a:rPr lang="ru-RU" sz="2000" dirty="0">
                <a:latin typeface="Verdana" pitchFamily="34" charset="0"/>
                <a:cs typeface="Times New Roman" panose="02020603050405020304" pitchFamily="18" charset="0"/>
              </a:rPr>
              <a:t>владельца </a:t>
            </a:r>
            <a:r>
              <a:rPr lang="ru-RU" sz="2000" dirty="0" smtClean="0">
                <a:latin typeface="Verdana" pitchFamily="34" charset="0"/>
                <a:cs typeface="Times New Roman" panose="02020603050405020304" pitchFamily="18" charset="0"/>
              </a:rPr>
              <a:t>бизнеса;</a:t>
            </a: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ru-RU" sz="2000" dirty="0" smtClean="0">
                <a:latin typeface="Verdana" pitchFamily="34" charset="0"/>
                <a:cs typeface="Times New Roman" panose="02020603050405020304" pitchFamily="18" charset="0"/>
              </a:rPr>
              <a:t>желанием </a:t>
            </a:r>
            <a:r>
              <a:rPr lang="ru-RU" sz="2000" dirty="0">
                <a:latin typeface="Verdana" pitchFamily="34" charset="0"/>
                <a:cs typeface="Times New Roman" panose="02020603050405020304" pitchFamily="18" charset="0"/>
              </a:rPr>
              <a:t>руководителя повысить эффективность </a:t>
            </a:r>
            <a:r>
              <a:rPr lang="ru-RU" sz="2000" dirty="0" smtClean="0">
                <a:latin typeface="Verdana" pitchFamily="34" charset="0"/>
                <a:cs typeface="Times New Roman" panose="02020603050405020304" pitchFamily="18" charset="0"/>
              </a:rPr>
              <a:t>бизнеса;</a:t>
            </a: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ru-RU" sz="2000" dirty="0" smtClean="0">
                <a:latin typeface="Verdana" pitchFamily="34" charset="0"/>
                <a:cs typeface="Times New Roman" panose="02020603050405020304" pitchFamily="18" charset="0"/>
              </a:rPr>
              <a:t>повышением </a:t>
            </a:r>
            <a:r>
              <a:rPr lang="ru-RU" sz="2000" dirty="0">
                <a:latin typeface="Verdana" pitchFamily="34" charset="0"/>
                <a:cs typeface="Times New Roman" panose="02020603050405020304" pitchFamily="18" charset="0"/>
              </a:rPr>
              <a:t>конкурентоспособности </a:t>
            </a:r>
            <a:r>
              <a:rPr lang="ru-RU" sz="2000" dirty="0" smtClean="0">
                <a:latin typeface="Verdana" pitchFamily="34" charset="0"/>
                <a:cs typeface="Times New Roman" panose="02020603050405020304" pitchFamily="18" charset="0"/>
              </a:rPr>
              <a:t>организации;</a:t>
            </a: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ru-RU" sz="2000" dirty="0" smtClean="0">
                <a:latin typeface="Verdana" pitchFamily="34" charset="0"/>
                <a:cs typeface="Times New Roman" panose="02020603050405020304" pitchFamily="18" charset="0"/>
              </a:rPr>
              <a:t>работой </a:t>
            </a:r>
            <a:r>
              <a:rPr lang="ru-RU" sz="2000" dirty="0">
                <a:latin typeface="Verdana" pitchFamily="34" charset="0"/>
                <a:cs typeface="Times New Roman" panose="02020603050405020304" pitchFamily="18" charset="0"/>
              </a:rPr>
              <a:t>с иностранными партнерами.</a:t>
            </a:r>
          </a:p>
          <a:p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4293096"/>
            <a:ext cx="7776864" cy="2257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533739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Главная">
      <a:dk1>
        <a:srgbClr val="000000"/>
      </a:dk1>
      <a:lt1>
        <a:srgbClr val="FFFFFF"/>
      </a:lt1>
      <a:dk2>
        <a:srgbClr val="D1282E"/>
      </a:dk2>
      <a:lt2>
        <a:srgbClr val="C8C8B1"/>
      </a:lt2>
      <a:accent1>
        <a:srgbClr val="7A7A7A"/>
      </a:accent1>
      <a:accent2>
        <a:srgbClr val="F5C201"/>
      </a:accent2>
      <a:accent3>
        <a:srgbClr val="526DB0"/>
      </a:accent3>
      <a:accent4>
        <a:srgbClr val="989AAC"/>
      </a:accent4>
      <a:accent5>
        <a:srgbClr val="DC5924"/>
      </a:accent5>
      <a:accent6>
        <a:srgbClr val="B4B392"/>
      </a:accent6>
      <a:hlink>
        <a:srgbClr val="CC9900"/>
      </a:hlink>
      <a:folHlink>
        <a:srgbClr val="969696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225</TotalTime>
  <Words>1640</Words>
  <Application>Microsoft Office PowerPoint</Application>
  <PresentationFormat>Экран (4:3)</PresentationFormat>
  <Paragraphs>214</Paragraphs>
  <Slides>24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Воздушный 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Преимущества в результате перехода на МСФО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XTreme</cp:lastModifiedBy>
  <cp:revision>30</cp:revision>
  <dcterms:created xsi:type="dcterms:W3CDTF">2020-02-24T14:57:58Z</dcterms:created>
  <dcterms:modified xsi:type="dcterms:W3CDTF">2023-02-13T10:21:43Z</dcterms:modified>
</cp:coreProperties>
</file>