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91" r:id="rId3"/>
    <p:sldId id="275" r:id="rId4"/>
    <p:sldId id="276" r:id="rId5"/>
    <p:sldId id="284" r:id="rId6"/>
    <p:sldId id="278" r:id="rId7"/>
    <p:sldId id="264" r:id="rId8"/>
    <p:sldId id="279" r:id="rId9"/>
    <p:sldId id="280" r:id="rId10"/>
    <p:sldId id="260" r:id="rId11"/>
    <p:sldId id="261" r:id="rId12"/>
    <p:sldId id="262" r:id="rId13"/>
    <p:sldId id="265" r:id="rId14"/>
    <p:sldId id="290" r:id="rId15"/>
    <p:sldId id="266" r:id="rId16"/>
    <p:sldId id="283" r:id="rId17"/>
    <p:sldId id="268" r:id="rId18"/>
    <p:sldId id="285" r:id="rId19"/>
    <p:sldId id="286" r:id="rId20"/>
    <p:sldId id="287" r:id="rId21"/>
    <p:sldId id="288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Кредитные организации</c:v>
                </c:pt>
                <c:pt idx="1">
                  <c:v>Субъекты страхового дела</c:v>
                </c:pt>
                <c:pt idx="2">
                  <c:v>Проф. участники РЦБ</c:v>
                </c:pt>
                <c:pt idx="3">
                  <c:v>ПИФы</c:v>
                </c:pt>
                <c:pt idx="4">
                  <c:v>НПФ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783</c:v>
                </c:pt>
                <c:pt idx="1">
                  <c:v>478</c:v>
                </c:pt>
                <c:pt idx="2">
                  <c:v>875</c:v>
                </c:pt>
                <c:pt idx="3">
                  <c:v>1559</c:v>
                </c:pt>
                <c:pt idx="4">
                  <c:v>102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Кредитные организации</c:v>
                </c:pt>
                <c:pt idx="1">
                  <c:v>Субъекты страхового дела</c:v>
                </c:pt>
                <c:pt idx="2">
                  <c:v>Проф. участники РЦБ</c:v>
                </c:pt>
                <c:pt idx="3">
                  <c:v>ПИФы</c:v>
                </c:pt>
                <c:pt idx="4">
                  <c:v>НПФ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623</c:v>
                </c:pt>
                <c:pt idx="1">
                  <c:v>364</c:v>
                </c:pt>
                <c:pt idx="2">
                  <c:v>681</c:v>
                </c:pt>
                <c:pt idx="3">
                  <c:v>1553</c:v>
                </c:pt>
                <c:pt idx="4">
                  <c:v>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437120"/>
        <c:axId val="90438656"/>
      </c:barChart>
      <c:catAx>
        <c:axId val="90437120"/>
        <c:scaling>
          <c:orientation val="minMax"/>
        </c:scaling>
        <c:delete val="0"/>
        <c:axPos val="b"/>
        <c:majorTickMark val="out"/>
        <c:minorTickMark val="none"/>
        <c:tickLblPos val="nextTo"/>
        <c:crossAx val="90438656"/>
        <c:crosses val="autoZero"/>
        <c:auto val="1"/>
        <c:lblAlgn val="ctr"/>
        <c:lblOffset val="100"/>
        <c:noMultiLvlLbl val="0"/>
      </c:catAx>
      <c:valAx>
        <c:axId val="90438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437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185294546514959"/>
          <c:y val="0.45982377202849806"/>
          <c:w val="9.4258165645961262E-2"/>
          <c:h val="0.220187682019199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782006415864804E-2"/>
          <c:y val="4.4057617797775478E-2"/>
          <c:w val="0.79466353164187864"/>
          <c:h val="0.841297070607196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2015г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Кредитные организации</c:v>
                </c:pt>
                <c:pt idx="1">
                  <c:v>Субъекты страхового дела</c:v>
                </c:pt>
                <c:pt idx="2">
                  <c:v>Проф. участники РЦГ</c:v>
                </c:pt>
                <c:pt idx="3">
                  <c:v>ПИФы</c:v>
                </c:pt>
                <c:pt idx="4">
                  <c:v>НПФ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99.7</c:v>
                </c:pt>
                <c:pt idx="1">
                  <c:v>2</c:v>
                </c:pt>
                <c:pt idx="2">
                  <c:v>0.9</c:v>
                </c:pt>
                <c:pt idx="3">
                  <c:v>3.2</c:v>
                </c:pt>
                <c:pt idx="4">
                  <c:v>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2016г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7222222222222224E-3"/>
                  <c:y val="6.996957333619333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Кредитные организации</c:v>
                </c:pt>
                <c:pt idx="1">
                  <c:v>Субъекты страхового дела</c:v>
                </c:pt>
                <c:pt idx="2">
                  <c:v>Проф. участники РЦГ</c:v>
                </c:pt>
                <c:pt idx="3">
                  <c:v>ПИФы</c:v>
                </c:pt>
                <c:pt idx="4">
                  <c:v>НПФ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93</c:v>
                </c:pt>
                <c:pt idx="1">
                  <c:v>2.2000000000000002</c:v>
                </c:pt>
                <c:pt idx="2">
                  <c:v>0.9</c:v>
                </c:pt>
                <c:pt idx="3">
                  <c:v>3.3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Кредитные организации</c:v>
                </c:pt>
                <c:pt idx="1">
                  <c:v>Субъекты страхового дела</c:v>
                </c:pt>
                <c:pt idx="2">
                  <c:v>Проф. участники РЦГ</c:v>
                </c:pt>
                <c:pt idx="3">
                  <c:v>ПИФы</c:v>
                </c:pt>
                <c:pt idx="4">
                  <c:v>НПФ</c:v>
                </c:pt>
              </c:strCache>
            </c:strRef>
          </c:cat>
          <c:val>
            <c:numRef>
              <c:f>Лист1!$D$2:$D$6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0711168"/>
        <c:axId val="90712704"/>
      </c:barChart>
      <c:catAx>
        <c:axId val="90711168"/>
        <c:scaling>
          <c:orientation val="minMax"/>
        </c:scaling>
        <c:delete val="0"/>
        <c:axPos val="b"/>
        <c:majorTickMark val="out"/>
        <c:minorTickMark val="none"/>
        <c:tickLblPos val="nextTo"/>
        <c:crossAx val="90712704"/>
        <c:crosses val="autoZero"/>
        <c:auto val="1"/>
        <c:lblAlgn val="ctr"/>
        <c:lblOffset val="100"/>
        <c:noMultiLvlLbl val="0"/>
      </c:catAx>
      <c:valAx>
        <c:axId val="90712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711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Лист3!$A$2</c:f>
              <c:strCache>
                <c:ptCount val="1"/>
                <c:pt idx="0">
                  <c:v>без посредников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Лист3!$B$2:$G$2</c:f>
              <c:numCache>
                <c:formatCode>0.00%</c:formatCode>
                <c:ptCount val="6"/>
                <c:pt idx="0">
                  <c:v>0.35600000000000032</c:v>
                </c:pt>
                <c:pt idx="1">
                  <c:v>0.31400000000000111</c:v>
                </c:pt>
                <c:pt idx="2" formatCode="0%">
                  <c:v>0.31000000000000111</c:v>
                </c:pt>
                <c:pt idx="3">
                  <c:v>0.32100000000000123</c:v>
                </c:pt>
                <c:pt idx="4">
                  <c:v>0.29300000000000032</c:v>
                </c:pt>
                <c:pt idx="5">
                  <c:v>0.60200000000000065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через интернет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Лист3!$B$3:$G$3</c:f>
              <c:numCache>
                <c:formatCode>0.00%</c:formatCode>
                <c:ptCount val="6"/>
                <c:pt idx="0">
                  <c:v>2.0000000000000052E-3</c:v>
                </c:pt>
                <c:pt idx="1">
                  <c:v>2.0000000000000052E-3</c:v>
                </c:pt>
                <c:pt idx="2">
                  <c:v>3.00000000000001E-3</c:v>
                </c:pt>
                <c:pt idx="3">
                  <c:v>3.00000000000001E-3</c:v>
                </c:pt>
                <c:pt idx="4">
                  <c:v>5.000000000000014E-3</c:v>
                </c:pt>
                <c:pt idx="5">
                  <c:v>1.2999999999999998E-2</c:v>
                </c:pt>
              </c:numCache>
            </c:numRef>
          </c:val>
        </c:ser>
        <c:ser>
          <c:idx val="2"/>
          <c:order val="2"/>
          <c:tx>
            <c:strRef>
              <c:f>Лист3!$A$4</c:f>
              <c:strCache>
                <c:ptCount val="1"/>
                <c:pt idx="0">
                  <c:v>с посредниками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Лист3!$B$4:$G$4</c:f>
              <c:numCache>
                <c:formatCode>0.00%</c:formatCode>
                <c:ptCount val="6"/>
                <c:pt idx="0">
                  <c:v>0.64200000000000246</c:v>
                </c:pt>
                <c:pt idx="1">
                  <c:v>0.68400000000000061</c:v>
                </c:pt>
                <c:pt idx="2">
                  <c:v>0.68300000000000061</c:v>
                </c:pt>
                <c:pt idx="3">
                  <c:v>0.68700000000000094</c:v>
                </c:pt>
                <c:pt idx="4">
                  <c:v>0.70300000000000062</c:v>
                </c:pt>
                <c:pt idx="5">
                  <c:v>0.38600000000000123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44493184"/>
        <c:axId val="144572800"/>
        <c:axId val="0"/>
      </c:bar3DChart>
      <c:catAx>
        <c:axId val="14449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4572800"/>
        <c:crosses val="autoZero"/>
        <c:auto val="1"/>
        <c:lblAlgn val="ctr"/>
        <c:lblOffset val="100"/>
        <c:noMultiLvlLbl val="0"/>
      </c:catAx>
      <c:valAx>
        <c:axId val="144572800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crossAx val="1444931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Лист3!$A$2</c:f>
              <c:strCache>
                <c:ptCount val="1"/>
                <c:pt idx="0">
                  <c:v>без посредников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Лист3!$B$2:$G$2</c:f>
              <c:numCache>
                <c:formatCode>0.00%</c:formatCode>
                <c:ptCount val="6"/>
                <c:pt idx="0">
                  <c:v>0.35600000000000032</c:v>
                </c:pt>
                <c:pt idx="1">
                  <c:v>0.31400000000000111</c:v>
                </c:pt>
                <c:pt idx="2" formatCode="0%">
                  <c:v>0.31000000000000111</c:v>
                </c:pt>
                <c:pt idx="3">
                  <c:v>0.32100000000000123</c:v>
                </c:pt>
                <c:pt idx="4">
                  <c:v>0.29300000000000032</c:v>
                </c:pt>
                <c:pt idx="5">
                  <c:v>0.60200000000000065</c:v>
                </c:pt>
              </c:numCache>
            </c:numRef>
          </c:val>
        </c:ser>
        <c:ser>
          <c:idx val="1"/>
          <c:order val="1"/>
          <c:tx>
            <c:strRef>
              <c:f>Лист3!$A$3</c:f>
              <c:strCache>
                <c:ptCount val="1"/>
                <c:pt idx="0">
                  <c:v>через интернет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Лист3!$B$3:$G$3</c:f>
              <c:numCache>
                <c:formatCode>0.00%</c:formatCode>
                <c:ptCount val="6"/>
                <c:pt idx="0">
                  <c:v>2.0000000000000052E-3</c:v>
                </c:pt>
                <c:pt idx="1">
                  <c:v>2.0000000000000052E-3</c:v>
                </c:pt>
                <c:pt idx="2">
                  <c:v>3.0000000000000092E-3</c:v>
                </c:pt>
                <c:pt idx="3">
                  <c:v>3.0000000000000092E-3</c:v>
                </c:pt>
                <c:pt idx="4">
                  <c:v>5.0000000000000114E-3</c:v>
                </c:pt>
                <c:pt idx="5">
                  <c:v>1.2999999999999998E-2</c:v>
                </c:pt>
              </c:numCache>
            </c:numRef>
          </c:val>
        </c:ser>
        <c:ser>
          <c:idx val="2"/>
          <c:order val="2"/>
          <c:tx>
            <c:strRef>
              <c:f>Лист3!$A$4</c:f>
              <c:strCache>
                <c:ptCount val="1"/>
                <c:pt idx="0">
                  <c:v>с посредниками</c:v>
                </c:pt>
              </c:strCache>
            </c:strRef>
          </c:tx>
          <c:invertIfNegative val="0"/>
          <c:cat>
            <c:numRef>
              <c:f>Лист3!$B$1:$G$1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Лист3!$B$4:$G$4</c:f>
              <c:numCache>
                <c:formatCode>0.00%</c:formatCode>
                <c:ptCount val="6"/>
                <c:pt idx="0">
                  <c:v>0.64200000000000246</c:v>
                </c:pt>
                <c:pt idx="1">
                  <c:v>0.68400000000000005</c:v>
                </c:pt>
                <c:pt idx="2">
                  <c:v>0.68300000000000005</c:v>
                </c:pt>
                <c:pt idx="3">
                  <c:v>0.68700000000000061</c:v>
                </c:pt>
                <c:pt idx="4">
                  <c:v>0.70300000000000062</c:v>
                </c:pt>
                <c:pt idx="5">
                  <c:v>0.38600000000000123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44637312"/>
        <c:axId val="145429632"/>
        <c:axId val="0"/>
      </c:bar3DChart>
      <c:catAx>
        <c:axId val="144637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5429632"/>
        <c:crosses val="autoZero"/>
        <c:auto val="1"/>
        <c:lblAlgn val="ctr"/>
        <c:lblOffset val="100"/>
        <c:noMultiLvlLbl val="0"/>
      </c:catAx>
      <c:valAx>
        <c:axId val="145429632"/>
        <c:scaling>
          <c:orientation val="minMax"/>
        </c:scaling>
        <c:delete val="0"/>
        <c:axPos val="l"/>
        <c:numFmt formatCode="0.00%" sourceLinked="1"/>
        <c:majorTickMark val="none"/>
        <c:minorTickMark val="none"/>
        <c:tickLblPos val="nextTo"/>
        <c:crossAx val="1446373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997361-E4A7-4C3A-840D-2A41A1E22939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ED8301-D967-4A8E-AA31-A4AC86D0CE03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Департамент</a:t>
          </a:r>
          <a:r>
            <a:rPr lang="ru-RU" sz="2000" baseline="0" dirty="0">
              <a:latin typeface="+mn-lt"/>
              <a:cs typeface="Times New Roman" pitchFamily="18" charset="0"/>
            </a:rPr>
            <a:t> страхового рынка ЦБ</a:t>
          </a:r>
          <a:endParaRPr lang="ru-RU" sz="2000" dirty="0">
            <a:latin typeface="+mn-lt"/>
            <a:cs typeface="Times New Roman" pitchFamily="18" charset="0"/>
          </a:endParaRPr>
        </a:p>
      </dgm:t>
    </dgm:pt>
    <dgm:pt modelId="{F75D23BD-3776-4301-806D-7BC11E9F317F}" type="parTrans" cxnId="{D335E365-E543-44CC-AD76-CB1EC70F6C77}">
      <dgm:prSet/>
      <dgm:spPr/>
      <dgm:t>
        <a:bodyPr/>
        <a:lstStyle/>
        <a:p>
          <a:pPr algn="ctr"/>
          <a:endParaRPr lang="ru-RU"/>
        </a:p>
      </dgm:t>
    </dgm:pt>
    <dgm:pt modelId="{837DC062-C27E-4FD5-879E-8D25E1283268}" type="sibTrans" cxnId="{D335E365-E543-44CC-AD76-CB1EC70F6C77}">
      <dgm:prSet/>
      <dgm:spPr/>
      <dgm:t>
        <a:bodyPr/>
        <a:lstStyle/>
        <a:p>
          <a:pPr algn="ctr"/>
          <a:endParaRPr lang="ru-RU"/>
        </a:p>
      </dgm:t>
    </dgm:pt>
    <dgm:pt modelId="{C6176569-25C4-477D-AA37-B530DC8093B6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Межрегиональные центры</a:t>
          </a:r>
        </a:p>
      </dgm:t>
    </dgm:pt>
    <dgm:pt modelId="{661F7DBE-2EE1-4988-99B2-3B5665C08EB5}" type="parTrans" cxnId="{78C2D3DE-E19C-461A-AA3C-27277C323FAF}">
      <dgm:prSet/>
      <dgm:spPr/>
      <dgm:t>
        <a:bodyPr/>
        <a:lstStyle/>
        <a:p>
          <a:pPr algn="ctr"/>
          <a:endParaRPr lang="ru-RU"/>
        </a:p>
      </dgm:t>
    </dgm:pt>
    <dgm:pt modelId="{6DB66A1D-EB95-41D9-9E2E-A793BC705722}" type="sibTrans" cxnId="{78C2D3DE-E19C-461A-AA3C-27277C323FAF}">
      <dgm:prSet/>
      <dgm:spPr/>
      <dgm:t>
        <a:bodyPr/>
        <a:lstStyle/>
        <a:p>
          <a:pPr algn="ctr"/>
          <a:endParaRPr lang="ru-RU"/>
        </a:p>
      </dgm:t>
    </dgm:pt>
    <dgm:pt modelId="{FA2F7C85-312D-4CBE-979D-272181A3E907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</a:rPr>
            <a:t>- Единый центр принятия решений, связанных с функционированием страхового рынка</a:t>
          </a:r>
        </a:p>
        <a:p>
          <a:pPr algn="just"/>
          <a:r>
            <a:rPr lang="ru-RU" sz="2000" dirty="0">
              <a:latin typeface="+mn-lt"/>
            </a:rPr>
            <a:t>-Надзор за системно значимыми страховщиками</a:t>
          </a:r>
        </a:p>
        <a:p>
          <a:pPr algn="just"/>
          <a:r>
            <a:rPr lang="ru-RU" sz="2000" dirty="0">
              <a:latin typeface="+mn-lt"/>
            </a:rPr>
            <a:t>- Надзор за страховыми организациями, входящими в топ-100 рынка</a:t>
          </a:r>
        </a:p>
      </dgm:t>
    </dgm:pt>
    <dgm:pt modelId="{8DCECE6C-414D-40FB-9DFB-4BEAA383C4C7}" type="parTrans" cxnId="{3FE064FE-E240-4EE6-8584-80C0E8657B0F}">
      <dgm:prSet/>
      <dgm:spPr/>
      <dgm:t>
        <a:bodyPr/>
        <a:lstStyle/>
        <a:p>
          <a:pPr algn="ctr"/>
          <a:endParaRPr lang="ru-RU"/>
        </a:p>
      </dgm:t>
    </dgm:pt>
    <dgm:pt modelId="{3C7A1F81-58C1-4498-BE4C-7B299E20F8CF}" type="sibTrans" cxnId="{3FE064FE-E240-4EE6-8584-80C0E8657B0F}">
      <dgm:prSet/>
      <dgm:spPr/>
      <dgm:t>
        <a:bodyPr/>
        <a:lstStyle/>
        <a:p>
          <a:pPr algn="ctr"/>
          <a:endParaRPr lang="ru-RU"/>
        </a:p>
      </dgm:t>
    </dgm:pt>
    <dgm:pt modelId="{D90BA45A-D38B-4E7C-A801-54F5C636753A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Надзор за страховыми организациями, не входящими в топ-100</a:t>
          </a:r>
        </a:p>
      </dgm:t>
    </dgm:pt>
    <dgm:pt modelId="{DF39B433-FEB3-4439-88AA-0A5CBD978C2E}" type="parTrans" cxnId="{83DAEC45-D6D5-4206-8A04-D403E48F46AA}">
      <dgm:prSet/>
      <dgm:spPr/>
      <dgm:t>
        <a:bodyPr/>
        <a:lstStyle/>
        <a:p>
          <a:pPr algn="ctr"/>
          <a:endParaRPr lang="ru-RU"/>
        </a:p>
      </dgm:t>
    </dgm:pt>
    <dgm:pt modelId="{384EBB90-FD1F-4A36-8740-002AA279F927}" type="sibTrans" cxnId="{83DAEC45-D6D5-4206-8A04-D403E48F46AA}">
      <dgm:prSet/>
      <dgm:spPr/>
      <dgm:t>
        <a:bodyPr/>
        <a:lstStyle/>
        <a:p>
          <a:pPr algn="ctr"/>
          <a:endParaRPr lang="ru-RU"/>
        </a:p>
      </dgm:t>
    </dgm:pt>
    <dgm:pt modelId="{EDAE9888-B20A-4E67-8A9A-658CD86A43FE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Служба ЦБ по защите прав потребителей и миноритарных акционеров</a:t>
          </a:r>
        </a:p>
      </dgm:t>
    </dgm:pt>
    <dgm:pt modelId="{38287E25-2402-4BAB-B4F5-705129DCCE45}" type="parTrans" cxnId="{27BFFEDD-43BF-4FD9-BC76-0AD99823816A}">
      <dgm:prSet/>
      <dgm:spPr/>
      <dgm:t>
        <a:bodyPr/>
        <a:lstStyle/>
        <a:p>
          <a:pPr algn="ctr"/>
          <a:endParaRPr lang="ru-RU"/>
        </a:p>
      </dgm:t>
    </dgm:pt>
    <dgm:pt modelId="{C0FA0122-2689-4CBC-A97D-488F66CE3848}" type="sibTrans" cxnId="{27BFFEDD-43BF-4FD9-BC76-0AD99823816A}">
      <dgm:prSet/>
      <dgm:spPr/>
      <dgm:t>
        <a:bodyPr/>
        <a:lstStyle/>
        <a:p>
          <a:pPr algn="ctr"/>
          <a:endParaRPr lang="ru-RU"/>
        </a:p>
      </dgm:t>
    </dgm:pt>
    <dgm:pt modelId="{C0F6B950-A104-4DE9-AB6E-A5F0CF94B06F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Рассмотрение жалоб, </a:t>
          </a:r>
          <a:r>
            <a:rPr lang="ru-RU" sz="2000" dirty="0" smtClean="0">
              <a:latin typeface="+mn-lt"/>
              <a:cs typeface="Times New Roman" pitchFamily="18" charset="0"/>
            </a:rPr>
            <a:t>обеспечение </a:t>
          </a:r>
          <a:r>
            <a:rPr lang="ru-RU" sz="2000" dirty="0">
              <a:latin typeface="+mn-lt"/>
              <a:cs typeface="Times New Roman" pitchFamily="18" charset="0"/>
            </a:rPr>
            <a:t>быстрого, эффективного досудебного регулирования споров</a:t>
          </a:r>
        </a:p>
      </dgm:t>
    </dgm:pt>
    <dgm:pt modelId="{35C86337-2FDA-4F78-B8CF-504A88308E61}" type="parTrans" cxnId="{E030C5B3-1CB9-4970-9767-F584BB851729}">
      <dgm:prSet/>
      <dgm:spPr/>
      <dgm:t>
        <a:bodyPr/>
        <a:lstStyle/>
        <a:p>
          <a:pPr algn="ctr"/>
          <a:endParaRPr lang="ru-RU"/>
        </a:p>
      </dgm:t>
    </dgm:pt>
    <dgm:pt modelId="{A80E9EE8-656A-4E27-8994-FA1D0690F24B}" type="sibTrans" cxnId="{E030C5B3-1CB9-4970-9767-F584BB851729}">
      <dgm:prSet/>
      <dgm:spPr/>
      <dgm:t>
        <a:bodyPr/>
        <a:lstStyle/>
        <a:p>
          <a:pPr algn="ctr"/>
          <a:endParaRPr lang="ru-RU"/>
        </a:p>
      </dgm:t>
    </dgm:pt>
    <dgm:pt modelId="{A3A49129-6407-47A0-8186-FA234225D150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ru-RU" sz="2800" b="1" dirty="0">
              <a:latin typeface="+mn-lt"/>
              <a:cs typeface="Times New Roman" pitchFamily="18" charset="0"/>
            </a:rPr>
            <a:t>Организация страхового надзора</a:t>
          </a:r>
        </a:p>
      </dgm:t>
    </dgm:pt>
    <dgm:pt modelId="{ABFD5AD9-EAFC-4364-A893-9099FB1D0D3E}" type="sibTrans" cxnId="{90587049-376B-45DF-AAF2-2770FCC82D1E}">
      <dgm:prSet/>
      <dgm:spPr/>
      <dgm:t>
        <a:bodyPr/>
        <a:lstStyle/>
        <a:p>
          <a:pPr algn="ctr"/>
          <a:endParaRPr lang="ru-RU"/>
        </a:p>
      </dgm:t>
    </dgm:pt>
    <dgm:pt modelId="{D36F26A7-130D-4268-B86D-F35FF9BB51E9}" type="parTrans" cxnId="{90587049-376B-45DF-AAF2-2770FCC82D1E}">
      <dgm:prSet/>
      <dgm:spPr/>
      <dgm:t>
        <a:bodyPr/>
        <a:lstStyle/>
        <a:p>
          <a:pPr algn="ctr"/>
          <a:endParaRPr lang="ru-RU"/>
        </a:p>
      </dgm:t>
    </dgm:pt>
    <dgm:pt modelId="{8F3FB898-D550-4B21-B9D4-D8ABEF37B3AC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Главная инспекция ЦБ </a:t>
          </a:r>
        </a:p>
      </dgm:t>
    </dgm:pt>
    <dgm:pt modelId="{A1E44462-896D-4C00-9048-466BCBC88770}" type="parTrans" cxnId="{B932302D-EB34-41CC-A132-9F87BDEA360B}">
      <dgm:prSet/>
      <dgm:spPr/>
      <dgm:t>
        <a:bodyPr/>
        <a:lstStyle/>
        <a:p>
          <a:pPr algn="ctr"/>
          <a:endParaRPr lang="ru-RU"/>
        </a:p>
      </dgm:t>
    </dgm:pt>
    <dgm:pt modelId="{6E5B46AF-C1B9-4795-94DF-485E0A2880BB}" type="sibTrans" cxnId="{B932302D-EB34-41CC-A132-9F87BDEA360B}">
      <dgm:prSet/>
      <dgm:spPr/>
      <dgm:t>
        <a:bodyPr/>
        <a:lstStyle/>
        <a:p>
          <a:pPr algn="ctr"/>
          <a:endParaRPr lang="ru-RU"/>
        </a:p>
      </dgm:t>
    </dgm:pt>
    <dgm:pt modelId="{66676331-5D68-4370-9B2F-8C375EDD7C18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Осуществление контактного надзора</a:t>
          </a:r>
        </a:p>
      </dgm:t>
    </dgm:pt>
    <dgm:pt modelId="{FF146CC4-5468-4C9E-85C0-6F011FDB7393}" type="parTrans" cxnId="{FF6C521B-43F4-4392-8CEA-4A7566B85BE5}">
      <dgm:prSet/>
      <dgm:spPr/>
      <dgm:t>
        <a:bodyPr/>
        <a:lstStyle/>
        <a:p>
          <a:pPr algn="ctr"/>
          <a:endParaRPr lang="ru-RU"/>
        </a:p>
      </dgm:t>
    </dgm:pt>
    <dgm:pt modelId="{C6C82607-E800-43AA-8887-7051F4FEF3D3}" type="sibTrans" cxnId="{FF6C521B-43F4-4392-8CEA-4A7566B85BE5}">
      <dgm:prSet/>
      <dgm:spPr/>
      <dgm:t>
        <a:bodyPr/>
        <a:lstStyle/>
        <a:p>
          <a:pPr algn="ctr"/>
          <a:endParaRPr lang="ru-RU"/>
        </a:p>
      </dgm:t>
    </dgm:pt>
    <dgm:pt modelId="{2BEDEBF7-D732-4A54-B2C1-FC371B3EA1C5}" type="pres">
      <dgm:prSet presAssocID="{42997361-E4A7-4C3A-840D-2A41A1E2293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32639C-FF2D-42F6-8D36-6DA67BB56F4F}" type="pres">
      <dgm:prSet presAssocID="{A3A49129-6407-47A0-8186-FA234225D150}" presName="vertOne" presStyleCnt="0"/>
      <dgm:spPr/>
      <dgm:t>
        <a:bodyPr/>
        <a:lstStyle/>
        <a:p>
          <a:endParaRPr lang="ru-RU"/>
        </a:p>
      </dgm:t>
    </dgm:pt>
    <dgm:pt modelId="{1F1D7D69-DA34-4BC6-A048-F721132636F1}" type="pres">
      <dgm:prSet presAssocID="{A3A49129-6407-47A0-8186-FA234225D150}" presName="txOne" presStyleLbl="node0" presStyleIdx="0" presStyleCnt="1" custScaleY="23617" custLinFactNeighborX="-651" custLinFactNeighborY="-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8D420C-CD32-433A-BBC3-943A0A992C18}" type="pres">
      <dgm:prSet presAssocID="{A3A49129-6407-47A0-8186-FA234225D150}" presName="parTransOne" presStyleCnt="0"/>
      <dgm:spPr/>
      <dgm:t>
        <a:bodyPr/>
        <a:lstStyle/>
        <a:p>
          <a:endParaRPr lang="ru-RU"/>
        </a:p>
      </dgm:t>
    </dgm:pt>
    <dgm:pt modelId="{B49D076D-DBA6-4DC4-8F86-91B1E6820831}" type="pres">
      <dgm:prSet presAssocID="{A3A49129-6407-47A0-8186-FA234225D150}" presName="horzOne" presStyleCnt="0"/>
      <dgm:spPr/>
      <dgm:t>
        <a:bodyPr/>
        <a:lstStyle/>
        <a:p>
          <a:endParaRPr lang="ru-RU"/>
        </a:p>
      </dgm:t>
    </dgm:pt>
    <dgm:pt modelId="{AF4D8EBB-DD5B-41D3-A391-79224B662240}" type="pres">
      <dgm:prSet presAssocID="{E7ED8301-D967-4A8E-AA31-A4AC86D0CE03}" presName="vertTwo" presStyleCnt="0"/>
      <dgm:spPr/>
      <dgm:t>
        <a:bodyPr/>
        <a:lstStyle/>
        <a:p>
          <a:endParaRPr lang="ru-RU"/>
        </a:p>
      </dgm:t>
    </dgm:pt>
    <dgm:pt modelId="{21CB7757-37B4-4B3B-BA39-B492AF2E0FF8}" type="pres">
      <dgm:prSet presAssocID="{E7ED8301-D967-4A8E-AA31-A4AC86D0CE03}" presName="txTwo" presStyleLbl="node2" presStyleIdx="0" presStyleCnt="2" custScaleY="30161" custLinFactNeighborX="170" custLinFactNeighborY="17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EBAD4F-FA2E-4223-8137-5CD89F35F3CD}" type="pres">
      <dgm:prSet presAssocID="{E7ED8301-D967-4A8E-AA31-A4AC86D0CE03}" presName="parTransTwo" presStyleCnt="0"/>
      <dgm:spPr/>
      <dgm:t>
        <a:bodyPr/>
        <a:lstStyle/>
        <a:p>
          <a:endParaRPr lang="ru-RU"/>
        </a:p>
      </dgm:t>
    </dgm:pt>
    <dgm:pt modelId="{D48487EB-FCE8-404F-9EFB-36BF155C3814}" type="pres">
      <dgm:prSet presAssocID="{E7ED8301-D967-4A8E-AA31-A4AC86D0CE03}" presName="horzTwo" presStyleCnt="0"/>
      <dgm:spPr/>
      <dgm:t>
        <a:bodyPr/>
        <a:lstStyle/>
        <a:p>
          <a:endParaRPr lang="ru-RU"/>
        </a:p>
      </dgm:t>
    </dgm:pt>
    <dgm:pt modelId="{6D926E73-1BA1-4B3D-9B38-CEBA6D6F6C4B}" type="pres">
      <dgm:prSet presAssocID="{C6176569-25C4-477D-AA37-B530DC8093B6}" presName="vertThree" presStyleCnt="0"/>
      <dgm:spPr/>
      <dgm:t>
        <a:bodyPr/>
        <a:lstStyle/>
        <a:p>
          <a:endParaRPr lang="ru-RU"/>
        </a:p>
      </dgm:t>
    </dgm:pt>
    <dgm:pt modelId="{11D12F81-71ED-49ED-98B0-8A7B3CBB6542}" type="pres">
      <dgm:prSet presAssocID="{C6176569-25C4-477D-AA37-B530DC8093B6}" presName="txThree" presStyleLbl="node3" presStyleIdx="0" presStyleCnt="2" custScaleY="31350" custLinFactNeighborX="170" custLinFactNeighborY="496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B82241-CBD1-49E8-8041-E56F4D3AB774}" type="pres">
      <dgm:prSet presAssocID="{C6176569-25C4-477D-AA37-B530DC8093B6}" presName="parTransThree" presStyleCnt="0"/>
      <dgm:spPr/>
      <dgm:t>
        <a:bodyPr/>
        <a:lstStyle/>
        <a:p>
          <a:endParaRPr lang="ru-RU"/>
        </a:p>
      </dgm:t>
    </dgm:pt>
    <dgm:pt modelId="{72D6992F-C56A-44DE-963D-D6234992B957}" type="pres">
      <dgm:prSet presAssocID="{C6176569-25C4-477D-AA37-B530DC8093B6}" presName="horzThree" presStyleCnt="0"/>
      <dgm:spPr/>
      <dgm:t>
        <a:bodyPr/>
        <a:lstStyle/>
        <a:p>
          <a:endParaRPr lang="ru-RU"/>
        </a:p>
      </dgm:t>
    </dgm:pt>
    <dgm:pt modelId="{A4847E51-5FE0-40BD-88CD-EE84A4EA2C1C}" type="pres">
      <dgm:prSet presAssocID="{EDAE9888-B20A-4E67-8A9A-658CD86A43FE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330A29-0054-455B-95F7-EDBB2DC52AE1}" type="pres">
      <dgm:prSet presAssocID="{EDAE9888-B20A-4E67-8A9A-658CD86A43FE}" presName="txFour" presStyleLbl="node4" presStyleIdx="0" presStyleCnt="4" custAng="10800000" custFlipVert="1" custScaleY="31483" custLinFactNeighborX="170" custLinFactNeighborY="90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782140-9439-40F9-BFE6-F92C649E5680}" type="pres">
      <dgm:prSet presAssocID="{EDAE9888-B20A-4E67-8A9A-658CD86A43FE}" presName="parTransFour" presStyleCnt="0"/>
      <dgm:spPr/>
    </dgm:pt>
    <dgm:pt modelId="{CE174E99-6024-4FA3-994F-57D517286D10}" type="pres">
      <dgm:prSet presAssocID="{EDAE9888-B20A-4E67-8A9A-658CD86A43FE}" presName="horzFour" presStyleCnt="0"/>
      <dgm:spPr/>
      <dgm:t>
        <a:bodyPr/>
        <a:lstStyle/>
        <a:p>
          <a:endParaRPr lang="ru-RU"/>
        </a:p>
      </dgm:t>
    </dgm:pt>
    <dgm:pt modelId="{D0EB12B5-4700-4627-9078-FE3959A75658}" type="pres">
      <dgm:prSet presAssocID="{8F3FB898-D550-4B21-B9D4-D8ABEF37B3AC}" presName="vertFour" presStyleCnt="0">
        <dgm:presLayoutVars>
          <dgm:chPref val="3"/>
        </dgm:presLayoutVars>
      </dgm:prSet>
      <dgm:spPr/>
    </dgm:pt>
    <dgm:pt modelId="{E5559A78-498B-4746-9D6A-E53C01E2F52F}" type="pres">
      <dgm:prSet presAssocID="{8F3FB898-D550-4B21-B9D4-D8ABEF37B3AC}" presName="txFour" presStyleLbl="node4" presStyleIdx="1" presStyleCnt="4" custScaleY="16089" custLinFactNeighborX="1902" custLinFactNeighborY="71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6B915-0B32-42F7-8C51-7197B365FB81}" type="pres">
      <dgm:prSet presAssocID="{8F3FB898-D550-4B21-B9D4-D8ABEF37B3AC}" presName="horzFour" presStyleCnt="0"/>
      <dgm:spPr/>
    </dgm:pt>
    <dgm:pt modelId="{D8BD1243-2C27-4645-A436-A31825700961}" type="pres">
      <dgm:prSet presAssocID="{837DC062-C27E-4FD5-879E-8D25E1283268}" presName="sibSpaceTwo" presStyleCnt="0"/>
      <dgm:spPr/>
      <dgm:t>
        <a:bodyPr/>
        <a:lstStyle/>
        <a:p>
          <a:endParaRPr lang="ru-RU"/>
        </a:p>
      </dgm:t>
    </dgm:pt>
    <dgm:pt modelId="{0935799A-82D8-4A36-A0F4-57FB506DA259}" type="pres">
      <dgm:prSet presAssocID="{FA2F7C85-312D-4CBE-979D-272181A3E907}" presName="vertTwo" presStyleCnt="0"/>
      <dgm:spPr/>
      <dgm:t>
        <a:bodyPr/>
        <a:lstStyle/>
        <a:p>
          <a:endParaRPr lang="ru-RU"/>
        </a:p>
      </dgm:t>
    </dgm:pt>
    <dgm:pt modelId="{118F3AF9-986F-4895-A2B9-8E69DF9A810A}" type="pres">
      <dgm:prSet presAssocID="{FA2F7C85-312D-4CBE-979D-272181A3E907}" presName="txTwo" presStyleLbl="node2" presStyleIdx="1" presStyleCnt="2" custScaleY="84596" custLinFactNeighborX="77" custLinFactNeighborY="-62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DAD86-059B-4174-8E7E-CBCC167FB470}" type="pres">
      <dgm:prSet presAssocID="{FA2F7C85-312D-4CBE-979D-272181A3E907}" presName="parTransTwo" presStyleCnt="0"/>
      <dgm:spPr/>
      <dgm:t>
        <a:bodyPr/>
        <a:lstStyle/>
        <a:p>
          <a:endParaRPr lang="ru-RU"/>
        </a:p>
      </dgm:t>
    </dgm:pt>
    <dgm:pt modelId="{FACA9D4F-34F8-4391-9E2F-8FC2E27C84BC}" type="pres">
      <dgm:prSet presAssocID="{FA2F7C85-312D-4CBE-979D-272181A3E907}" presName="horzTwo" presStyleCnt="0"/>
      <dgm:spPr/>
      <dgm:t>
        <a:bodyPr/>
        <a:lstStyle/>
        <a:p>
          <a:endParaRPr lang="ru-RU"/>
        </a:p>
      </dgm:t>
    </dgm:pt>
    <dgm:pt modelId="{B8ABCDBE-3900-44F7-B5D7-8CCC16808F8F}" type="pres">
      <dgm:prSet presAssocID="{D90BA45A-D38B-4E7C-A801-54F5C636753A}" presName="vertThree" presStyleCnt="0"/>
      <dgm:spPr/>
      <dgm:t>
        <a:bodyPr/>
        <a:lstStyle/>
        <a:p>
          <a:endParaRPr lang="ru-RU"/>
        </a:p>
      </dgm:t>
    </dgm:pt>
    <dgm:pt modelId="{95C27051-B471-487C-B18A-F68743784FF9}" type="pres">
      <dgm:prSet presAssocID="{D90BA45A-D38B-4E7C-A801-54F5C636753A}" presName="txThree" presStyleLbl="node3" presStyleIdx="1" presStyleCnt="2" custScaleY="30700" custLinFactNeighborX="3947" custLinFactNeighborY="978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F2DDCD-E3CA-44EE-886A-A0229BBC3D5A}" type="pres">
      <dgm:prSet presAssocID="{D90BA45A-D38B-4E7C-A801-54F5C636753A}" presName="parTransThree" presStyleCnt="0"/>
      <dgm:spPr/>
      <dgm:t>
        <a:bodyPr/>
        <a:lstStyle/>
        <a:p>
          <a:endParaRPr lang="ru-RU"/>
        </a:p>
      </dgm:t>
    </dgm:pt>
    <dgm:pt modelId="{989A40ED-0242-4204-BEB8-3C174AAB1D04}" type="pres">
      <dgm:prSet presAssocID="{D90BA45A-D38B-4E7C-A801-54F5C636753A}" presName="horzThree" presStyleCnt="0"/>
      <dgm:spPr/>
      <dgm:t>
        <a:bodyPr/>
        <a:lstStyle/>
        <a:p>
          <a:endParaRPr lang="ru-RU"/>
        </a:p>
      </dgm:t>
    </dgm:pt>
    <dgm:pt modelId="{4AB47AF4-BC17-4A0C-80F7-F9A768544188}" type="pres">
      <dgm:prSet presAssocID="{C0F6B950-A104-4DE9-AB6E-A5F0CF94B06F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5D3998-777A-48EF-8D96-7FD4FD5978CF}" type="pres">
      <dgm:prSet presAssocID="{C0F6B950-A104-4DE9-AB6E-A5F0CF94B06F}" presName="txFour" presStyleLbl="node4" presStyleIdx="2" presStyleCnt="4" custScaleY="29003" custLinFactNeighborX="478" custLinFactNeighborY="538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A007B0-DE70-4218-B7EF-A90B679D3528}" type="pres">
      <dgm:prSet presAssocID="{C0F6B950-A104-4DE9-AB6E-A5F0CF94B06F}" presName="parTransFour" presStyleCnt="0"/>
      <dgm:spPr/>
    </dgm:pt>
    <dgm:pt modelId="{8243E898-E476-4498-BE8C-8B1A2F178419}" type="pres">
      <dgm:prSet presAssocID="{C0F6B950-A104-4DE9-AB6E-A5F0CF94B06F}" presName="horzFour" presStyleCnt="0"/>
      <dgm:spPr/>
      <dgm:t>
        <a:bodyPr/>
        <a:lstStyle/>
        <a:p>
          <a:endParaRPr lang="ru-RU"/>
        </a:p>
      </dgm:t>
    </dgm:pt>
    <dgm:pt modelId="{3F3F1EFA-CE4C-4AEA-A18F-4C1FD4B65725}" type="pres">
      <dgm:prSet presAssocID="{66676331-5D68-4370-9B2F-8C375EDD7C18}" presName="vertFour" presStyleCnt="0">
        <dgm:presLayoutVars>
          <dgm:chPref val="3"/>
        </dgm:presLayoutVars>
      </dgm:prSet>
      <dgm:spPr/>
    </dgm:pt>
    <dgm:pt modelId="{0414653B-E306-4842-AD4D-C858DA5A6950}" type="pres">
      <dgm:prSet presAssocID="{66676331-5D68-4370-9B2F-8C375EDD7C18}" presName="txFour" presStyleLbl="node4" presStyleIdx="3" presStyleCnt="4" custScaleY="16945" custLinFactNeighborX="874" custLinFactNeighborY="3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861315-E3DD-44AD-B951-FA30D6C1B17A}" type="pres">
      <dgm:prSet presAssocID="{66676331-5D68-4370-9B2F-8C375EDD7C18}" presName="horzFour" presStyleCnt="0"/>
      <dgm:spPr/>
    </dgm:pt>
  </dgm:ptLst>
  <dgm:cxnLst>
    <dgm:cxn modelId="{CC7DC26D-0A76-435B-B79F-C4051CC6EE5E}" type="presOf" srcId="{FA2F7C85-312D-4CBE-979D-272181A3E907}" destId="{118F3AF9-986F-4895-A2B9-8E69DF9A810A}" srcOrd="0" destOrd="0" presId="urn:microsoft.com/office/officeart/2005/8/layout/hierarchy4"/>
    <dgm:cxn modelId="{E030C5B3-1CB9-4970-9767-F584BB851729}" srcId="{D90BA45A-D38B-4E7C-A801-54F5C636753A}" destId="{C0F6B950-A104-4DE9-AB6E-A5F0CF94B06F}" srcOrd="0" destOrd="0" parTransId="{35C86337-2FDA-4F78-B8CF-504A88308E61}" sibTransId="{A80E9EE8-656A-4E27-8994-FA1D0690F24B}"/>
    <dgm:cxn modelId="{0E9F0A40-2117-48D5-A127-96F361DCFC12}" type="presOf" srcId="{42997361-E4A7-4C3A-840D-2A41A1E22939}" destId="{2BEDEBF7-D732-4A54-B2C1-FC371B3EA1C5}" srcOrd="0" destOrd="0" presId="urn:microsoft.com/office/officeart/2005/8/layout/hierarchy4"/>
    <dgm:cxn modelId="{6A72B0E0-DCB6-48AA-B9F9-E42D599A1BAA}" type="presOf" srcId="{EDAE9888-B20A-4E67-8A9A-658CD86A43FE}" destId="{B5330A29-0054-455B-95F7-EDBB2DC52AE1}" srcOrd="0" destOrd="0" presId="urn:microsoft.com/office/officeart/2005/8/layout/hierarchy4"/>
    <dgm:cxn modelId="{73BB4A23-F1DF-41FF-B2F2-8B6D695B1F4F}" type="presOf" srcId="{E7ED8301-D967-4A8E-AA31-A4AC86D0CE03}" destId="{21CB7757-37B4-4B3B-BA39-B492AF2E0FF8}" srcOrd="0" destOrd="0" presId="urn:microsoft.com/office/officeart/2005/8/layout/hierarchy4"/>
    <dgm:cxn modelId="{FF6C521B-43F4-4392-8CEA-4A7566B85BE5}" srcId="{C0F6B950-A104-4DE9-AB6E-A5F0CF94B06F}" destId="{66676331-5D68-4370-9B2F-8C375EDD7C18}" srcOrd="0" destOrd="0" parTransId="{FF146CC4-5468-4C9E-85C0-6F011FDB7393}" sibTransId="{C6C82607-E800-43AA-8887-7051F4FEF3D3}"/>
    <dgm:cxn modelId="{90587049-376B-45DF-AAF2-2770FCC82D1E}" srcId="{42997361-E4A7-4C3A-840D-2A41A1E22939}" destId="{A3A49129-6407-47A0-8186-FA234225D150}" srcOrd="0" destOrd="0" parTransId="{D36F26A7-130D-4268-B86D-F35FF9BB51E9}" sibTransId="{ABFD5AD9-EAFC-4364-A893-9099FB1D0D3E}"/>
    <dgm:cxn modelId="{8C22B2AA-3F49-4685-BEA8-98CDE1387F74}" type="presOf" srcId="{C0F6B950-A104-4DE9-AB6E-A5F0CF94B06F}" destId="{135D3998-777A-48EF-8D96-7FD4FD5978CF}" srcOrd="0" destOrd="0" presId="urn:microsoft.com/office/officeart/2005/8/layout/hierarchy4"/>
    <dgm:cxn modelId="{15322D50-B92C-4BC4-89E3-A573C8D0D46A}" type="presOf" srcId="{C6176569-25C4-477D-AA37-B530DC8093B6}" destId="{11D12F81-71ED-49ED-98B0-8A7B3CBB6542}" srcOrd="0" destOrd="0" presId="urn:microsoft.com/office/officeart/2005/8/layout/hierarchy4"/>
    <dgm:cxn modelId="{291006B6-BC96-4BD0-A561-547E6FBD94A4}" type="presOf" srcId="{A3A49129-6407-47A0-8186-FA234225D150}" destId="{1F1D7D69-DA34-4BC6-A048-F721132636F1}" srcOrd="0" destOrd="0" presId="urn:microsoft.com/office/officeart/2005/8/layout/hierarchy4"/>
    <dgm:cxn modelId="{83DAEC45-D6D5-4206-8A04-D403E48F46AA}" srcId="{FA2F7C85-312D-4CBE-979D-272181A3E907}" destId="{D90BA45A-D38B-4E7C-A801-54F5C636753A}" srcOrd="0" destOrd="0" parTransId="{DF39B433-FEB3-4439-88AA-0A5CBD978C2E}" sibTransId="{384EBB90-FD1F-4A36-8740-002AA279F927}"/>
    <dgm:cxn modelId="{437F9B93-E9D3-42DC-9491-D3765AE9FD74}" type="presOf" srcId="{8F3FB898-D550-4B21-B9D4-D8ABEF37B3AC}" destId="{E5559A78-498B-4746-9D6A-E53C01E2F52F}" srcOrd="0" destOrd="0" presId="urn:microsoft.com/office/officeart/2005/8/layout/hierarchy4"/>
    <dgm:cxn modelId="{D335E365-E543-44CC-AD76-CB1EC70F6C77}" srcId="{A3A49129-6407-47A0-8186-FA234225D150}" destId="{E7ED8301-D967-4A8E-AA31-A4AC86D0CE03}" srcOrd="0" destOrd="0" parTransId="{F75D23BD-3776-4301-806D-7BC11E9F317F}" sibTransId="{837DC062-C27E-4FD5-879E-8D25E1283268}"/>
    <dgm:cxn modelId="{3FE064FE-E240-4EE6-8584-80C0E8657B0F}" srcId="{A3A49129-6407-47A0-8186-FA234225D150}" destId="{FA2F7C85-312D-4CBE-979D-272181A3E907}" srcOrd="1" destOrd="0" parTransId="{8DCECE6C-414D-40FB-9DFB-4BEAA383C4C7}" sibTransId="{3C7A1F81-58C1-4498-BE4C-7B299E20F8CF}"/>
    <dgm:cxn modelId="{27BFFEDD-43BF-4FD9-BC76-0AD99823816A}" srcId="{C6176569-25C4-477D-AA37-B530DC8093B6}" destId="{EDAE9888-B20A-4E67-8A9A-658CD86A43FE}" srcOrd="0" destOrd="0" parTransId="{38287E25-2402-4BAB-B4F5-705129DCCE45}" sibTransId="{C0FA0122-2689-4CBC-A97D-488F66CE3848}"/>
    <dgm:cxn modelId="{78C2D3DE-E19C-461A-AA3C-27277C323FAF}" srcId="{E7ED8301-D967-4A8E-AA31-A4AC86D0CE03}" destId="{C6176569-25C4-477D-AA37-B530DC8093B6}" srcOrd="0" destOrd="0" parTransId="{661F7DBE-2EE1-4988-99B2-3B5665C08EB5}" sibTransId="{6DB66A1D-EB95-41D9-9E2E-A793BC705722}"/>
    <dgm:cxn modelId="{B932302D-EB34-41CC-A132-9F87BDEA360B}" srcId="{EDAE9888-B20A-4E67-8A9A-658CD86A43FE}" destId="{8F3FB898-D550-4B21-B9D4-D8ABEF37B3AC}" srcOrd="0" destOrd="0" parTransId="{A1E44462-896D-4C00-9048-466BCBC88770}" sibTransId="{6E5B46AF-C1B9-4795-94DF-485E0A2880BB}"/>
    <dgm:cxn modelId="{332AAE5B-363F-4FD1-BDF2-9729BDACE640}" type="presOf" srcId="{D90BA45A-D38B-4E7C-A801-54F5C636753A}" destId="{95C27051-B471-487C-B18A-F68743784FF9}" srcOrd="0" destOrd="0" presId="urn:microsoft.com/office/officeart/2005/8/layout/hierarchy4"/>
    <dgm:cxn modelId="{3CA6F81E-FFF5-4290-A098-A48A2F14579B}" type="presOf" srcId="{66676331-5D68-4370-9B2F-8C375EDD7C18}" destId="{0414653B-E306-4842-AD4D-C858DA5A6950}" srcOrd="0" destOrd="0" presId="urn:microsoft.com/office/officeart/2005/8/layout/hierarchy4"/>
    <dgm:cxn modelId="{371E9706-29C8-4148-B897-DDE6C57F372E}" type="presParOf" srcId="{2BEDEBF7-D732-4A54-B2C1-FC371B3EA1C5}" destId="{5B32639C-FF2D-42F6-8D36-6DA67BB56F4F}" srcOrd="0" destOrd="0" presId="urn:microsoft.com/office/officeart/2005/8/layout/hierarchy4"/>
    <dgm:cxn modelId="{93ECB9E2-790A-4127-AF77-51EB7BC2532D}" type="presParOf" srcId="{5B32639C-FF2D-42F6-8D36-6DA67BB56F4F}" destId="{1F1D7D69-DA34-4BC6-A048-F721132636F1}" srcOrd="0" destOrd="0" presId="urn:microsoft.com/office/officeart/2005/8/layout/hierarchy4"/>
    <dgm:cxn modelId="{4D07F9EE-6BEB-4AEA-85DF-234C4C3815B7}" type="presParOf" srcId="{5B32639C-FF2D-42F6-8D36-6DA67BB56F4F}" destId="{8F8D420C-CD32-433A-BBC3-943A0A992C18}" srcOrd="1" destOrd="0" presId="urn:microsoft.com/office/officeart/2005/8/layout/hierarchy4"/>
    <dgm:cxn modelId="{731910F2-B05C-4DF6-BAB3-7DDD97F57C58}" type="presParOf" srcId="{5B32639C-FF2D-42F6-8D36-6DA67BB56F4F}" destId="{B49D076D-DBA6-4DC4-8F86-91B1E6820831}" srcOrd="2" destOrd="0" presId="urn:microsoft.com/office/officeart/2005/8/layout/hierarchy4"/>
    <dgm:cxn modelId="{8157C467-C018-4AAF-98CC-B940B2A969AA}" type="presParOf" srcId="{B49D076D-DBA6-4DC4-8F86-91B1E6820831}" destId="{AF4D8EBB-DD5B-41D3-A391-79224B662240}" srcOrd="0" destOrd="0" presId="urn:microsoft.com/office/officeart/2005/8/layout/hierarchy4"/>
    <dgm:cxn modelId="{C279F913-B515-4C25-A4B7-38A496E86930}" type="presParOf" srcId="{AF4D8EBB-DD5B-41D3-A391-79224B662240}" destId="{21CB7757-37B4-4B3B-BA39-B492AF2E0FF8}" srcOrd="0" destOrd="0" presId="urn:microsoft.com/office/officeart/2005/8/layout/hierarchy4"/>
    <dgm:cxn modelId="{DD959D0B-BE95-495D-92F2-BB84AAF4B6EB}" type="presParOf" srcId="{AF4D8EBB-DD5B-41D3-A391-79224B662240}" destId="{DEEBAD4F-FA2E-4223-8137-5CD89F35F3CD}" srcOrd="1" destOrd="0" presId="urn:microsoft.com/office/officeart/2005/8/layout/hierarchy4"/>
    <dgm:cxn modelId="{26857238-1CC8-4801-BDA3-CCBC2E2372BA}" type="presParOf" srcId="{AF4D8EBB-DD5B-41D3-A391-79224B662240}" destId="{D48487EB-FCE8-404F-9EFB-36BF155C3814}" srcOrd="2" destOrd="0" presId="urn:microsoft.com/office/officeart/2005/8/layout/hierarchy4"/>
    <dgm:cxn modelId="{E70FC639-ED71-4EA2-94DD-4A192424EA48}" type="presParOf" srcId="{D48487EB-FCE8-404F-9EFB-36BF155C3814}" destId="{6D926E73-1BA1-4B3D-9B38-CEBA6D6F6C4B}" srcOrd="0" destOrd="0" presId="urn:microsoft.com/office/officeart/2005/8/layout/hierarchy4"/>
    <dgm:cxn modelId="{8EDD25D3-B272-4116-8AF3-80DC090E6467}" type="presParOf" srcId="{6D926E73-1BA1-4B3D-9B38-CEBA6D6F6C4B}" destId="{11D12F81-71ED-49ED-98B0-8A7B3CBB6542}" srcOrd="0" destOrd="0" presId="urn:microsoft.com/office/officeart/2005/8/layout/hierarchy4"/>
    <dgm:cxn modelId="{1A9260B3-7645-4565-A5AF-3C968563326F}" type="presParOf" srcId="{6D926E73-1BA1-4B3D-9B38-CEBA6D6F6C4B}" destId="{36B82241-CBD1-49E8-8041-E56F4D3AB774}" srcOrd="1" destOrd="0" presId="urn:microsoft.com/office/officeart/2005/8/layout/hierarchy4"/>
    <dgm:cxn modelId="{8FE9F38C-B94F-462A-859F-995A99A78EAF}" type="presParOf" srcId="{6D926E73-1BA1-4B3D-9B38-CEBA6D6F6C4B}" destId="{72D6992F-C56A-44DE-963D-D6234992B957}" srcOrd="2" destOrd="0" presId="urn:microsoft.com/office/officeart/2005/8/layout/hierarchy4"/>
    <dgm:cxn modelId="{5384DF46-CEA5-451E-A978-0F47E9F74566}" type="presParOf" srcId="{72D6992F-C56A-44DE-963D-D6234992B957}" destId="{A4847E51-5FE0-40BD-88CD-EE84A4EA2C1C}" srcOrd="0" destOrd="0" presId="urn:microsoft.com/office/officeart/2005/8/layout/hierarchy4"/>
    <dgm:cxn modelId="{00D0D0E2-8B4F-4DE3-8898-1C6EE771E7EC}" type="presParOf" srcId="{A4847E51-5FE0-40BD-88CD-EE84A4EA2C1C}" destId="{B5330A29-0054-455B-95F7-EDBB2DC52AE1}" srcOrd="0" destOrd="0" presId="urn:microsoft.com/office/officeart/2005/8/layout/hierarchy4"/>
    <dgm:cxn modelId="{4156CA6E-F09F-405D-A809-5FAB09D3E631}" type="presParOf" srcId="{A4847E51-5FE0-40BD-88CD-EE84A4EA2C1C}" destId="{07782140-9439-40F9-BFE6-F92C649E5680}" srcOrd="1" destOrd="0" presId="urn:microsoft.com/office/officeart/2005/8/layout/hierarchy4"/>
    <dgm:cxn modelId="{5BC26A33-DBD1-4898-91DA-3FA0F7B168AE}" type="presParOf" srcId="{A4847E51-5FE0-40BD-88CD-EE84A4EA2C1C}" destId="{CE174E99-6024-4FA3-994F-57D517286D10}" srcOrd="2" destOrd="0" presId="urn:microsoft.com/office/officeart/2005/8/layout/hierarchy4"/>
    <dgm:cxn modelId="{51DDBC14-69F2-46D7-ACC3-08EA67231FE0}" type="presParOf" srcId="{CE174E99-6024-4FA3-994F-57D517286D10}" destId="{D0EB12B5-4700-4627-9078-FE3959A75658}" srcOrd="0" destOrd="0" presId="urn:microsoft.com/office/officeart/2005/8/layout/hierarchy4"/>
    <dgm:cxn modelId="{F85E7D1D-45C2-488F-B3D1-665804DC9B01}" type="presParOf" srcId="{D0EB12B5-4700-4627-9078-FE3959A75658}" destId="{E5559A78-498B-4746-9D6A-E53C01E2F52F}" srcOrd="0" destOrd="0" presId="urn:microsoft.com/office/officeart/2005/8/layout/hierarchy4"/>
    <dgm:cxn modelId="{34584AC3-39E1-40D9-A3FB-45B4E48454A1}" type="presParOf" srcId="{D0EB12B5-4700-4627-9078-FE3959A75658}" destId="{0E06B915-0B32-42F7-8C51-7197B365FB81}" srcOrd="1" destOrd="0" presId="urn:microsoft.com/office/officeart/2005/8/layout/hierarchy4"/>
    <dgm:cxn modelId="{91BBE25E-30F4-4053-A729-1C53732D2C4A}" type="presParOf" srcId="{B49D076D-DBA6-4DC4-8F86-91B1E6820831}" destId="{D8BD1243-2C27-4645-A436-A31825700961}" srcOrd="1" destOrd="0" presId="urn:microsoft.com/office/officeart/2005/8/layout/hierarchy4"/>
    <dgm:cxn modelId="{6F146FCD-A1C9-4431-A7C8-AD96E1C2F92F}" type="presParOf" srcId="{B49D076D-DBA6-4DC4-8F86-91B1E6820831}" destId="{0935799A-82D8-4A36-A0F4-57FB506DA259}" srcOrd="2" destOrd="0" presId="urn:microsoft.com/office/officeart/2005/8/layout/hierarchy4"/>
    <dgm:cxn modelId="{98510DA3-A295-43C1-8A21-E5A5866DE0BD}" type="presParOf" srcId="{0935799A-82D8-4A36-A0F4-57FB506DA259}" destId="{118F3AF9-986F-4895-A2B9-8E69DF9A810A}" srcOrd="0" destOrd="0" presId="urn:microsoft.com/office/officeart/2005/8/layout/hierarchy4"/>
    <dgm:cxn modelId="{98A692CF-E27B-4066-94A5-D999D3C298B3}" type="presParOf" srcId="{0935799A-82D8-4A36-A0F4-57FB506DA259}" destId="{469DAD86-059B-4174-8E7E-CBCC167FB470}" srcOrd="1" destOrd="0" presId="urn:microsoft.com/office/officeart/2005/8/layout/hierarchy4"/>
    <dgm:cxn modelId="{36862A68-0631-4B62-8910-83A48661234F}" type="presParOf" srcId="{0935799A-82D8-4A36-A0F4-57FB506DA259}" destId="{FACA9D4F-34F8-4391-9E2F-8FC2E27C84BC}" srcOrd="2" destOrd="0" presId="urn:microsoft.com/office/officeart/2005/8/layout/hierarchy4"/>
    <dgm:cxn modelId="{79DE9722-73F4-4953-9D04-F008621E892D}" type="presParOf" srcId="{FACA9D4F-34F8-4391-9E2F-8FC2E27C84BC}" destId="{B8ABCDBE-3900-44F7-B5D7-8CCC16808F8F}" srcOrd="0" destOrd="0" presId="urn:microsoft.com/office/officeart/2005/8/layout/hierarchy4"/>
    <dgm:cxn modelId="{0B3EC3B9-30AA-4AFA-9A72-66EEE18E6562}" type="presParOf" srcId="{B8ABCDBE-3900-44F7-B5D7-8CCC16808F8F}" destId="{95C27051-B471-487C-B18A-F68743784FF9}" srcOrd="0" destOrd="0" presId="urn:microsoft.com/office/officeart/2005/8/layout/hierarchy4"/>
    <dgm:cxn modelId="{EC592F7E-0D88-49CE-B6A8-334C296A2344}" type="presParOf" srcId="{B8ABCDBE-3900-44F7-B5D7-8CCC16808F8F}" destId="{F9F2DDCD-E3CA-44EE-886A-A0229BBC3D5A}" srcOrd="1" destOrd="0" presId="urn:microsoft.com/office/officeart/2005/8/layout/hierarchy4"/>
    <dgm:cxn modelId="{B3A8EE81-1BF9-4D7C-882B-7C9C32C90916}" type="presParOf" srcId="{B8ABCDBE-3900-44F7-B5D7-8CCC16808F8F}" destId="{989A40ED-0242-4204-BEB8-3C174AAB1D04}" srcOrd="2" destOrd="0" presId="urn:microsoft.com/office/officeart/2005/8/layout/hierarchy4"/>
    <dgm:cxn modelId="{A89B563F-0FE9-47CF-AD6E-F326E060B523}" type="presParOf" srcId="{989A40ED-0242-4204-BEB8-3C174AAB1D04}" destId="{4AB47AF4-BC17-4A0C-80F7-F9A768544188}" srcOrd="0" destOrd="0" presId="urn:microsoft.com/office/officeart/2005/8/layout/hierarchy4"/>
    <dgm:cxn modelId="{2ADFCD0D-1109-44AB-975B-32332DA83E9C}" type="presParOf" srcId="{4AB47AF4-BC17-4A0C-80F7-F9A768544188}" destId="{135D3998-777A-48EF-8D96-7FD4FD5978CF}" srcOrd="0" destOrd="0" presId="urn:microsoft.com/office/officeart/2005/8/layout/hierarchy4"/>
    <dgm:cxn modelId="{5B72A854-1E40-4A31-8F85-0D5EF87A20E6}" type="presParOf" srcId="{4AB47AF4-BC17-4A0C-80F7-F9A768544188}" destId="{9BA007B0-DE70-4218-B7EF-A90B679D3528}" srcOrd="1" destOrd="0" presId="urn:microsoft.com/office/officeart/2005/8/layout/hierarchy4"/>
    <dgm:cxn modelId="{016D011C-755E-4575-BF84-460BFD7454B9}" type="presParOf" srcId="{4AB47AF4-BC17-4A0C-80F7-F9A768544188}" destId="{8243E898-E476-4498-BE8C-8B1A2F178419}" srcOrd="2" destOrd="0" presId="urn:microsoft.com/office/officeart/2005/8/layout/hierarchy4"/>
    <dgm:cxn modelId="{DBF502B9-4742-4208-91B9-3E31312D0690}" type="presParOf" srcId="{8243E898-E476-4498-BE8C-8B1A2F178419}" destId="{3F3F1EFA-CE4C-4AEA-A18F-4C1FD4B65725}" srcOrd="0" destOrd="0" presId="urn:microsoft.com/office/officeart/2005/8/layout/hierarchy4"/>
    <dgm:cxn modelId="{6583A1B3-4E3D-46BE-8D23-A906614974C8}" type="presParOf" srcId="{3F3F1EFA-CE4C-4AEA-A18F-4C1FD4B65725}" destId="{0414653B-E306-4842-AD4D-C858DA5A6950}" srcOrd="0" destOrd="0" presId="urn:microsoft.com/office/officeart/2005/8/layout/hierarchy4"/>
    <dgm:cxn modelId="{DCFFAB52-DEE9-45E4-A0C3-C86C13289134}" type="presParOf" srcId="{3F3F1EFA-CE4C-4AEA-A18F-4C1FD4B65725}" destId="{A1861315-E3DD-44AD-B951-FA30D6C1B17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997361-E4A7-4C3A-840D-2A41A1E22939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A49129-6407-47A0-8186-FA234225D150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ru-RU" sz="2000" b="0" dirty="0">
              <a:latin typeface="+mn-lt"/>
              <a:cs typeface="Times New Roman" pitchFamily="18" charset="0"/>
            </a:rPr>
            <a:t>Инструменты  надзорно - регуляторной политики ЦБ в страховой сфере</a:t>
          </a:r>
        </a:p>
      </dgm:t>
    </dgm:pt>
    <dgm:pt modelId="{D36F26A7-130D-4268-B86D-F35FF9BB51E9}" type="parTrans" cxnId="{90587049-376B-45DF-AAF2-2770FCC82D1E}">
      <dgm:prSet/>
      <dgm:spPr/>
      <dgm:t>
        <a:bodyPr/>
        <a:lstStyle/>
        <a:p>
          <a:pPr algn="ctr"/>
          <a:endParaRPr lang="ru-RU" sz="2000"/>
        </a:p>
      </dgm:t>
    </dgm:pt>
    <dgm:pt modelId="{ABFD5AD9-EAFC-4364-A893-9099FB1D0D3E}" type="sibTrans" cxnId="{90587049-376B-45DF-AAF2-2770FCC82D1E}">
      <dgm:prSet/>
      <dgm:spPr/>
      <dgm:t>
        <a:bodyPr/>
        <a:lstStyle/>
        <a:p>
          <a:pPr algn="ctr"/>
          <a:endParaRPr lang="ru-RU" sz="2000"/>
        </a:p>
      </dgm:t>
    </dgm:pt>
    <dgm:pt modelId="{E7ED8301-D967-4A8E-AA31-A4AC86D0CE03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Внедрение стандартов</a:t>
          </a:r>
          <a:r>
            <a:rPr lang="en-US" sz="2000" dirty="0">
              <a:latin typeface="+mn-lt"/>
              <a:cs typeface="Times New Roman" pitchFamily="18" charset="0"/>
            </a:rPr>
            <a:t> Solvency - II</a:t>
          </a:r>
          <a:endParaRPr lang="ru-RU" sz="2000" dirty="0">
            <a:latin typeface="+mn-lt"/>
            <a:cs typeface="Times New Roman" pitchFamily="18" charset="0"/>
          </a:endParaRPr>
        </a:p>
      </dgm:t>
    </dgm:pt>
    <dgm:pt modelId="{F75D23BD-3776-4301-806D-7BC11E9F317F}" type="parTrans" cxnId="{D335E365-E543-44CC-AD76-CB1EC70F6C77}">
      <dgm:prSet/>
      <dgm:spPr/>
      <dgm:t>
        <a:bodyPr/>
        <a:lstStyle/>
        <a:p>
          <a:pPr algn="ctr"/>
          <a:endParaRPr lang="ru-RU" sz="2000"/>
        </a:p>
      </dgm:t>
    </dgm:pt>
    <dgm:pt modelId="{837DC062-C27E-4FD5-879E-8D25E1283268}" type="sibTrans" cxnId="{D335E365-E543-44CC-AD76-CB1EC70F6C77}">
      <dgm:prSet/>
      <dgm:spPr/>
      <dgm:t>
        <a:bodyPr/>
        <a:lstStyle/>
        <a:p>
          <a:pPr algn="ctr"/>
          <a:endParaRPr lang="ru-RU" sz="2000"/>
        </a:p>
      </dgm:t>
    </dgm:pt>
    <dgm:pt modelId="{C6176569-25C4-477D-AA37-B530DC8093B6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формирование информационной системы добровольного страхования</a:t>
          </a:r>
        </a:p>
      </dgm:t>
    </dgm:pt>
    <dgm:pt modelId="{661F7DBE-2EE1-4988-99B2-3B5665C08EB5}" type="parTrans" cxnId="{78C2D3DE-E19C-461A-AA3C-27277C323FAF}">
      <dgm:prSet/>
      <dgm:spPr/>
      <dgm:t>
        <a:bodyPr/>
        <a:lstStyle/>
        <a:p>
          <a:pPr algn="ctr"/>
          <a:endParaRPr lang="ru-RU" sz="2000"/>
        </a:p>
      </dgm:t>
    </dgm:pt>
    <dgm:pt modelId="{6DB66A1D-EB95-41D9-9E2E-A793BC705722}" type="sibTrans" cxnId="{78C2D3DE-E19C-461A-AA3C-27277C323FAF}">
      <dgm:prSet/>
      <dgm:spPr/>
      <dgm:t>
        <a:bodyPr/>
        <a:lstStyle/>
        <a:p>
          <a:pPr algn="ctr"/>
          <a:endParaRPr lang="ru-RU" sz="2000"/>
        </a:p>
      </dgm:t>
    </dgm:pt>
    <dgm:pt modelId="{FA2F7C85-312D-4CBE-979D-272181A3E907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построение гибкой системы санкций, применяемых к субъектам страхового дела</a:t>
          </a:r>
        </a:p>
      </dgm:t>
    </dgm:pt>
    <dgm:pt modelId="{8DCECE6C-414D-40FB-9DFB-4BEAA383C4C7}" type="parTrans" cxnId="{3FE064FE-E240-4EE6-8584-80C0E8657B0F}">
      <dgm:prSet/>
      <dgm:spPr/>
      <dgm:t>
        <a:bodyPr/>
        <a:lstStyle/>
        <a:p>
          <a:pPr algn="ctr"/>
          <a:endParaRPr lang="ru-RU" sz="2000"/>
        </a:p>
      </dgm:t>
    </dgm:pt>
    <dgm:pt modelId="{3C7A1F81-58C1-4498-BE4C-7B299E20F8CF}" type="sibTrans" cxnId="{3FE064FE-E240-4EE6-8584-80C0E8657B0F}">
      <dgm:prSet/>
      <dgm:spPr/>
      <dgm:t>
        <a:bodyPr/>
        <a:lstStyle/>
        <a:p>
          <a:pPr algn="ctr"/>
          <a:endParaRPr lang="ru-RU" sz="2000"/>
        </a:p>
      </dgm:t>
    </dgm:pt>
    <dgm:pt modelId="{D90BA45A-D38B-4E7C-A801-54F5C636753A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ctr"/>
          <a:r>
            <a:rPr lang="ru-RU" sz="2000" dirty="0" smtClean="0">
              <a:latin typeface="+mn-lt"/>
              <a:cs typeface="Times New Roman" pitchFamily="18" charset="0"/>
            </a:rPr>
            <a:t>развитие </a:t>
          </a:r>
          <a:r>
            <a:rPr lang="ru-RU" sz="2000" dirty="0">
              <a:latin typeface="+mn-lt"/>
              <a:cs typeface="Times New Roman" pitchFamily="18" charset="0"/>
            </a:rPr>
            <a:t>электронного страхования</a:t>
          </a:r>
        </a:p>
      </dgm:t>
    </dgm:pt>
    <dgm:pt modelId="{DF39B433-FEB3-4439-88AA-0A5CBD978C2E}" type="parTrans" cxnId="{83DAEC45-D6D5-4206-8A04-D403E48F46AA}">
      <dgm:prSet/>
      <dgm:spPr/>
      <dgm:t>
        <a:bodyPr/>
        <a:lstStyle/>
        <a:p>
          <a:pPr algn="ctr"/>
          <a:endParaRPr lang="ru-RU" sz="2000"/>
        </a:p>
      </dgm:t>
    </dgm:pt>
    <dgm:pt modelId="{384EBB90-FD1F-4A36-8740-002AA279F927}" type="sibTrans" cxnId="{83DAEC45-D6D5-4206-8A04-D403E48F46AA}">
      <dgm:prSet/>
      <dgm:spPr/>
      <dgm:t>
        <a:bodyPr/>
        <a:lstStyle/>
        <a:p>
          <a:pPr algn="ctr"/>
          <a:endParaRPr lang="ru-RU" sz="2000"/>
        </a:p>
      </dgm:t>
    </dgm:pt>
    <dgm:pt modelId="{EDAE9888-B20A-4E67-8A9A-658CD86A43FE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 smtClean="0">
              <a:latin typeface="+mn-lt"/>
              <a:cs typeface="Times New Roman" pitchFamily="18" charset="0"/>
            </a:rPr>
            <a:t>унификация </a:t>
          </a:r>
          <a:r>
            <a:rPr lang="ru-RU" sz="2000" dirty="0">
              <a:latin typeface="+mn-lt"/>
              <a:cs typeface="Times New Roman" pitchFamily="18" charset="0"/>
            </a:rPr>
            <a:t>законодательства по обязательным видам страхования в части лимитов и таблиц выплат</a:t>
          </a:r>
        </a:p>
      </dgm:t>
    </dgm:pt>
    <dgm:pt modelId="{38287E25-2402-4BAB-B4F5-705129DCCE45}" type="parTrans" cxnId="{27BFFEDD-43BF-4FD9-BC76-0AD99823816A}">
      <dgm:prSet/>
      <dgm:spPr/>
      <dgm:t>
        <a:bodyPr/>
        <a:lstStyle/>
        <a:p>
          <a:pPr algn="ctr"/>
          <a:endParaRPr lang="ru-RU" sz="2000"/>
        </a:p>
      </dgm:t>
    </dgm:pt>
    <dgm:pt modelId="{C0FA0122-2689-4CBC-A97D-488F66CE3848}" type="sibTrans" cxnId="{27BFFEDD-43BF-4FD9-BC76-0AD99823816A}">
      <dgm:prSet/>
      <dgm:spPr/>
      <dgm:t>
        <a:bodyPr/>
        <a:lstStyle/>
        <a:p>
          <a:pPr algn="ctr"/>
          <a:endParaRPr lang="ru-RU" sz="2000"/>
        </a:p>
      </dgm:t>
    </dgm:pt>
    <dgm:pt modelId="{B7D531FE-40B7-4A4F-93A2-C0B03FE1F196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утверждение стандартных </a:t>
          </a:r>
          <a:r>
            <a:rPr lang="ru-RU" sz="2000" dirty="0" smtClean="0">
              <a:latin typeface="+mn-lt"/>
              <a:cs typeface="Times New Roman" pitchFamily="18" charset="0"/>
            </a:rPr>
            <a:t>условий по </a:t>
          </a:r>
          <a:r>
            <a:rPr lang="ru-RU" sz="2000" dirty="0">
              <a:latin typeface="+mn-lt"/>
              <a:cs typeface="Times New Roman" pitchFamily="18" charset="0"/>
            </a:rPr>
            <a:t>отдельным видам добровольного страхования</a:t>
          </a:r>
        </a:p>
      </dgm:t>
    </dgm:pt>
    <dgm:pt modelId="{E528E780-CCD2-4EDC-8A96-F56508BA20C6}" type="parTrans" cxnId="{3C3552D5-5B5E-4F77-958A-48D1DB9BB03D}">
      <dgm:prSet/>
      <dgm:spPr/>
      <dgm:t>
        <a:bodyPr/>
        <a:lstStyle/>
        <a:p>
          <a:pPr algn="ctr"/>
          <a:endParaRPr lang="ru-RU" sz="2000"/>
        </a:p>
      </dgm:t>
    </dgm:pt>
    <dgm:pt modelId="{29F958BE-37E8-42E1-953E-D3931BDED781}" type="sibTrans" cxnId="{3C3552D5-5B5E-4F77-958A-48D1DB9BB03D}">
      <dgm:prSet/>
      <dgm:spPr/>
      <dgm:t>
        <a:bodyPr/>
        <a:lstStyle/>
        <a:p>
          <a:pPr algn="ctr"/>
          <a:endParaRPr lang="ru-RU" sz="2000"/>
        </a:p>
      </dgm:t>
    </dgm:pt>
    <dgm:pt modelId="{B9B5C075-4288-4566-8183-62EC76A64A55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создание системы пруденциальных </a:t>
          </a:r>
          <a:r>
            <a:rPr lang="ru-RU" sz="2000" dirty="0" smtClean="0">
              <a:latin typeface="+mn-lt"/>
              <a:cs typeface="Times New Roman" pitchFamily="18" charset="0"/>
            </a:rPr>
            <a:t>нормативов для </a:t>
          </a:r>
          <a:r>
            <a:rPr lang="ru-RU" sz="2000" dirty="0">
              <a:latin typeface="+mn-lt"/>
              <a:cs typeface="Times New Roman" pitchFamily="18" charset="0"/>
            </a:rPr>
            <a:t>выявления компаний, не </a:t>
          </a:r>
          <a:r>
            <a:rPr lang="ru-RU" sz="2000" dirty="0" smtClean="0">
              <a:latin typeface="+mn-lt"/>
              <a:cs typeface="Times New Roman" pitchFamily="18" charset="0"/>
            </a:rPr>
            <a:t>отвечающих установленным </a:t>
          </a:r>
          <a:r>
            <a:rPr lang="ru-RU" sz="2000" dirty="0">
              <a:latin typeface="+mn-lt"/>
              <a:cs typeface="Times New Roman" pitchFamily="18" charset="0"/>
            </a:rPr>
            <a:t>требованиям финансовой устойчивости</a:t>
          </a:r>
        </a:p>
      </dgm:t>
    </dgm:pt>
    <dgm:pt modelId="{0287DE86-C976-4F6F-9323-23E0979CF6A3}" type="parTrans" cxnId="{CE43170F-AEF6-46C5-90B6-8B24434AA9C3}">
      <dgm:prSet/>
      <dgm:spPr/>
      <dgm:t>
        <a:bodyPr/>
        <a:lstStyle/>
        <a:p>
          <a:pPr algn="ctr"/>
          <a:endParaRPr lang="ru-RU" sz="2000"/>
        </a:p>
      </dgm:t>
    </dgm:pt>
    <dgm:pt modelId="{A2B5D3FB-8322-4B63-9BCA-668F82AF841F}" type="sibTrans" cxnId="{CE43170F-AEF6-46C5-90B6-8B24434AA9C3}">
      <dgm:prSet/>
      <dgm:spPr/>
      <dgm:t>
        <a:bodyPr/>
        <a:lstStyle/>
        <a:p>
          <a:pPr algn="ctr"/>
          <a:endParaRPr lang="ru-RU" sz="2000"/>
        </a:p>
      </dgm:t>
    </dgm:pt>
    <dgm:pt modelId="{4079173A-B480-4A32-A3EE-3FFAB87D1553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+mn-lt"/>
              <a:cs typeface="Times New Roman" pitchFamily="18" charset="0"/>
            </a:rPr>
            <a:t>контроль </a:t>
          </a:r>
          <a:r>
            <a:rPr lang="ru-RU" sz="2000" dirty="0">
              <a:latin typeface="+mn-lt"/>
              <a:cs typeface="Times New Roman" pitchFamily="18" charset="0"/>
            </a:rPr>
            <a:t>качества активов страховщиков</a:t>
          </a:r>
        </a:p>
      </dgm:t>
    </dgm:pt>
    <dgm:pt modelId="{4CAFD146-C714-4FE2-AD50-59C73A8A98A7}" type="parTrans" cxnId="{44844F77-1B06-42DC-861B-C4A0E75B5DA3}">
      <dgm:prSet/>
      <dgm:spPr/>
      <dgm:t>
        <a:bodyPr/>
        <a:lstStyle/>
        <a:p>
          <a:pPr algn="ctr"/>
          <a:endParaRPr lang="ru-RU" sz="2000"/>
        </a:p>
      </dgm:t>
    </dgm:pt>
    <dgm:pt modelId="{69F65D3E-4CD1-4376-8C76-84910489C017}" type="sibTrans" cxnId="{44844F77-1B06-42DC-861B-C4A0E75B5DA3}">
      <dgm:prSet/>
      <dgm:spPr/>
      <dgm:t>
        <a:bodyPr/>
        <a:lstStyle/>
        <a:p>
          <a:pPr algn="ctr"/>
          <a:endParaRPr lang="ru-RU" sz="2000"/>
        </a:p>
      </dgm:t>
    </dgm:pt>
    <dgm:pt modelId="{6546417A-E523-47B6-BDAC-F835535FF6C8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>
              <a:latin typeface="+mn-lt"/>
              <a:cs typeface="Times New Roman" pitchFamily="18" charset="0"/>
            </a:rPr>
            <a:t>введение </a:t>
          </a:r>
          <a:r>
            <a:rPr lang="ru-RU" sz="2000" dirty="0" smtClean="0">
              <a:latin typeface="+mn-lt"/>
              <a:cs typeface="Times New Roman" pitchFamily="18" charset="0"/>
            </a:rPr>
            <a:t>актуарного </a:t>
          </a:r>
          <a:r>
            <a:rPr lang="ru-RU" sz="2000" dirty="0">
              <a:latin typeface="+mn-lt"/>
              <a:cs typeface="Times New Roman" pitchFamily="18" charset="0"/>
            </a:rPr>
            <a:t>аудита деятельности страховщика и его отчетности</a:t>
          </a:r>
        </a:p>
      </dgm:t>
    </dgm:pt>
    <dgm:pt modelId="{A94C3D17-0346-40AB-843C-CDFB06B1F5A3}" type="parTrans" cxnId="{40E5CCE3-0C9E-41A8-BAD1-DC2B0F820396}">
      <dgm:prSet/>
      <dgm:spPr/>
      <dgm:t>
        <a:bodyPr/>
        <a:lstStyle/>
        <a:p>
          <a:pPr algn="ctr"/>
          <a:endParaRPr lang="ru-RU" sz="2000"/>
        </a:p>
      </dgm:t>
    </dgm:pt>
    <dgm:pt modelId="{1B06B783-0A0B-4196-B642-F03537DF0E6D}" type="sibTrans" cxnId="{40E5CCE3-0C9E-41A8-BAD1-DC2B0F820396}">
      <dgm:prSet/>
      <dgm:spPr/>
      <dgm:t>
        <a:bodyPr/>
        <a:lstStyle/>
        <a:p>
          <a:pPr algn="ctr"/>
          <a:endParaRPr lang="ru-RU" sz="2000"/>
        </a:p>
      </dgm:t>
    </dgm:pt>
    <dgm:pt modelId="{C0F6B950-A104-4DE9-AB6E-A5F0CF94B06F}">
      <dgm:prSet custT="1"/>
      <dgm:spPr>
        <a:solidFill>
          <a:schemeClr val="bg1">
            <a:lumMod val="65000"/>
          </a:schemeClr>
        </a:solidFill>
      </dgm:spPr>
      <dgm:t>
        <a:bodyPr/>
        <a:lstStyle/>
        <a:p>
          <a:pPr algn="just"/>
          <a:r>
            <a:rPr lang="ru-RU" sz="2000" dirty="0" smtClean="0">
              <a:latin typeface="+mn-lt"/>
              <a:cs typeface="Times New Roman" pitchFamily="18" charset="0"/>
            </a:rPr>
            <a:t>гармонизация  (согласование)  лицензирования субъектов страхового дела с лицензированием  кредитных организаций</a:t>
          </a:r>
          <a:endParaRPr lang="ru-RU" sz="2000" dirty="0">
            <a:latin typeface="+mn-lt"/>
            <a:cs typeface="Times New Roman" pitchFamily="18" charset="0"/>
          </a:endParaRPr>
        </a:p>
      </dgm:t>
    </dgm:pt>
    <dgm:pt modelId="{A80E9EE8-656A-4E27-8994-FA1D0690F24B}" type="sibTrans" cxnId="{E030C5B3-1CB9-4970-9767-F584BB851729}">
      <dgm:prSet/>
      <dgm:spPr/>
      <dgm:t>
        <a:bodyPr/>
        <a:lstStyle/>
        <a:p>
          <a:pPr algn="ctr"/>
          <a:endParaRPr lang="ru-RU" sz="2000"/>
        </a:p>
      </dgm:t>
    </dgm:pt>
    <dgm:pt modelId="{35C86337-2FDA-4F78-B8CF-504A88308E61}" type="parTrans" cxnId="{E030C5B3-1CB9-4970-9767-F584BB851729}">
      <dgm:prSet/>
      <dgm:spPr/>
      <dgm:t>
        <a:bodyPr/>
        <a:lstStyle/>
        <a:p>
          <a:pPr algn="ctr"/>
          <a:endParaRPr lang="ru-RU" sz="2000"/>
        </a:p>
      </dgm:t>
    </dgm:pt>
    <dgm:pt modelId="{2BEDEBF7-D732-4A54-B2C1-FC371B3EA1C5}" type="pres">
      <dgm:prSet presAssocID="{42997361-E4A7-4C3A-840D-2A41A1E2293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32639C-FF2D-42F6-8D36-6DA67BB56F4F}" type="pres">
      <dgm:prSet presAssocID="{A3A49129-6407-47A0-8186-FA234225D150}" presName="vertOne" presStyleCnt="0"/>
      <dgm:spPr/>
      <dgm:t>
        <a:bodyPr/>
        <a:lstStyle/>
        <a:p>
          <a:endParaRPr lang="ru-RU"/>
        </a:p>
      </dgm:t>
    </dgm:pt>
    <dgm:pt modelId="{1F1D7D69-DA34-4BC6-A048-F721132636F1}" type="pres">
      <dgm:prSet presAssocID="{A3A49129-6407-47A0-8186-FA234225D150}" presName="txOne" presStyleLbl="node0" presStyleIdx="0" presStyleCnt="1" custScaleX="100054" custScaleY="13985" custLinFactNeighborX="37" custLinFactNeighborY="-9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8D420C-CD32-433A-BBC3-943A0A992C18}" type="pres">
      <dgm:prSet presAssocID="{A3A49129-6407-47A0-8186-FA234225D150}" presName="parTransOne" presStyleCnt="0"/>
      <dgm:spPr/>
      <dgm:t>
        <a:bodyPr/>
        <a:lstStyle/>
        <a:p>
          <a:endParaRPr lang="ru-RU"/>
        </a:p>
      </dgm:t>
    </dgm:pt>
    <dgm:pt modelId="{B49D076D-DBA6-4DC4-8F86-91B1E6820831}" type="pres">
      <dgm:prSet presAssocID="{A3A49129-6407-47A0-8186-FA234225D150}" presName="horzOne" presStyleCnt="0"/>
      <dgm:spPr/>
      <dgm:t>
        <a:bodyPr/>
        <a:lstStyle/>
        <a:p>
          <a:endParaRPr lang="ru-RU"/>
        </a:p>
      </dgm:t>
    </dgm:pt>
    <dgm:pt modelId="{AF4D8EBB-DD5B-41D3-A391-79224B662240}" type="pres">
      <dgm:prSet presAssocID="{E7ED8301-D967-4A8E-AA31-A4AC86D0CE03}" presName="vertTwo" presStyleCnt="0"/>
      <dgm:spPr/>
      <dgm:t>
        <a:bodyPr/>
        <a:lstStyle/>
        <a:p>
          <a:endParaRPr lang="ru-RU"/>
        </a:p>
      </dgm:t>
    </dgm:pt>
    <dgm:pt modelId="{21CB7757-37B4-4B3B-BA39-B492AF2E0FF8}" type="pres">
      <dgm:prSet presAssocID="{E7ED8301-D967-4A8E-AA31-A4AC86D0CE03}" presName="txTwo" presStyleLbl="node2" presStyleIdx="0" presStyleCnt="2" custScaleY="16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EBAD4F-FA2E-4223-8137-5CD89F35F3CD}" type="pres">
      <dgm:prSet presAssocID="{E7ED8301-D967-4A8E-AA31-A4AC86D0CE03}" presName="parTransTwo" presStyleCnt="0"/>
      <dgm:spPr/>
      <dgm:t>
        <a:bodyPr/>
        <a:lstStyle/>
        <a:p>
          <a:endParaRPr lang="ru-RU"/>
        </a:p>
      </dgm:t>
    </dgm:pt>
    <dgm:pt modelId="{D48487EB-FCE8-404F-9EFB-36BF155C3814}" type="pres">
      <dgm:prSet presAssocID="{E7ED8301-D967-4A8E-AA31-A4AC86D0CE03}" presName="horzTwo" presStyleCnt="0"/>
      <dgm:spPr/>
      <dgm:t>
        <a:bodyPr/>
        <a:lstStyle/>
        <a:p>
          <a:endParaRPr lang="ru-RU"/>
        </a:p>
      </dgm:t>
    </dgm:pt>
    <dgm:pt modelId="{6D926E73-1BA1-4B3D-9B38-CEBA6D6F6C4B}" type="pres">
      <dgm:prSet presAssocID="{C6176569-25C4-477D-AA37-B530DC8093B6}" presName="vertThree" presStyleCnt="0"/>
      <dgm:spPr/>
      <dgm:t>
        <a:bodyPr/>
        <a:lstStyle/>
        <a:p>
          <a:endParaRPr lang="ru-RU"/>
        </a:p>
      </dgm:t>
    </dgm:pt>
    <dgm:pt modelId="{11D12F81-71ED-49ED-98B0-8A7B3CBB6542}" type="pres">
      <dgm:prSet presAssocID="{C6176569-25C4-477D-AA37-B530DC8093B6}" presName="txThree" presStyleLbl="node3" presStyleIdx="0" presStyleCnt="2" custScaleY="26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B82241-CBD1-49E8-8041-E56F4D3AB774}" type="pres">
      <dgm:prSet presAssocID="{C6176569-25C4-477D-AA37-B530DC8093B6}" presName="parTransThree" presStyleCnt="0"/>
      <dgm:spPr/>
      <dgm:t>
        <a:bodyPr/>
        <a:lstStyle/>
        <a:p>
          <a:endParaRPr lang="ru-RU"/>
        </a:p>
      </dgm:t>
    </dgm:pt>
    <dgm:pt modelId="{72D6992F-C56A-44DE-963D-D6234992B957}" type="pres">
      <dgm:prSet presAssocID="{C6176569-25C4-477D-AA37-B530DC8093B6}" presName="horzThree" presStyleCnt="0"/>
      <dgm:spPr/>
      <dgm:t>
        <a:bodyPr/>
        <a:lstStyle/>
        <a:p>
          <a:endParaRPr lang="ru-RU"/>
        </a:p>
      </dgm:t>
    </dgm:pt>
    <dgm:pt modelId="{A4847E51-5FE0-40BD-88CD-EE84A4EA2C1C}" type="pres">
      <dgm:prSet presAssocID="{EDAE9888-B20A-4E67-8A9A-658CD86A43FE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330A29-0054-455B-95F7-EDBB2DC52AE1}" type="pres">
      <dgm:prSet presAssocID="{EDAE9888-B20A-4E67-8A9A-658CD86A43FE}" presName="txFour" presStyleLbl="node4" presStyleIdx="0" presStyleCnt="6" custAng="10800000" custFlipVert="1" custScaleX="100003" custScaleY="239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BEC1D5-79E8-4E7E-A7B3-B88B5709D3ED}" type="pres">
      <dgm:prSet presAssocID="{EDAE9888-B20A-4E67-8A9A-658CD86A43FE}" presName="parTransFour" presStyleCnt="0"/>
      <dgm:spPr/>
    </dgm:pt>
    <dgm:pt modelId="{CE174E99-6024-4FA3-994F-57D517286D10}" type="pres">
      <dgm:prSet presAssocID="{EDAE9888-B20A-4E67-8A9A-658CD86A43FE}" presName="horzFour" presStyleCnt="0"/>
      <dgm:spPr/>
      <dgm:t>
        <a:bodyPr/>
        <a:lstStyle/>
        <a:p>
          <a:endParaRPr lang="ru-RU"/>
        </a:p>
      </dgm:t>
    </dgm:pt>
    <dgm:pt modelId="{ABDC4930-53B8-4B1B-8D07-05D1C6D092E7}" type="pres">
      <dgm:prSet presAssocID="{B7D531FE-40B7-4A4F-93A2-C0B03FE1F196}" presName="vertFour" presStyleCnt="0">
        <dgm:presLayoutVars>
          <dgm:chPref val="3"/>
        </dgm:presLayoutVars>
      </dgm:prSet>
      <dgm:spPr/>
    </dgm:pt>
    <dgm:pt modelId="{30B10574-A492-4943-B979-7D17B69A22EB}" type="pres">
      <dgm:prSet presAssocID="{B7D531FE-40B7-4A4F-93A2-C0B03FE1F196}" presName="txFour" presStyleLbl="node4" presStyleIdx="1" presStyleCnt="6" custAng="10800000" custFlipVert="1" custScaleX="97538" custScaleY="328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D1253F-6495-4C8D-B8FF-E5F3B33F1830}" type="pres">
      <dgm:prSet presAssocID="{B7D531FE-40B7-4A4F-93A2-C0B03FE1F196}" presName="parTransFour" presStyleCnt="0"/>
      <dgm:spPr/>
    </dgm:pt>
    <dgm:pt modelId="{08876B04-0581-4B51-B041-FE95CDB8EE47}" type="pres">
      <dgm:prSet presAssocID="{B7D531FE-40B7-4A4F-93A2-C0B03FE1F196}" presName="horzFour" presStyleCnt="0"/>
      <dgm:spPr/>
    </dgm:pt>
    <dgm:pt modelId="{B6EC6A5C-656A-4192-9664-3684AA3831EA}" type="pres">
      <dgm:prSet presAssocID="{4079173A-B480-4A32-A3EE-3FFAB87D1553}" presName="vertFour" presStyleCnt="0">
        <dgm:presLayoutVars>
          <dgm:chPref val="3"/>
        </dgm:presLayoutVars>
      </dgm:prSet>
      <dgm:spPr/>
    </dgm:pt>
    <dgm:pt modelId="{A16185F7-1F38-4C2E-BABD-81D56AEA5AEA}" type="pres">
      <dgm:prSet presAssocID="{4079173A-B480-4A32-A3EE-3FFAB87D1553}" presName="txFour" presStyleLbl="node4" presStyleIdx="2" presStyleCnt="6" custScaleY="261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2072EA-5D04-48CD-9A56-DC9C7B4ED6CC}" type="pres">
      <dgm:prSet presAssocID="{4079173A-B480-4A32-A3EE-3FFAB87D1553}" presName="horzFour" presStyleCnt="0"/>
      <dgm:spPr/>
    </dgm:pt>
    <dgm:pt modelId="{D8BD1243-2C27-4645-A436-A31825700961}" type="pres">
      <dgm:prSet presAssocID="{837DC062-C27E-4FD5-879E-8D25E1283268}" presName="sibSpaceTwo" presStyleCnt="0"/>
      <dgm:spPr/>
      <dgm:t>
        <a:bodyPr/>
        <a:lstStyle/>
        <a:p>
          <a:endParaRPr lang="ru-RU"/>
        </a:p>
      </dgm:t>
    </dgm:pt>
    <dgm:pt modelId="{0935799A-82D8-4A36-A0F4-57FB506DA259}" type="pres">
      <dgm:prSet presAssocID="{FA2F7C85-312D-4CBE-979D-272181A3E907}" presName="vertTwo" presStyleCnt="0"/>
      <dgm:spPr/>
      <dgm:t>
        <a:bodyPr/>
        <a:lstStyle/>
        <a:p>
          <a:endParaRPr lang="ru-RU"/>
        </a:p>
      </dgm:t>
    </dgm:pt>
    <dgm:pt modelId="{118F3AF9-986F-4895-A2B9-8E69DF9A810A}" type="pres">
      <dgm:prSet presAssocID="{FA2F7C85-312D-4CBE-979D-272181A3E907}" presName="txTwo" presStyleLbl="node2" presStyleIdx="1" presStyleCnt="2" custScaleY="26756" custLinFactNeighborX="-837" custLinFactNeighborY="-28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9DAD86-059B-4174-8E7E-CBCC167FB470}" type="pres">
      <dgm:prSet presAssocID="{FA2F7C85-312D-4CBE-979D-272181A3E907}" presName="parTransTwo" presStyleCnt="0"/>
      <dgm:spPr/>
      <dgm:t>
        <a:bodyPr/>
        <a:lstStyle/>
        <a:p>
          <a:endParaRPr lang="ru-RU"/>
        </a:p>
      </dgm:t>
    </dgm:pt>
    <dgm:pt modelId="{FACA9D4F-34F8-4391-9E2F-8FC2E27C84BC}" type="pres">
      <dgm:prSet presAssocID="{FA2F7C85-312D-4CBE-979D-272181A3E907}" presName="horzTwo" presStyleCnt="0"/>
      <dgm:spPr/>
      <dgm:t>
        <a:bodyPr/>
        <a:lstStyle/>
        <a:p>
          <a:endParaRPr lang="ru-RU"/>
        </a:p>
      </dgm:t>
    </dgm:pt>
    <dgm:pt modelId="{B8ABCDBE-3900-44F7-B5D7-8CCC16808F8F}" type="pres">
      <dgm:prSet presAssocID="{D90BA45A-D38B-4E7C-A801-54F5C636753A}" presName="vertThree" presStyleCnt="0"/>
      <dgm:spPr/>
      <dgm:t>
        <a:bodyPr/>
        <a:lstStyle/>
        <a:p>
          <a:endParaRPr lang="ru-RU"/>
        </a:p>
      </dgm:t>
    </dgm:pt>
    <dgm:pt modelId="{95C27051-B471-487C-B18A-F68743784FF9}" type="pres">
      <dgm:prSet presAssocID="{D90BA45A-D38B-4E7C-A801-54F5C636753A}" presName="txThree" presStyleLbl="node3" presStyleIdx="1" presStyleCnt="2" custScaleY="152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F2DDCD-E3CA-44EE-886A-A0229BBC3D5A}" type="pres">
      <dgm:prSet presAssocID="{D90BA45A-D38B-4E7C-A801-54F5C636753A}" presName="parTransThree" presStyleCnt="0"/>
      <dgm:spPr/>
      <dgm:t>
        <a:bodyPr/>
        <a:lstStyle/>
        <a:p>
          <a:endParaRPr lang="ru-RU"/>
        </a:p>
      </dgm:t>
    </dgm:pt>
    <dgm:pt modelId="{989A40ED-0242-4204-BEB8-3C174AAB1D04}" type="pres">
      <dgm:prSet presAssocID="{D90BA45A-D38B-4E7C-A801-54F5C636753A}" presName="horzThree" presStyleCnt="0"/>
      <dgm:spPr/>
      <dgm:t>
        <a:bodyPr/>
        <a:lstStyle/>
        <a:p>
          <a:endParaRPr lang="ru-RU"/>
        </a:p>
      </dgm:t>
    </dgm:pt>
    <dgm:pt modelId="{4AB47AF4-BC17-4A0C-80F7-F9A768544188}" type="pres">
      <dgm:prSet presAssocID="{C0F6B950-A104-4DE9-AB6E-A5F0CF94B06F}" presName="vertFour" presStyleCnt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5D3998-777A-48EF-8D96-7FD4FD5978CF}" type="pres">
      <dgm:prSet presAssocID="{C0F6B950-A104-4DE9-AB6E-A5F0CF94B06F}" presName="txFour" presStyleLbl="node4" presStyleIdx="3" presStyleCnt="6" custScaleY="38064" custLinFactNeighborX="478" custLinFactNeighborY="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F1124D-CB16-44D4-9AAE-FB727FB4C5E1}" type="pres">
      <dgm:prSet presAssocID="{C0F6B950-A104-4DE9-AB6E-A5F0CF94B06F}" presName="parTransFour" presStyleCnt="0"/>
      <dgm:spPr/>
    </dgm:pt>
    <dgm:pt modelId="{8243E898-E476-4498-BE8C-8B1A2F178419}" type="pres">
      <dgm:prSet presAssocID="{C0F6B950-A104-4DE9-AB6E-A5F0CF94B06F}" presName="horzFour" presStyleCnt="0"/>
      <dgm:spPr/>
      <dgm:t>
        <a:bodyPr/>
        <a:lstStyle/>
        <a:p>
          <a:endParaRPr lang="ru-RU"/>
        </a:p>
      </dgm:t>
    </dgm:pt>
    <dgm:pt modelId="{585BD34F-F98E-4019-9B0A-6877F91479D3}" type="pres">
      <dgm:prSet presAssocID="{B9B5C075-4288-4566-8183-62EC76A64A55}" presName="vertFour" presStyleCnt="0">
        <dgm:presLayoutVars>
          <dgm:chPref val="3"/>
        </dgm:presLayoutVars>
      </dgm:prSet>
      <dgm:spPr/>
    </dgm:pt>
    <dgm:pt modelId="{CC7A0891-4473-48F7-8F49-BE856DA57710}" type="pres">
      <dgm:prSet presAssocID="{B9B5C075-4288-4566-8183-62EC76A64A55}" presName="txFour" presStyleLbl="node4" presStyleIdx="4" presStyleCnt="6" custScaleX="103933" custScaleY="37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1F38D0-4AEC-4BF8-B9EE-2C3BC2E7AF76}" type="pres">
      <dgm:prSet presAssocID="{B9B5C075-4288-4566-8183-62EC76A64A55}" presName="parTransFour" presStyleCnt="0"/>
      <dgm:spPr/>
    </dgm:pt>
    <dgm:pt modelId="{8A4B36E9-E6E5-4064-AE67-8AFC0B79A2DB}" type="pres">
      <dgm:prSet presAssocID="{B9B5C075-4288-4566-8183-62EC76A64A55}" presName="horzFour" presStyleCnt="0"/>
      <dgm:spPr/>
    </dgm:pt>
    <dgm:pt modelId="{EB140C9C-75B3-46E5-A013-948F66B44450}" type="pres">
      <dgm:prSet presAssocID="{6546417A-E523-47B6-BDAC-F835535FF6C8}" presName="vertFour" presStyleCnt="0">
        <dgm:presLayoutVars>
          <dgm:chPref val="3"/>
        </dgm:presLayoutVars>
      </dgm:prSet>
      <dgm:spPr/>
    </dgm:pt>
    <dgm:pt modelId="{545681C1-D4E9-435A-855E-11D28C74D68E}" type="pres">
      <dgm:prSet presAssocID="{6546417A-E523-47B6-BDAC-F835535FF6C8}" presName="txFour" presStyleLbl="node4" presStyleIdx="5" presStyleCnt="6" custScaleY="2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DC7A29-551B-441A-90D2-DEEAC05CDB26}" type="pres">
      <dgm:prSet presAssocID="{6546417A-E523-47B6-BDAC-F835535FF6C8}" presName="horzFour" presStyleCnt="0"/>
      <dgm:spPr/>
    </dgm:pt>
  </dgm:ptLst>
  <dgm:cxnLst>
    <dgm:cxn modelId="{83DAEC45-D6D5-4206-8A04-D403E48F46AA}" srcId="{FA2F7C85-312D-4CBE-979D-272181A3E907}" destId="{D90BA45A-D38B-4E7C-A801-54F5C636753A}" srcOrd="0" destOrd="0" parTransId="{DF39B433-FEB3-4439-88AA-0A5CBD978C2E}" sibTransId="{384EBB90-FD1F-4A36-8740-002AA279F927}"/>
    <dgm:cxn modelId="{30A2F60D-7850-4CB3-BD76-9C26510D373A}" type="presOf" srcId="{4079173A-B480-4A32-A3EE-3FFAB87D1553}" destId="{A16185F7-1F38-4C2E-BABD-81D56AEA5AEA}" srcOrd="0" destOrd="0" presId="urn:microsoft.com/office/officeart/2005/8/layout/hierarchy4"/>
    <dgm:cxn modelId="{44844F77-1B06-42DC-861B-C4A0E75B5DA3}" srcId="{B7D531FE-40B7-4A4F-93A2-C0B03FE1F196}" destId="{4079173A-B480-4A32-A3EE-3FFAB87D1553}" srcOrd="0" destOrd="0" parTransId="{4CAFD146-C714-4FE2-AD50-59C73A8A98A7}" sibTransId="{69F65D3E-4CD1-4376-8C76-84910489C017}"/>
    <dgm:cxn modelId="{3FE064FE-E240-4EE6-8584-80C0E8657B0F}" srcId="{A3A49129-6407-47A0-8186-FA234225D150}" destId="{FA2F7C85-312D-4CBE-979D-272181A3E907}" srcOrd="1" destOrd="0" parTransId="{8DCECE6C-414D-40FB-9DFB-4BEAA383C4C7}" sibTransId="{3C7A1F81-58C1-4498-BE4C-7B299E20F8CF}"/>
    <dgm:cxn modelId="{F3BE3BD4-A310-40B0-8E39-07B37B634E1E}" type="presOf" srcId="{D90BA45A-D38B-4E7C-A801-54F5C636753A}" destId="{95C27051-B471-487C-B18A-F68743784FF9}" srcOrd="0" destOrd="0" presId="urn:microsoft.com/office/officeart/2005/8/layout/hierarchy4"/>
    <dgm:cxn modelId="{72EBC280-2B09-4024-81E5-47ADE7D95A3B}" type="presOf" srcId="{C6176569-25C4-477D-AA37-B530DC8093B6}" destId="{11D12F81-71ED-49ED-98B0-8A7B3CBB6542}" srcOrd="0" destOrd="0" presId="urn:microsoft.com/office/officeart/2005/8/layout/hierarchy4"/>
    <dgm:cxn modelId="{CE43170F-AEF6-46C5-90B6-8B24434AA9C3}" srcId="{C0F6B950-A104-4DE9-AB6E-A5F0CF94B06F}" destId="{B9B5C075-4288-4566-8183-62EC76A64A55}" srcOrd="0" destOrd="0" parTransId="{0287DE86-C976-4F6F-9323-23E0979CF6A3}" sibTransId="{A2B5D3FB-8322-4B63-9BCA-668F82AF841F}"/>
    <dgm:cxn modelId="{E030C5B3-1CB9-4970-9767-F584BB851729}" srcId="{D90BA45A-D38B-4E7C-A801-54F5C636753A}" destId="{C0F6B950-A104-4DE9-AB6E-A5F0CF94B06F}" srcOrd="0" destOrd="0" parTransId="{35C86337-2FDA-4F78-B8CF-504A88308E61}" sibTransId="{A80E9EE8-656A-4E27-8994-FA1D0690F24B}"/>
    <dgm:cxn modelId="{78C2D3DE-E19C-461A-AA3C-27277C323FAF}" srcId="{E7ED8301-D967-4A8E-AA31-A4AC86D0CE03}" destId="{C6176569-25C4-477D-AA37-B530DC8093B6}" srcOrd="0" destOrd="0" parTransId="{661F7DBE-2EE1-4988-99B2-3B5665C08EB5}" sibTransId="{6DB66A1D-EB95-41D9-9E2E-A793BC705722}"/>
    <dgm:cxn modelId="{F5D8A647-446F-4419-A949-209B4343487B}" type="presOf" srcId="{FA2F7C85-312D-4CBE-979D-272181A3E907}" destId="{118F3AF9-986F-4895-A2B9-8E69DF9A810A}" srcOrd="0" destOrd="0" presId="urn:microsoft.com/office/officeart/2005/8/layout/hierarchy4"/>
    <dgm:cxn modelId="{D335E365-E543-44CC-AD76-CB1EC70F6C77}" srcId="{A3A49129-6407-47A0-8186-FA234225D150}" destId="{E7ED8301-D967-4A8E-AA31-A4AC86D0CE03}" srcOrd="0" destOrd="0" parTransId="{F75D23BD-3776-4301-806D-7BC11E9F317F}" sibTransId="{837DC062-C27E-4FD5-879E-8D25E1283268}"/>
    <dgm:cxn modelId="{3C3552D5-5B5E-4F77-958A-48D1DB9BB03D}" srcId="{EDAE9888-B20A-4E67-8A9A-658CD86A43FE}" destId="{B7D531FE-40B7-4A4F-93A2-C0B03FE1F196}" srcOrd="0" destOrd="0" parTransId="{E528E780-CCD2-4EDC-8A96-F56508BA20C6}" sibTransId="{29F958BE-37E8-42E1-953E-D3931BDED781}"/>
    <dgm:cxn modelId="{90587049-376B-45DF-AAF2-2770FCC82D1E}" srcId="{42997361-E4A7-4C3A-840D-2A41A1E22939}" destId="{A3A49129-6407-47A0-8186-FA234225D150}" srcOrd="0" destOrd="0" parTransId="{D36F26A7-130D-4268-B86D-F35FF9BB51E9}" sibTransId="{ABFD5AD9-EAFC-4364-A893-9099FB1D0D3E}"/>
    <dgm:cxn modelId="{27BFFEDD-43BF-4FD9-BC76-0AD99823816A}" srcId="{C6176569-25C4-477D-AA37-B530DC8093B6}" destId="{EDAE9888-B20A-4E67-8A9A-658CD86A43FE}" srcOrd="0" destOrd="0" parTransId="{38287E25-2402-4BAB-B4F5-705129DCCE45}" sibTransId="{C0FA0122-2689-4CBC-A97D-488F66CE3848}"/>
    <dgm:cxn modelId="{2CAA1472-F19A-49BC-84F9-6511D8A08033}" type="presOf" srcId="{B7D531FE-40B7-4A4F-93A2-C0B03FE1F196}" destId="{30B10574-A492-4943-B979-7D17B69A22EB}" srcOrd="0" destOrd="0" presId="urn:microsoft.com/office/officeart/2005/8/layout/hierarchy4"/>
    <dgm:cxn modelId="{EA2650B3-3AE4-4C25-87F9-1AEED02F9764}" type="presOf" srcId="{B9B5C075-4288-4566-8183-62EC76A64A55}" destId="{CC7A0891-4473-48F7-8F49-BE856DA57710}" srcOrd="0" destOrd="0" presId="urn:microsoft.com/office/officeart/2005/8/layout/hierarchy4"/>
    <dgm:cxn modelId="{680E9DAB-2AE4-411C-809E-F2B917578440}" type="presOf" srcId="{EDAE9888-B20A-4E67-8A9A-658CD86A43FE}" destId="{B5330A29-0054-455B-95F7-EDBB2DC52AE1}" srcOrd="0" destOrd="0" presId="urn:microsoft.com/office/officeart/2005/8/layout/hierarchy4"/>
    <dgm:cxn modelId="{25F2B48D-46A7-41C2-8D40-5C0245F09D98}" type="presOf" srcId="{6546417A-E523-47B6-BDAC-F835535FF6C8}" destId="{545681C1-D4E9-435A-855E-11D28C74D68E}" srcOrd="0" destOrd="0" presId="urn:microsoft.com/office/officeart/2005/8/layout/hierarchy4"/>
    <dgm:cxn modelId="{40E5CCE3-0C9E-41A8-BAD1-DC2B0F820396}" srcId="{B9B5C075-4288-4566-8183-62EC76A64A55}" destId="{6546417A-E523-47B6-BDAC-F835535FF6C8}" srcOrd="0" destOrd="0" parTransId="{A94C3D17-0346-40AB-843C-CDFB06B1F5A3}" sibTransId="{1B06B783-0A0B-4196-B642-F03537DF0E6D}"/>
    <dgm:cxn modelId="{4373A188-5684-4132-9AE0-0889252C4BD7}" type="presOf" srcId="{E7ED8301-D967-4A8E-AA31-A4AC86D0CE03}" destId="{21CB7757-37B4-4B3B-BA39-B492AF2E0FF8}" srcOrd="0" destOrd="0" presId="urn:microsoft.com/office/officeart/2005/8/layout/hierarchy4"/>
    <dgm:cxn modelId="{85CCE9AD-053B-49EE-9D2B-DAB420A60481}" type="presOf" srcId="{A3A49129-6407-47A0-8186-FA234225D150}" destId="{1F1D7D69-DA34-4BC6-A048-F721132636F1}" srcOrd="0" destOrd="0" presId="urn:microsoft.com/office/officeart/2005/8/layout/hierarchy4"/>
    <dgm:cxn modelId="{ABA1C8CE-04E2-4C85-B6E7-3CA5FD037D43}" type="presOf" srcId="{42997361-E4A7-4C3A-840D-2A41A1E22939}" destId="{2BEDEBF7-D732-4A54-B2C1-FC371B3EA1C5}" srcOrd="0" destOrd="0" presId="urn:microsoft.com/office/officeart/2005/8/layout/hierarchy4"/>
    <dgm:cxn modelId="{89464F43-961B-4772-B6A5-629855646220}" type="presOf" srcId="{C0F6B950-A104-4DE9-AB6E-A5F0CF94B06F}" destId="{135D3998-777A-48EF-8D96-7FD4FD5978CF}" srcOrd="0" destOrd="0" presId="urn:microsoft.com/office/officeart/2005/8/layout/hierarchy4"/>
    <dgm:cxn modelId="{A1CF026A-D5F0-4041-9255-578CD19D800F}" type="presParOf" srcId="{2BEDEBF7-D732-4A54-B2C1-FC371B3EA1C5}" destId="{5B32639C-FF2D-42F6-8D36-6DA67BB56F4F}" srcOrd="0" destOrd="0" presId="urn:microsoft.com/office/officeart/2005/8/layout/hierarchy4"/>
    <dgm:cxn modelId="{DFB6966D-3E22-4B73-9D7F-E944DA34F747}" type="presParOf" srcId="{5B32639C-FF2D-42F6-8D36-6DA67BB56F4F}" destId="{1F1D7D69-DA34-4BC6-A048-F721132636F1}" srcOrd="0" destOrd="0" presId="urn:microsoft.com/office/officeart/2005/8/layout/hierarchy4"/>
    <dgm:cxn modelId="{8F5A9C4A-5887-44F3-AD78-57D7946E7F70}" type="presParOf" srcId="{5B32639C-FF2D-42F6-8D36-6DA67BB56F4F}" destId="{8F8D420C-CD32-433A-BBC3-943A0A992C18}" srcOrd="1" destOrd="0" presId="urn:microsoft.com/office/officeart/2005/8/layout/hierarchy4"/>
    <dgm:cxn modelId="{29E59F5E-AE23-4BC0-9C97-9B0C0CC7D0C6}" type="presParOf" srcId="{5B32639C-FF2D-42F6-8D36-6DA67BB56F4F}" destId="{B49D076D-DBA6-4DC4-8F86-91B1E6820831}" srcOrd="2" destOrd="0" presId="urn:microsoft.com/office/officeart/2005/8/layout/hierarchy4"/>
    <dgm:cxn modelId="{0BC4468D-D07E-44FD-985B-F36D1C5F1C95}" type="presParOf" srcId="{B49D076D-DBA6-4DC4-8F86-91B1E6820831}" destId="{AF4D8EBB-DD5B-41D3-A391-79224B662240}" srcOrd="0" destOrd="0" presId="urn:microsoft.com/office/officeart/2005/8/layout/hierarchy4"/>
    <dgm:cxn modelId="{4C1D9A6E-ABEE-4733-B65B-F305F09363C0}" type="presParOf" srcId="{AF4D8EBB-DD5B-41D3-A391-79224B662240}" destId="{21CB7757-37B4-4B3B-BA39-B492AF2E0FF8}" srcOrd="0" destOrd="0" presId="urn:microsoft.com/office/officeart/2005/8/layout/hierarchy4"/>
    <dgm:cxn modelId="{690ADA69-85BA-4091-8A3D-CEFF26AC0F8B}" type="presParOf" srcId="{AF4D8EBB-DD5B-41D3-A391-79224B662240}" destId="{DEEBAD4F-FA2E-4223-8137-5CD89F35F3CD}" srcOrd="1" destOrd="0" presId="urn:microsoft.com/office/officeart/2005/8/layout/hierarchy4"/>
    <dgm:cxn modelId="{9CDE0BC2-B3AF-473E-BDD7-4D285ED0BB06}" type="presParOf" srcId="{AF4D8EBB-DD5B-41D3-A391-79224B662240}" destId="{D48487EB-FCE8-404F-9EFB-36BF155C3814}" srcOrd="2" destOrd="0" presId="urn:microsoft.com/office/officeart/2005/8/layout/hierarchy4"/>
    <dgm:cxn modelId="{9231BCE2-8C87-4375-A580-39DF8D860EDC}" type="presParOf" srcId="{D48487EB-FCE8-404F-9EFB-36BF155C3814}" destId="{6D926E73-1BA1-4B3D-9B38-CEBA6D6F6C4B}" srcOrd="0" destOrd="0" presId="urn:microsoft.com/office/officeart/2005/8/layout/hierarchy4"/>
    <dgm:cxn modelId="{DA9DEC26-A173-4091-BB87-08A4F78761AB}" type="presParOf" srcId="{6D926E73-1BA1-4B3D-9B38-CEBA6D6F6C4B}" destId="{11D12F81-71ED-49ED-98B0-8A7B3CBB6542}" srcOrd="0" destOrd="0" presId="urn:microsoft.com/office/officeart/2005/8/layout/hierarchy4"/>
    <dgm:cxn modelId="{C16A4E98-0709-43A5-A70A-101B78407477}" type="presParOf" srcId="{6D926E73-1BA1-4B3D-9B38-CEBA6D6F6C4B}" destId="{36B82241-CBD1-49E8-8041-E56F4D3AB774}" srcOrd="1" destOrd="0" presId="urn:microsoft.com/office/officeart/2005/8/layout/hierarchy4"/>
    <dgm:cxn modelId="{C2B435ED-BB32-41ED-A884-8D5C98F55048}" type="presParOf" srcId="{6D926E73-1BA1-4B3D-9B38-CEBA6D6F6C4B}" destId="{72D6992F-C56A-44DE-963D-D6234992B957}" srcOrd="2" destOrd="0" presId="urn:microsoft.com/office/officeart/2005/8/layout/hierarchy4"/>
    <dgm:cxn modelId="{00F5CD74-A580-4E70-B176-7F8AC5C9F17C}" type="presParOf" srcId="{72D6992F-C56A-44DE-963D-D6234992B957}" destId="{A4847E51-5FE0-40BD-88CD-EE84A4EA2C1C}" srcOrd="0" destOrd="0" presId="urn:microsoft.com/office/officeart/2005/8/layout/hierarchy4"/>
    <dgm:cxn modelId="{B887AFCF-1C66-4769-BDAB-5D4AFDCBD056}" type="presParOf" srcId="{A4847E51-5FE0-40BD-88CD-EE84A4EA2C1C}" destId="{B5330A29-0054-455B-95F7-EDBB2DC52AE1}" srcOrd="0" destOrd="0" presId="urn:microsoft.com/office/officeart/2005/8/layout/hierarchy4"/>
    <dgm:cxn modelId="{C8F89901-C382-42B9-936B-AFF7F56CD3C3}" type="presParOf" srcId="{A4847E51-5FE0-40BD-88CD-EE84A4EA2C1C}" destId="{94BEC1D5-79E8-4E7E-A7B3-B88B5709D3ED}" srcOrd="1" destOrd="0" presId="urn:microsoft.com/office/officeart/2005/8/layout/hierarchy4"/>
    <dgm:cxn modelId="{DF98BBD6-B6A0-4A89-9874-CD595D6B68DE}" type="presParOf" srcId="{A4847E51-5FE0-40BD-88CD-EE84A4EA2C1C}" destId="{CE174E99-6024-4FA3-994F-57D517286D10}" srcOrd="2" destOrd="0" presId="urn:microsoft.com/office/officeart/2005/8/layout/hierarchy4"/>
    <dgm:cxn modelId="{1DC05605-D76F-42B1-826B-F811423A5C61}" type="presParOf" srcId="{CE174E99-6024-4FA3-994F-57D517286D10}" destId="{ABDC4930-53B8-4B1B-8D07-05D1C6D092E7}" srcOrd="0" destOrd="0" presId="urn:microsoft.com/office/officeart/2005/8/layout/hierarchy4"/>
    <dgm:cxn modelId="{C49562E5-747E-4F7B-89FC-F19DC4BE4C0C}" type="presParOf" srcId="{ABDC4930-53B8-4B1B-8D07-05D1C6D092E7}" destId="{30B10574-A492-4943-B979-7D17B69A22EB}" srcOrd="0" destOrd="0" presId="urn:microsoft.com/office/officeart/2005/8/layout/hierarchy4"/>
    <dgm:cxn modelId="{BB623A15-C185-49F3-A851-8454AAE4AD6E}" type="presParOf" srcId="{ABDC4930-53B8-4B1B-8D07-05D1C6D092E7}" destId="{C6D1253F-6495-4C8D-B8FF-E5F3B33F1830}" srcOrd="1" destOrd="0" presId="urn:microsoft.com/office/officeart/2005/8/layout/hierarchy4"/>
    <dgm:cxn modelId="{D53D0AA5-B1E6-421D-B8D7-B255498B6350}" type="presParOf" srcId="{ABDC4930-53B8-4B1B-8D07-05D1C6D092E7}" destId="{08876B04-0581-4B51-B041-FE95CDB8EE47}" srcOrd="2" destOrd="0" presId="urn:microsoft.com/office/officeart/2005/8/layout/hierarchy4"/>
    <dgm:cxn modelId="{72762E6F-A290-41B6-8884-747C974A182E}" type="presParOf" srcId="{08876B04-0581-4B51-B041-FE95CDB8EE47}" destId="{B6EC6A5C-656A-4192-9664-3684AA3831EA}" srcOrd="0" destOrd="0" presId="urn:microsoft.com/office/officeart/2005/8/layout/hierarchy4"/>
    <dgm:cxn modelId="{08C18FD4-4FF9-448A-A506-0441D0B633E4}" type="presParOf" srcId="{B6EC6A5C-656A-4192-9664-3684AA3831EA}" destId="{A16185F7-1F38-4C2E-BABD-81D56AEA5AEA}" srcOrd="0" destOrd="0" presId="urn:microsoft.com/office/officeart/2005/8/layout/hierarchy4"/>
    <dgm:cxn modelId="{CC24C9B2-0693-4F37-96F8-D0CF571DC65E}" type="presParOf" srcId="{B6EC6A5C-656A-4192-9664-3684AA3831EA}" destId="{B02072EA-5D04-48CD-9A56-DC9C7B4ED6CC}" srcOrd="1" destOrd="0" presId="urn:microsoft.com/office/officeart/2005/8/layout/hierarchy4"/>
    <dgm:cxn modelId="{AE713019-8EDA-41BC-925F-A2A1662A8B2C}" type="presParOf" srcId="{B49D076D-DBA6-4DC4-8F86-91B1E6820831}" destId="{D8BD1243-2C27-4645-A436-A31825700961}" srcOrd="1" destOrd="0" presId="urn:microsoft.com/office/officeart/2005/8/layout/hierarchy4"/>
    <dgm:cxn modelId="{8EF22747-9806-4F83-AAEB-D7F4B9F62CCC}" type="presParOf" srcId="{B49D076D-DBA6-4DC4-8F86-91B1E6820831}" destId="{0935799A-82D8-4A36-A0F4-57FB506DA259}" srcOrd="2" destOrd="0" presId="urn:microsoft.com/office/officeart/2005/8/layout/hierarchy4"/>
    <dgm:cxn modelId="{91BA142E-5FF6-48E5-AB04-DEC1E8106A1C}" type="presParOf" srcId="{0935799A-82D8-4A36-A0F4-57FB506DA259}" destId="{118F3AF9-986F-4895-A2B9-8E69DF9A810A}" srcOrd="0" destOrd="0" presId="urn:microsoft.com/office/officeart/2005/8/layout/hierarchy4"/>
    <dgm:cxn modelId="{71493C28-0DB1-44B5-A92B-CE8B4F96BE36}" type="presParOf" srcId="{0935799A-82D8-4A36-A0F4-57FB506DA259}" destId="{469DAD86-059B-4174-8E7E-CBCC167FB470}" srcOrd="1" destOrd="0" presId="urn:microsoft.com/office/officeart/2005/8/layout/hierarchy4"/>
    <dgm:cxn modelId="{034B7886-D9D2-4492-AEA8-D44009F74ED6}" type="presParOf" srcId="{0935799A-82D8-4A36-A0F4-57FB506DA259}" destId="{FACA9D4F-34F8-4391-9E2F-8FC2E27C84BC}" srcOrd="2" destOrd="0" presId="urn:microsoft.com/office/officeart/2005/8/layout/hierarchy4"/>
    <dgm:cxn modelId="{4CC4123D-6EE8-4410-8F78-FCAC85793BBA}" type="presParOf" srcId="{FACA9D4F-34F8-4391-9E2F-8FC2E27C84BC}" destId="{B8ABCDBE-3900-44F7-B5D7-8CCC16808F8F}" srcOrd="0" destOrd="0" presId="urn:microsoft.com/office/officeart/2005/8/layout/hierarchy4"/>
    <dgm:cxn modelId="{BE5E4766-F427-40DC-999E-10852964BF3C}" type="presParOf" srcId="{B8ABCDBE-3900-44F7-B5D7-8CCC16808F8F}" destId="{95C27051-B471-487C-B18A-F68743784FF9}" srcOrd="0" destOrd="0" presId="urn:microsoft.com/office/officeart/2005/8/layout/hierarchy4"/>
    <dgm:cxn modelId="{08210BA5-298B-4EEE-9E33-C087E8F9424A}" type="presParOf" srcId="{B8ABCDBE-3900-44F7-B5D7-8CCC16808F8F}" destId="{F9F2DDCD-E3CA-44EE-886A-A0229BBC3D5A}" srcOrd="1" destOrd="0" presId="urn:microsoft.com/office/officeart/2005/8/layout/hierarchy4"/>
    <dgm:cxn modelId="{3276CEB0-FFEB-4A70-9B93-2E92BF857414}" type="presParOf" srcId="{B8ABCDBE-3900-44F7-B5D7-8CCC16808F8F}" destId="{989A40ED-0242-4204-BEB8-3C174AAB1D04}" srcOrd="2" destOrd="0" presId="urn:microsoft.com/office/officeart/2005/8/layout/hierarchy4"/>
    <dgm:cxn modelId="{E4FA1E7B-2A96-424F-81F6-5A31C43CB602}" type="presParOf" srcId="{989A40ED-0242-4204-BEB8-3C174AAB1D04}" destId="{4AB47AF4-BC17-4A0C-80F7-F9A768544188}" srcOrd="0" destOrd="0" presId="urn:microsoft.com/office/officeart/2005/8/layout/hierarchy4"/>
    <dgm:cxn modelId="{07238019-3CA6-4B36-B0FE-9816EF500837}" type="presParOf" srcId="{4AB47AF4-BC17-4A0C-80F7-F9A768544188}" destId="{135D3998-777A-48EF-8D96-7FD4FD5978CF}" srcOrd="0" destOrd="0" presId="urn:microsoft.com/office/officeart/2005/8/layout/hierarchy4"/>
    <dgm:cxn modelId="{FA77AA41-D890-41F9-B8D6-D3030D95C893}" type="presParOf" srcId="{4AB47AF4-BC17-4A0C-80F7-F9A768544188}" destId="{B3F1124D-CB16-44D4-9AAE-FB727FB4C5E1}" srcOrd="1" destOrd="0" presId="urn:microsoft.com/office/officeart/2005/8/layout/hierarchy4"/>
    <dgm:cxn modelId="{4392A5C3-6599-490B-96C4-A99DCBD6E53F}" type="presParOf" srcId="{4AB47AF4-BC17-4A0C-80F7-F9A768544188}" destId="{8243E898-E476-4498-BE8C-8B1A2F178419}" srcOrd="2" destOrd="0" presId="urn:microsoft.com/office/officeart/2005/8/layout/hierarchy4"/>
    <dgm:cxn modelId="{4312349B-F427-4702-817E-745C6BBC4175}" type="presParOf" srcId="{8243E898-E476-4498-BE8C-8B1A2F178419}" destId="{585BD34F-F98E-4019-9B0A-6877F91479D3}" srcOrd="0" destOrd="0" presId="urn:microsoft.com/office/officeart/2005/8/layout/hierarchy4"/>
    <dgm:cxn modelId="{0B43694E-D8E5-43B9-9721-EBAD69643E3A}" type="presParOf" srcId="{585BD34F-F98E-4019-9B0A-6877F91479D3}" destId="{CC7A0891-4473-48F7-8F49-BE856DA57710}" srcOrd="0" destOrd="0" presId="urn:microsoft.com/office/officeart/2005/8/layout/hierarchy4"/>
    <dgm:cxn modelId="{A5188E50-F0A8-4D1F-8458-E1EB9F492905}" type="presParOf" srcId="{585BD34F-F98E-4019-9B0A-6877F91479D3}" destId="{8B1F38D0-4AEC-4BF8-B9EE-2C3BC2E7AF76}" srcOrd="1" destOrd="0" presId="urn:microsoft.com/office/officeart/2005/8/layout/hierarchy4"/>
    <dgm:cxn modelId="{9C30B05F-0538-4D47-9317-857BEB2FA5BD}" type="presParOf" srcId="{585BD34F-F98E-4019-9B0A-6877F91479D3}" destId="{8A4B36E9-E6E5-4064-AE67-8AFC0B79A2DB}" srcOrd="2" destOrd="0" presId="urn:microsoft.com/office/officeart/2005/8/layout/hierarchy4"/>
    <dgm:cxn modelId="{633833A6-CF0D-4E09-A95B-00C2EF2B2E07}" type="presParOf" srcId="{8A4B36E9-E6E5-4064-AE67-8AFC0B79A2DB}" destId="{EB140C9C-75B3-46E5-A013-948F66B44450}" srcOrd="0" destOrd="0" presId="urn:microsoft.com/office/officeart/2005/8/layout/hierarchy4"/>
    <dgm:cxn modelId="{92E1394F-C5AC-482B-B742-0363282A424B}" type="presParOf" srcId="{EB140C9C-75B3-46E5-A013-948F66B44450}" destId="{545681C1-D4E9-435A-855E-11D28C74D68E}" srcOrd="0" destOrd="0" presId="urn:microsoft.com/office/officeart/2005/8/layout/hierarchy4"/>
    <dgm:cxn modelId="{6BEF229D-A84D-4B84-B4E5-A8EF8712D5CF}" type="presParOf" srcId="{EB140C9C-75B3-46E5-A013-948F66B44450}" destId="{EBDC7A29-551B-441A-90D2-DEEAC05CDB2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9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362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593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5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8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63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433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5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7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DF76D-C02C-40A2-8D10-1A98432F62D6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21EFC-D7B2-4F5E-B70B-A740BE0A2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47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568952" cy="518457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+mn-lt"/>
                <a:cs typeface="Times New Roman" pitchFamily="18" charset="0"/>
              </a:rPr>
              <a:t>Центральный </a:t>
            </a:r>
            <a:r>
              <a:rPr lang="ru-RU" sz="2200" dirty="0">
                <a:latin typeface="+mn-lt"/>
                <a:cs typeface="Times New Roman" pitchFamily="18" charset="0"/>
              </a:rPr>
              <a:t>банк как мегарегулятор страхования в РФ – формы и эффективность </a:t>
            </a:r>
            <a:r>
              <a:rPr lang="ru-RU" sz="2200" dirty="0" smtClean="0">
                <a:latin typeface="+mn-lt"/>
                <a:cs typeface="Times New Roman" pitchFamily="18" charset="0"/>
              </a:rPr>
              <a:t>работы</a:t>
            </a:r>
            <a:br>
              <a:rPr lang="ru-RU" sz="2200" dirty="0" smtClean="0">
                <a:latin typeface="+mn-lt"/>
                <a:cs typeface="Times New Roman" pitchFamily="18" charset="0"/>
              </a:rPr>
            </a:br>
            <a:r>
              <a:rPr lang="ru-RU" sz="2200" b="1" dirty="0">
                <a:latin typeface="+mn-lt"/>
                <a:cs typeface="Times New Roman" pitchFamily="18" charset="0"/>
              </a:rPr>
              <a:t/>
            </a:r>
            <a:br>
              <a:rPr lang="ru-RU" sz="2200" b="1" dirty="0">
                <a:latin typeface="+mn-lt"/>
                <a:cs typeface="Times New Roman" pitchFamily="18" charset="0"/>
              </a:rPr>
            </a:br>
            <a:r>
              <a:rPr lang="ru-RU" sz="1600" dirty="0" smtClean="0">
                <a:latin typeface="+mn-lt"/>
                <a:cs typeface="Times New Roman" pitchFamily="18" charset="0"/>
              </a:rPr>
              <a:t/>
            </a:r>
            <a:br>
              <a:rPr lang="ru-RU" sz="1600" dirty="0" smtClean="0">
                <a:latin typeface="+mn-lt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F0"/>
                </a:solidFill>
                <a:latin typeface="+mn-lt"/>
                <a:cs typeface="Times New Roman" pitchFamily="18" charset="0"/>
              </a:rPr>
              <a:t>                                                                                                                   </a:t>
            </a:r>
            <a:r>
              <a:rPr lang="ru-RU" sz="2000" dirty="0" smtClean="0">
                <a:latin typeface="+mn-lt"/>
              </a:rPr>
              <a:t>Студентки </a:t>
            </a:r>
            <a:r>
              <a:rPr lang="ru-RU" sz="2000">
                <a:latin typeface="+mn-lt"/>
              </a:rPr>
              <a:t>группы </a:t>
            </a:r>
            <a:r>
              <a:rPr lang="ru-RU" sz="2000" smtClean="0">
                <a:latin typeface="+mn-lt"/>
              </a:rPr>
              <a:t>614 </a:t>
            </a:r>
            <a:r>
              <a:rPr lang="ru-RU" sz="2000" dirty="0">
                <a:latin typeface="+mn-lt"/>
              </a:rPr>
              <a:t>Э</a:t>
            </a:r>
            <a:br>
              <a:rPr lang="ru-RU" sz="2000" dirty="0">
                <a:latin typeface="+mn-lt"/>
              </a:rPr>
            </a:br>
            <a:r>
              <a:rPr lang="ru-RU" sz="2000" dirty="0" smtClean="0">
                <a:latin typeface="+mn-lt"/>
              </a:rPr>
              <a:t>                                                                                                              </a:t>
            </a:r>
            <a:r>
              <a:rPr lang="ru-RU" sz="2000" dirty="0" err="1" smtClean="0">
                <a:latin typeface="+mn-lt"/>
              </a:rPr>
              <a:t>Богуш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>
                <a:latin typeface="+mn-lt"/>
              </a:rPr>
              <a:t>Дарьи Дмитриевны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   </a:t>
            </a:r>
            <a:r>
              <a:rPr lang="ru-RU" sz="2000" dirty="0" smtClean="0">
                <a:latin typeface="+mn-lt"/>
              </a:rPr>
              <a:t>                                                                        Специальность</a:t>
            </a:r>
            <a:r>
              <a:rPr lang="ru-RU" sz="2000" dirty="0">
                <a:latin typeface="+mn-lt"/>
              </a:rPr>
              <a:t>: Экономика и  </a:t>
            </a:r>
            <a:r>
              <a:rPr lang="ru-RU" sz="2000" dirty="0" smtClean="0">
                <a:latin typeface="+mn-lt"/>
              </a:rPr>
              <a:t>бухгалтерский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                                                                                                                            учет (по отраслям)                    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                                                                        </a:t>
            </a:r>
            <a:r>
              <a:rPr lang="ru-RU" sz="2000" dirty="0" smtClean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Руководитель</a:t>
            </a:r>
            <a:r>
              <a:rPr lang="de-DE" sz="2000" dirty="0">
                <a:latin typeface="+mn-lt"/>
              </a:rPr>
              <a:t>:</a:t>
            </a:r>
            <a:r>
              <a:rPr lang="ru-RU" sz="2000" dirty="0">
                <a:latin typeface="+mn-lt"/>
              </a:rPr>
              <a:t>   </a:t>
            </a:r>
            <a:r>
              <a:rPr lang="ru-RU" sz="2000" dirty="0" smtClean="0">
                <a:latin typeface="+mn-lt"/>
              </a:rPr>
              <a:t>Дубинка Ольга Александровна 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2000" dirty="0" smtClean="0">
                <a:latin typeface="+mn-lt"/>
                <a:cs typeface="Times New Roman" pitchFamily="18" charset="0"/>
              </a:rPr>
              <a:t/>
            </a:r>
            <a:br>
              <a:rPr lang="ru-RU" sz="2000" dirty="0" smtClean="0">
                <a:latin typeface="+mn-lt"/>
                <a:cs typeface="Times New Roman" pitchFamily="18" charset="0"/>
              </a:rPr>
            </a:br>
            <a:r>
              <a:rPr lang="ru-RU" sz="2000" dirty="0" smtClean="0">
                <a:latin typeface="+mn-lt"/>
                <a:cs typeface="Times New Roman" pitchFamily="18" charset="0"/>
              </a:rPr>
              <a:t>Смоленск, 2018</a:t>
            </a:r>
            <a:r>
              <a:rPr lang="ru-RU" sz="2000" dirty="0">
                <a:latin typeface="+mn-lt"/>
                <a:cs typeface="Times New Roman" pitchFamily="18" charset="0"/>
              </a:rPr>
              <a:t/>
            </a:r>
            <a:br>
              <a:rPr lang="ru-RU" sz="2000" dirty="0">
                <a:latin typeface="+mn-lt"/>
                <a:cs typeface="Times New Roman" pitchFamily="18" charset="0"/>
              </a:rPr>
            </a:br>
            <a:endParaRPr lang="ru-RU" sz="2000" dirty="0"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8600"/>
            <a:ext cx="8712968" cy="1184176"/>
          </a:xfrm>
        </p:spPr>
        <p:txBody>
          <a:bodyPr anchor="ctr"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Областное  государственное  бюджетное образовательное учреждение среднего профессионального образования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Смоленская академия профессионального образования</a:t>
            </a:r>
            <a:endParaRPr lang="ru-RU" sz="2000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основных участников финансового рынка</a:t>
            </a:r>
            <a:endParaRPr lang="ru-RU" sz="2400" cap="none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319596"/>
              </p:ext>
            </p:extLst>
          </p:nvPr>
        </p:nvGraphicFramePr>
        <p:xfrm>
          <a:off x="179512" y="836712"/>
          <a:ext cx="8784976" cy="5822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Активы основных участников финансового рынка в % к ВВП .</a:t>
            </a:r>
            <a:endParaRPr lang="ru-RU" sz="2400" cap="none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0842376"/>
              </p:ext>
            </p:extLst>
          </p:nvPr>
        </p:nvGraphicFramePr>
        <p:xfrm>
          <a:off x="26822" y="1124744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400" cap="non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структуры премий страховщиков за 2012-2017гг</a:t>
            </a:r>
            <a:endParaRPr lang="ru-RU" sz="2400" cap="none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006234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2006234"/>
              </p:ext>
            </p:extLst>
          </p:nvPr>
        </p:nvGraphicFramePr>
        <p:xfrm>
          <a:off x="0" y="1556792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045545"/>
              </p:ext>
            </p:extLst>
          </p:nvPr>
        </p:nvGraphicFramePr>
        <p:xfrm>
          <a:off x="304800" y="0"/>
          <a:ext cx="8686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ru-RU" sz="2700" dirty="0" smtClean="0"/>
              <a:t>Перечень </a:t>
            </a:r>
            <a:r>
              <a:rPr lang="ru-RU" sz="2700" dirty="0"/>
              <a:t>системно значимых страховых компаний России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831641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978173"/>
              </p:ext>
            </p:extLst>
          </p:nvPr>
        </p:nvGraphicFramePr>
        <p:xfrm>
          <a:off x="827584" y="6381328"/>
          <a:ext cx="7128792" cy="315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56384"/>
                <a:gridCol w="1616769"/>
                <a:gridCol w="2055639"/>
              </a:tblGrid>
              <a:tr h="288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Итого по системно значимым СК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5</a:t>
                      </a:r>
                      <a:r>
                        <a:rPr lang="en-US" sz="1800" dirty="0">
                          <a:effectLst/>
                        </a:rPr>
                        <a:t>18081284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80,1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56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993302"/>
              </p:ext>
            </p:extLst>
          </p:nvPr>
        </p:nvGraphicFramePr>
        <p:xfrm>
          <a:off x="304800" y="116632"/>
          <a:ext cx="8686800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Формы </a:t>
            </a:r>
            <a:r>
              <a:rPr lang="ru-RU" sz="2800" dirty="0" err="1" smtClean="0"/>
              <a:t>мегарегуляторов</a:t>
            </a:r>
            <a:r>
              <a:rPr lang="ru-RU" sz="2800" dirty="0" smtClean="0"/>
              <a:t> </a:t>
            </a:r>
            <a:r>
              <a:rPr lang="ru-RU" sz="2800" smtClean="0"/>
              <a:t>зарубежных стран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41646177"/>
              </p:ext>
            </p:extLst>
          </p:nvPr>
        </p:nvGraphicFramePr>
        <p:xfrm>
          <a:off x="24590" y="1124744"/>
          <a:ext cx="526749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3314"/>
                <a:gridCol w="158417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Формы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Структура, %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Отдельный для каждого сегмента   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42,6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spc="25" dirty="0" err="1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Мегарегулятор</a:t>
                      </a: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отвечает за несколько сегментов финансового рынка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13,9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b="0" spc="25" dirty="0" err="1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Мегарегулятор</a:t>
                      </a:r>
                      <a:r>
                        <a:rPr lang="ru-RU" sz="2400" b="0" dirty="0">
                          <a:effectLst/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отвечает за все сегменты финансового рынка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0" spc="25" dirty="0">
                          <a:solidFill>
                            <a:srgbClr val="11111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43,5</a:t>
                      </a:r>
                      <a:endParaRPr lang="ru-RU" sz="2400" b="0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3" descr="http://bankir.ru/website/static/files/50/49866-sobitie070213_550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96752"/>
            <a:ext cx="36358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7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формы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Формы мегарегуляторов 1985-2016 г.г.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892480" cy="1008112"/>
          </a:xfrm>
          <a:solidFill>
            <a:schemeClr val="bg1">
              <a:lumMod val="65000"/>
            </a:schemeClr>
          </a:solidFill>
        </p:spPr>
        <p:txBody>
          <a:bodyPr anchor="b">
            <a:normAutofit fontScale="90000"/>
          </a:bodyPr>
          <a:lstStyle/>
          <a:p>
            <a:pPr algn="just"/>
            <a:r>
              <a:rPr lang="ru-RU" sz="2200" dirty="0" smtClean="0"/>
              <a:t>С целью повышения финансовой </a:t>
            </a:r>
            <a:r>
              <a:rPr lang="ru-RU" sz="2200" dirty="0"/>
              <a:t>устойчивости и платежеспособности страховых </a:t>
            </a:r>
            <a:r>
              <a:rPr lang="ru-RU" sz="2200" dirty="0" smtClean="0"/>
              <a:t>компаний ЦБ  </a:t>
            </a:r>
            <a:r>
              <a:rPr lang="ru-RU" sz="2200" dirty="0"/>
              <a:t>внедряет риск-ориентированный подход с использованием международной практики  в частности </a:t>
            </a:r>
            <a:r>
              <a:rPr lang="ru-RU" sz="2200" dirty="0" err="1"/>
              <a:t>Solvency</a:t>
            </a:r>
            <a:r>
              <a:rPr lang="ru-RU" sz="2200" dirty="0"/>
              <a:t> </a:t>
            </a:r>
            <a:r>
              <a:rPr lang="ru-RU" sz="2200" dirty="0" smtClean="0"/>
              <a:t>II</a:t>
            </a:r>
            <a:endParaRPr lang="ru-RU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811622"/>
              </p:ext>
            </p:extLst>
          </p:nvPr>
        </p:nvGraphicFramePr>
        <p:xfrm>
          <a:off x="395536" y="3429000"/>
          <a:ext cx="822960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5637312"/>
              </a:tblGrid>
              <a:tr h="279891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Количественные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оценка требований к нормативному и фактическому размеру капитала страховщика 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Качественные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создание эффективной системы управления рисками (риск-менеджмента) страховщиков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Требования к раскрытию информации.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 по предоставлению отчетности и раскрытию информации и определению взаимодействия страховщиков и ЦБ России. </a:t>
                      </a:r>
                      <a:endParaRPr lang="ru-RU" sz="2000" dirty="0" smtClean="0">
                        <a:effectLst/>
                      </a:endParaRP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1700808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Практика использования </a:t>
            </a:r>
            <a:r>
              <a:rPr lang="ru-RU" sz="2000" dirty="0" err="1" smtClean="0"/>
              <a:t>Solvency</a:t>
            </a:r>
            <a:r>
              <a:rPr lang="ru-RU" sz="2000" dirty="0" smtClean="0"/>
              <a:t> II устанавливает </a:t>
            </a:r>
            <a:r>
              <a:rPr lang="ru-RU" sz="2000" dirty="0"/>
              <a:t>ключевые </a:t>
            </a:r>
            <a:r>
              <a:rPr lang="ru-RU" sz="2000" dirty="0" smtClean="0"/>
              <a:t> показатели платежеспособности </a:t>
            </a:r>
            <a:r>
              <a:rPr lang="ru-RU" sz="2000" dirty="0"/>
              <a:t>страховщиков: количественные, качественные требования и требования к раскрытию информации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178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2088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Ключевые </a:t>
            </a:r>
            <a:r>
              <a:rPr lang="ru-RU" sz="2400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показатели эффективности работы ЦБ как </a:t>
            </a:r>
            <a:r>
              <a:rPr lang="ru-RU" sz="2400" dirty="0" err="1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мегарегулятора</a:t>
            </a:r>
            <a:r>
              <a:rPr lang="ru-RU" sz="2400" dirty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(KPI</a:t>
            </a:r>
            <a:r>
              <a:rPr lang="ru-RU" sz="24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) в части  развития рынка к 2020 году</a:t>
            </a:r>
            <a:endParaRPr lang="ru-RU" sz="2400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4217578"/>
              </p:ext>
            </p:extLst>
          </p:nvPr>
        </p:nvGraphicFramePr>
        <p:xfrm>
          <a:off x="179388" y="1052735"/>
          <a:ext cx="8713092" cy="56893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8836"/>
                <a:gridCol w="2304256"/>
              </a:tblGrid>
              <a:tr h="132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страховых премий в ВВП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4% 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263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страхования жизни в общей страховой премии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40% 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добровольного страхования в общей премии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90% 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2159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Страховая премия на душу населения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20 тыс. руб. 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403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домохозяйств, предприятий и объектов,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охваченных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страхованием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70% </a:t>
                      </a:r>
                      <a:endParaRPr lang="ru-RU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144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квартирного фонда, охваченного страхованием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70%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2879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автовладельцев, имеющих полис </a:t>
                      </a:r>
                      <a:r>
                        <a:rPr lang="ru-RU" sz="1800" dirty="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автокаско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70%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439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граждан, пользующихся страховыми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услугами: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60% </a:t>
                      </a:r>
                      <a:endParaRPr lang="ru-RU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125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граждан, пользующихся двумя и более страховыми услугами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Более 40%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19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страхования жизни в общей премии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 менее 30%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413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Число судебных и досудебных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разбирательств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 более 5% 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 2018 г.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27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Средняя доля расходов на ведение дела страховых компаний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Менее 30% 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  <a:tr h="331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Доля «прямых продаж» (</a:t>
                      </a:r>
                      <a:r>
                        <a:rPr lang="ru-RU" sz="1800" dirty="0" err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call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-центр, интернет, мобильные продажи) в общей премии по страхованию физлиц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Не менее 20% к </a:t>
                      </a:r>
                      <a:endParaRPr lang="ru-RU" sz="1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8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625" marR="476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037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080120"/>
          </a:xfr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>Для совершенствования деятельности ЦБ как </a:t>
            </a:r>
            <a:r>
              <a:rPr lang="ru-RU" sz="2400" dirty="0" err="1" smtClean="0">
                <a:cs typeface="Times New Roman" pitchFamily="18" charset="0"/>
              </a:rPr>
              <a:t>мегарегулятора</a:t>
            </a:r>
            <a:r>
              <a:rPr lang="ru-RU" sz="2400" dirty="0" smtClean="0">
                <a:cs typeface="Times New Roman" pitchFamily="18" charset="0"/>
              </a:rPr>
              <a:t> используется опыт Мирового банка (МБ) и Азиатского банка развития (АБР)  - для этого необходимо:</a:t>
            </a:r>
            <a:br>
              <a:rPr lang="ru-RU" sz="2400" dirty="0" smtClean="0"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/>
          </a:bodyPr>
          <a:lstStyle/>
          <a:p>
            <a:pPr indent="342900" algn="just">
              <a:buNone/>
            </a:pPr>
            <a:r>
              <a:rPr lang="ru-RU" sz="2000" dirty="0" smtClean="0">
                <a:cs typeface="Times New Roman" pitchFamily="18" charset="0"/>
              </a:rPr>
              <a:t>1</a:t>
            </a:r>
            <a:r>
              <a:rPr lang="ru-RU" sz="2000" b="1" dirty="0" smtClean="0">
                <a:cs typeface="Times New Roman" pitchFamily="18" charset="0"/>
              </a:rPr>
              <a:t>) </a:t>
            </a:r>
            <a:r>
              <a:rPr lang="ru-RU" sz="2000" dirty="0" smtClean="0">
                <a:cs typeface="Times New Roman" pitchFamily="18" charset="0"/>
              </a:rPr>
              <a:t>регулярно устанавливать параметры оценки текущего состояния страхового сектора. </a:t>
            </a:r>
          </a:p>
          <a:p>
            <a:pPr indent="342900" algn="just">
              <a:buNone/>
            </a:pPr>
            <a:r>
              <a:rPr lang="ru-RU" sz="2000" dirty="0" smtClean="0">
                <a:cs typeface="Times New Roman" pitchFamily="18" charset="0"/>
              </a:rPr>
              <a:t>2) оценивать взаимное влияние финансовых секторов (банковского, страхового, фондового) друг на друга, выявлять перспективы  и проблемы, определять и оценивать контрольные параметры;</a:t>
            </a:r>
          </a:p>
          <a:p>
            <a:pPr indent="342900" algn="just">
              <a:buNone/>
            </a:pPr>
            <a:r>
              <a:rPr lang="ru-RU" sz="2000" dirty="0" smtClean="0">
                <a:cs typeface="Times New Roman" pitchFamily="18" charset="0"/>
              </a:rPr>
              <a:t>3)использовать при надзоре и регулировании страховых компаний риски, связанные с взаимодействием финансовых секторов при реализации функций </a:t>
            </a:r>
            <a:r>
              <a:rPr lang="ru-RU" sz="2000" dirty="0" err="1" smtClean="0">
                <a:cs typeface="Times New Roman" pitchFamily="18" charset="0"/>
              </a:rPr>
              <a:t>мегарегулятора</a:t>
            </a:r>
            <a:r>
              <a:rPr lang="ru-RU" sz="2000" dirty="0" smtClean="0">
                <a:cs typeface="Times New Roman" pitchFamily="18" charset="0"/>
              </a:rPr>
              <a:t>.</a:t>
            </a:r>
          </a:p>
          <a:p>
            <a:pPr indent="342900" algn="just">
              <a:buNone/>
            </a:pPr>
            <a:r>
              <a:rPr lang="ru-RU" sz="2000" dirty="0" smtClean="0">
                <a:cs typeface="Times New Roman" pitchFamily="18" charset="0"/>
              </a:rPr>
              <a:t>4)использовать современные финансовые технологии</a:t>
            </a:r>
            <a:endParaRPr lang="ru-RU" sz="2000" dirty="0"/>
          </a:p>
        </p:txBody>
      </p:sp>
      <p:pic>
        <p:nvPicPr>
          <p:cNvPr id="4" name="Рисунок 3" descr="150580942259c0d40e57b5a4.124262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653136"/>
            <a:ext cx="3564502" cy="2016224"/>
          </a:xfrm>
          <a:prstGeom prst="rect">
            <a:avLst/>
          </a:prstGeom>
        </p:spPr>
      </p:pic>
      <p:pic>
        <p:nvPicPr>
          <p:cNvPr id="5" name="Рисунок 4" descr="8947ace0fce473d4a5d24e21ea4b81f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869160"/>
            <a:ext cx="319562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9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68952" cy="706090"/>
          </a:xfr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Современные </a:t>
            </a:r>
            <a:r>
              <a:rPr lang="ru-RU" sz="2700" dirty="0"/>
              <a:t>финансовые </a:t>
            </a:r>
            <a:r>
              <a:rPr lang="ru-RU" sz="2700" dirty="0" smtClean="0"/>
              <a:t>технологии надзора </a:t>
            </a:r>
            <a:r>
              <a:rPr lang="ru-RU" sz="2700" dirty="0"/>
              <a:t>ЦБ России за деятельностью страховых компаний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745352"/>
              </p:ext>
            </p:extLst>
          </p:nvPr>
        </p:nvGraphicFramePr>
        <p:xfrm>
          <a:off x="251520" y="1124744"/>
          <a:ext cx="865130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/>
                <a:gridCol w="56886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распределен-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ного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реестра данных (блок-</a:t>
                      </a:r>
                      <a:r>
                        <a:rPr lang="ru-RU" sz="2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чейн</a:t>
                      </a:r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взаимодействие между страховыми компаниями на рынке и IT-компаниями, запуск инновационных продуктов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big data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Мегарегулятор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будет анализировать новости из открытых источников. К сети интернет подключаются   смартфоны, ноутбуки, датчики на транспортных средствах и других устройствах,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которые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генерируют огромные объемы данных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machine learning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внедрение машинного обучения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технология 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 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выявление мошеннических действий в страховании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5229200"/>
            <a:ext cx="4176464" cy="146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8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68952" cy="648072"/>
          </a:xfrm>
          <a:solidFill>
            <a:schemeClr val="bg1">
              <a:lumMod val="65000"/>
            </a:schemeClr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latin typeface="+mn-lt"/>
                <a:cs typeface="Times New Roman" pitchFamily="18" charset="0"/>
              </a:rPr>
              <a:t/>
            </a:r>
            <a:br>
              <a:rPr lang="ru-RU" sz="2700" dirty="0" smtClean="0">
                <a:latin typeface="+mn-lt"/>
                <a:cs typeface="Times New Roman" pitchFamily="18" charset="0"/>
              </a:rPr>
            </a:br>
            <a:r>
              <a:rPr lang="ru-RU" sz="2700" dirty="0">
                <a:latin typeface="+mn-lt"/>
                <a:cs typeface="Times New Roman" pitchFamily="18" charset="0"/>
              </a:rPr>
              <a:t/>
            </a:r>
            <a:br>
              <a:rPr lang="ru-RU" sz="2700" dirty="0">
                <a:latin typeface="+mn-lt"/>
                <a:cs typeface="Times New Roman" pitchFamily="18" charset="0"/>
              </a:rPr>
            </a:br>
            <a:r>
              <a:rPr lang="ru-RU" sz="2700" dirty="0" smtClean="0">
                <a:latin typeface="+mn-lt"/>
                <a:cs typeface="Times New Roman" pitchFamily="18" charset="0"/>
              </a:rPr>
              <a:t>Положительные эффекты создания </a:t>
            </a:r>
            <a:r>
              <a:rPr lang="ru-RU" sz="2700" dirty="0" err="1" smtClean="0">
                <a:latin typeface="+mn-lt"/>
                <a:cs typeface="Times New Roman" pitchFamily="18" charset="0"/>
              </a:rPr>
              <a:t>мегарегулятора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3528392"/>
          </a:xfrm>
        </p:spPr>
        <p:txBody>
          <a:bodyPr>
            <a:normAutofit fontScale="47500" lnSpcReduction="20000"/>
          </a:bodyPr>
          <a:lstStyle/>
          <a:p>
            <a:pPr indent="342900" algn="just"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унифицированный мониторинг всех сегментов финансового рынка; </a:t>
            </a:r>
          </a:p>
          <a:p>
            <a:pPr indent="342900" algn="just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– устранение дублирования надзорных функций и противоречий между различными надзорными ведомствами, постепенная унификация требований и процедур надзора; </a:t>
            </a:r>
          </a:p>
          <a:p>
            <a:pPr indent="342900" algn="just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––улучшению информационной эффективности финансовых рынков; </a:t>
            </a:r>
          </a:p>
          <a:p>
            <a:pPr indent="342900" algn="just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– улучшение качественных и количественных характеристик собираемой информации, агрегирование ее в едином центре;</a:t>
            </a:r>
          </a:p>
          <a:p>
            <a:pPr indent="342900" algn="just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– гармоничное взаимодействие с финансовыми регуляторами и финансовыми институтами других стран</a:t>
            </a:r>
          </a:p>
          <a:p>
            <a:endParaRPr lang="ru-RU" dirty="0"/>
          </a:p>
        </p:txBody>
      </p:sp>
      <p:pic>
        <p:nvPicPr>
          <p:cNvPr id="4" name="Рисунок 3" descr="aregulator-pic668-668x444-13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645024"/>
            <a:ext cx="3851920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600400" cy="171579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0" cap="none" dirty="0" smtClean="0">
                <a:cs typeface="Times New Roman" pitchFamily="18" charset="0"/>
              </a:rPr>
              <a:t>Цель работы - исследование российской практики </a:t>
            </a:r>
            <a:r>
              <a:rPr lang="ru-RU" sz="2400" b="0" cap="none" dirty="0" err="1" smtClean="0">
                <a:cs typeface="Times New Roman" pitchFamily="18" charset="0"/>
              </a:rPr>
              <a:t>мегарегулирования</a:t>
            </a:r>
            <a:r>
              <a:rPr lang="ru-RU" sz="2400" b="0" cap="none" dirty="0" smtClean="0">
                <a:cs typeface="Times New Roman" pitchFamily="18" charset="0"/>
              </a:rPr>
              <a:t> страховой деятельности</a:t>
            </a:r>
            <a:r>
              <a:rPr lang="ru-RU" b="0" cap="none" dirty="0" smtClean="0">
                <a:cs typeface="Times New Roman" pitchFamily="18" charset="0"/>
              </a:rPr>
              <a:t>. 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b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60648"/>
            <a:ext cx="4896544" cy="5865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Задачи: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выявить предпосылки создания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мегарегулятора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страхования в России;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проанализировать состояние финансового рынка РФ;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рассмотреть формы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мегарегуляторов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 оценить роль и эффективность ЦБ как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мегарегулятора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страхования в РФ;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рассмотреть основные направления развития деятельности ЦБ России как </a:t>
            </a:r>
            <a:r>
              <a:rPr lang="ru-RU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мегарегулятора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страхования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и перспективы его развития</a:t>
            </a:r>
          </a:p>
          <a:p>
            <a:pPr algn="just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3429000"/>
            <a:ext cx="3358009" cy="2697163"/>
          </a:xfrm>
        </p:spPr>
        <p:txBody>
          <a:bodyPr/>
          <a:lstStyle/>
          <a:p>
            <a:endParaRPr lang="ru-RU" cap="none" dirty="0" smtClean="0">
              <a:latin typeface="+mn-lt"/>
              <a:cs typeface="Times New Roman" pitchFamily="18" charset="0"/>
            </a:endParaRPr>
          </a:p>
        </p:txBody>
      </p:sp>
      <p:pic>
        <p:nvPicPr>
          <p:cNvPr id="7" name="Содержимое 4" descr="XfqWKYD9.orig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284984"/>
            <a:ext cx="3744416" cy="2880320"/>
          </a:xfrm>
        </p:spPr>
      </p:pic>
      <p:pic>
        <p:nvPicPr>
          <p:cNvPr id="8" name="Содержимое 4" descr="XfqWKYD9.orig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276872"/>
            <a:ext cx="3672408" cy="403244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20888"/>
            <a:ext cx="388843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56207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 smtClean="0"/>
              <a:t>Предпосылки </a:t>
            </a:r>
            <a:r>
              <a:rPr lang="ru-RU" sz="2400" dirty="0"/>
              <a:t>создания </a:t>
            </a:r>
            <a:r>
              <a:rPr lang="ru-RU" sz="2400" dirty="0" err="1"/>
              <a:t>мегарегулятора</a:t>
            </a:r>
            <a:r>
              <a:rPr lang="en-US" sz="2400" dirty="0"/>
              <a:t> </a:t>
            </a:r>
            <a:r>
              <a:rPr lang="ru-RU" sz="2400" dirty="0"/>
              <a:t>страхования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073427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Основные участники финансового рынка используют одни и те же финансовые инструменты и подвергаются одним и тем же </a:t>
            </a:r>
            <a:r>
              <a:rPr lang="ru-RU" sz="2000" dirty="0" smtClean="0"/>
              <a:t>рискам;</a:t>
            </a:r>
          </a:p>
          <a:p>
            <a:r>
              <a:rPr lang="ru-RU" sz="2000" dirty="0"/>
              <a:t>Большую роль начинают играть крупные финансовые </a:t>
            </a:r>
            <a:r>
              <a:rPr lang="ru-RU" sz="2000" dirty="0" smtClean="0"/>
              <a:t>холдинги;</a:t>
            </a:r>
          </a:p>
          <a:p>
            <a:r>
              <a:rPr lang="ru-RU" sz="2000" dirty="0"/>
              <a:t>Появление новых инструментов регулирования с учетом европейских </a:t>
            </a:r>
            <a:r>
              <a:rPr lang="ru-RU" sz="2000" dirty="0" smtClean="0"/>
              <a:t>требований;</a:t>
            </a:r>
          </a:p>
          <a:p>
            <a:r>
              <a:rPr lang="ru-RU" sz="2000" dirty="0"/>
              <a:t>Пересмотр задач, решаемых страховщиками - </a:t>
            </a:r>
            <a:r>
              <a:rPr lang="ru-RU" sz="2000" dirty="0" err="1"/>
              <a:t>пруденциальный</a:t>
            </a:r>
            <a:r>
              <a:rPr lang="ru-RU" sz="2000" dirty="0"/>
              <a:t> надзор и регулирование на основе учета риска деятельности </a:t>
            </a:r>
            <a:r>
              <a:rPr lang="ru-RU" sz="2000" dirty="0" smtClean="0"/>
              <a:t>страховщика;</a:t>
            </a:r>
          </a:p>
          <a:p>
            <a:r>
              <a:rPr lang="ru-RU" sz="2000" dirty="0"/>
              <a:t>Появились новые продукты на финансовом рынке  и страховые </a:t>
            </a:r>
            <a:r>
              <a:rPr lang="ru-RU" sz="2000" dirty="0" smtClean="0"/>
              <a:t>посредники;</a:t>
            </a:r>
            <a:endParaRPr lang="ru-RU" sz="2000" dirty="0"/>
          </a:p>
          <a:p>
            <a:r>
              <a:rPr lang="ru-RU" sz="2000" dirty="0"/>
              <a:t>Огромные денежные средства на содержание многочисленных регулирующих органов финансового </a:t>
            </a:r>
            <a:r>
              <a:rPr lang="ru-RU" sz="2000" dirty="0" smtClean="0"/>
              <a:t>рынка, </a:t>
            </a:r>
            <a:r>
              <a:rPr lang="ru-RU" sz="2000" dirty="0"/>
              <a:t>недостаточность автоматизации бизнес-процессов не позволяют получать высокую </a:t>
            </a:r>
            <a:r>
              <a:rPr lang="ru-RU" sz="2000" dirty="0" smtClean="0"/>
              <a:t>эффективность;</a:t>
            </a:r>
          </a:p>
          <a:p>
            <a:r>
              <a:rPr lang="ru-RU" sz="2000" dirty="0" smtClean="0"/>
              <a:t>Развитие </a:t>
            </a:r>
            <a:r>
              <a:rPr lang="ru-RU" sz="2000" dirty="0"/>
              <a:t>финансового рынка опережает его правовое </a:t>
            </a:r>
            <a:r>
              <a:rPr lang="ru-RU" sz="2000" dirty="0" smtClean="0"/>
              <a:t>обеспечение;</a:t>
            </a:r>
          </a:p>
          <a:p>
            <a:r>
              <a:rPr lang="ru-RU" sz="2000" dirty="0"/>
              <a:t>Дублирование функций регулирующих </a:t>
            </a:r>
            <a:r>
              <a:rPr lang="ru-RU" sz="2000" dirty="0" smtClean="0"/>
              <a:t>органов;</a:t>
            </a:r>
          </a:p>
          <a:p>
            <a:r>
              <a:rPr lang="ru-RU" sz="2000" dirty="0"/>
              <a:t>Слабая  конкурентоспособность </a:t>
            </a:r>
            <a:r>
              <a:rPr lang="ru-RU" sz="2000" dirty="0" smtClean="0"/>
              <a:t>российского </a:t>
            </a:r>
            <a:r>
              <a:rPr lang="ru-RU" sz="2000" dirty="0"/>
              <a:t>финансового рынка </a:t>
            </a:r>
            <a:r>
              <a:rPr lang="ru-RU" sz="2000" dirty="0" smtClean="0"/>
              <a:t>по </a:t>
            </a:r>
            <a:r>
              <a:rPr lang="ru-RU" sz="2000" dirty="0"/>
              <a:t>сравнению с </a:t>
            </a:r>
            <a:r>
              <a:rPr lang="ru-RU" sz="2000" dirty="0" smtClean="0"/>
              <a:t>международными.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4748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haring.vedomosti.ru/1352242239/vedomosti.ru/finance/articles/2012/11/07/megaregulyator_v_tri_pri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08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745613"/>
              </p:ext>
            </p:extLst>
          </p:nvPr>
        </p:nvGraphicFramePr>
        <p:xfrm>
          <a:off x="179512" y="548681"/>
          <a:ext cx="8856984" cy="5999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5450"/>
                <a:gridCol w="7051534"/>
              </a:tblGrid>
              <a:tr h="616568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1999г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Идея создания 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мегарегулятора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 предложена компанией </a:t>
                      </a:r>
                      <a:r>
                        <a:rPr lang="ru-RU" sz="2000" b="0" dirty="0" err="1">
                          <a:solidFill>
                            <a:schemeClr val="tx1"/>
                          </a:solidFill>
                          <a:effectLst/>
                        </a:rPr>
                        <a:t>CadoganFinancial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8919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2003г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Обсуждение вопроса  на заседании </a:t>
                      </a:r>
                      <a:r>
                        <a:rPr lang="ru-RU" sz="2000" dirty="0" smtClean="0">
                          <a:effectLst/>
                        </a:rPr>
                        <a:t>правительства РФ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36760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2004г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Первым шагом по реализации данной инициативы стало создание Федеральной службы по финансовым рынкам (ФСФР)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57841"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2005г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Официально выдвинута ФСФР концепция создания в проекте "Стратегии развития финансового рынка на 2006-2008 годы"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394600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Декабрь 2010г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Минфин обнародовал проект указа президента, о создании </a:t>
                      </a:r>
                      <a:r>
                        <a:rPr lang="ru-RU" sz="2000" dirty="0" err="1">
                          <a:effectLst/>
                        </a:rPr>
                        <a:t>мегарегулятора</a:t>
                      </a:r>
                      <a:r>
                        <a:rPr lang="ru-RU" sz="2000" dirty="0">
                          <a:effectLst/>
                        </a:rPr>
                        <a:t> на базе </a:t>
                      </a:r>
                      <a:r>
                        <a:rPr lang="ru-RU" sz="2000" dirty="0" err="1">
                          <a:effectLst/>
                        </a:rPr>
                        <a:t>Росстрахнадзора</a:t>
                      </a:r>
                      <a:r>
                        <a:rPr lang="ru-RU" sz="2000" dirty="0">
                          <a:effectLst/>
                        </a:rPr>
                        <a:t> путем присоединения к нему </a:t>
                      </a:r>
                      <a:r>
                        <a:rPr lang="ru-RU" sz="2000" dirty="0" err="1">
                          <a:effectLst/>
                        </a:rPr>
                        <a:t>подчи</a:t>
                      </a:r>
                      <a:r>
                        <a:rPr lang="ru-RU" sz="2000" dirty="0">
                          <a:effectLst/>
                        </a:rPr>
                        <a:t> ФСФР. В конце месяца концепция поменялась – предпринято  упразднить  </a:t>
                      </a:r>
                      <a:r>
                        <a:rPr lang="ru-RU" sz="2000" dirty="0" err="1">
                          <a:effectLst/>
                        </a:rPr>
                        <a:t>Росстрахнадзор</a:t>
                      </a:r>
                      <a:r>
                        <a:rPr lang="ru-RU" sz="2000" dirty="0">
                          <a:effectLst/>
                        </a:rPr>
                        <a:t> и передать его функции ФСФР. 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115681"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Март 2011г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указ Правительства РФ "О мерах по совершенствованию государственного регулирования в сфере финансового рынка", предусматривающий создание </a:t>
                      </a:r>
                      <a:r>
                        <a:rPr lang="ru-RU" sz="2000" dirty="0" err="1">
                          <a:effectLst/>
                        </a:rPr>
                        <a:t>мегарегулятора</a:t>
                      </a:r>
                      <a:r>
                        <a:rPr lang="ru-RU" sz="2000" dirty="0">
                          <a:effectLst/>
                        </a:rPr>
                        <a:t> на базе ФСФР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36760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1 сентября 2013г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Полномочия Федеральной службы по финансовым рынкам по регулированию, контролю и надзору в сфере финансовых рынков переданы Банку России</a:t>
                      </a:r>
                      <a:endParaRPr lang="ru-RU" sz="2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" y="0"/>
            <a:ext cx="9144000" cy="46166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История развития </a:t>
            </a:r>
            <a:r>
              <a:rPr lang="ru-RU" sz="2400" dirty="0" err="1"/>
              <a:t>мегарегулятора</a:t>
            </a:r>
            <a:r>
              <a:rPr lang="ru-RU" sz="2400" dirty="0"/>
              <a:t> в России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97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9"/>
            <a:ext cx="9036496" cy="1008111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Цели деятельности  ЦБ как мегарегулятора страхового рынка в России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5" name="Рисунок 4" descr="r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255604"/>
            <a:ext cx="6552728" cy="315009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1628507"/>
            <a:ext cx="8279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обеспечение устойчивого развития финансового рынка РФ;</a:t>
            </a:r>
          </a:p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- эффективное управление рисками, возникающими на страховом рынке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9"/>
            <a:ext cx="9036496" cy="576063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Функции ЦБ как мегарегулятора страхового рынка в России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628507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лицензирование </a:t>
            </a:r>
            <a:r>
              <a:rPr lang="ru-RU" sz="2400" dirty="0"/>
              <a:t>деятельности страховых </a:t>
            </a:r>
            <a:r>
              <a:rPr lang="ru-RU" sz="2400" dirty="0" smtClean="0"/>
              <a:t>компаний, их государственная регистрация;</a:t>
            </a:r>
          </a:p>
          <a:p>
            <a:pPr marL="342900" indent="-342900">
              <a:buFontTx/>
              <a:buChar char="-"/>
            </a:pPr>
            <a:r>
              <a:rPr lang="ru-RU" sz="2400" dirty="0"/>
              <a:t>регулирование, контроль и надзор за деятельностью страховых </a:t>
            </a:r>
            <a:r>
              <a:rPr lang="ru-RU" sz="2400" dirty="0" smtClean="0"/>
              <a:t>компаний;</a:t>
            </a:r>
          </a:p>
          <a:p>
            <a:pPr marL="342900" indent="-342900">
              <a:buFontTx/>
              <a:buChar char="-"/>
            </a:pPr>
            <a:r>
              <a:rPr lang="ru-RU" sz="2400" dirty="0"/>
              <a:t>контроль за обоснованностью страховых тарифов и обеспечением платёжеспособности </a:t>
            </a:r>
            <a:r>
              <a:rPr lang="ru-RU" sz="2400" dirty="0" smtClean="0"/>
              <a:t>страховщиков;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осуществление защиты </a:t>
            </a:r>
            <a:r>
              <a:rPr lang="ru-RU" sz="2400" dirty="0"/>
              <a:t>прав страхователей, застрахованных </a:t>
            </a:r>
            <a:r>
              <a:rPr lang="ru-RU" sz="2400" dirty="0" smtClean="0"/>
              <a:t>лиц;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установление правил </a:t>
            </a:r>
            <a:r>
              <a:rPr lang="ru-RU" sz="2400" dirty="0"/>
              <a:t>формирования и размещения страховых резервов, показатели и формы учёта страховых операций и </a:t>
            </a:r>
            <a:r>
              <a:rPr lang="ru-RU" sz="2400" dirty="0" smtClean="0"/>
              <a:t>отчётности;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утверждение отраслевых стандартов </a:t>
            </a:r>
            <a:r>
              <a:rPr lang="ru-RU" sz="2400" dirty="0"/>
              <a:t>бухгалтерского учета, </a:t>
            </a:r>
            <a:r>
              <a:rPr lang="ru-RU" sz="2400" dirty="0" smtClean="0"/>
              <a:t>плана </a:t>
            </a:r>
            <a:r>
              <a:rPr lang="ru-RU" sz="2400" dirty="0"/>
              <a:t>счетов бухгалтерского учета и </a:t>
            </a:r>
            <a:r>
              <a:rPr lang="ru-RU" sz="2400" dirty="0" smtClean="0"/>
              <a:t>порядка </a:t>
            </a:r>
            <a:r>
              <a:rPr lang="ru-RU" sz="2400" dirty="0"/>
              <a:t>его </a:t>
            </a:r>
            <a:r>
              <a:rPr lang="ru-RU" sz="2400" dirty="0" smtClean="0"/>
              <a:t>применения;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осуществление проверки </a:t>
            </a:r>
            <a:r>
              <a:rPr lang="ru-RU" sz="2400" dirty="0"/>
              <a:t>деятельности </a:t>
            </a:r>
            <a:r>
              <a:rPr lang="ru-RU" sz="2400" dirty="0" smtClean="0"/>
              <a:t>страховщиков. </a:t>
            </a:r>
            <a:endParaRPr lang="ru-RU" sz="2400" dirty="0"/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9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ru-RU" sz="2400" dirty="0"/>
              <a:t>Субъекты финансового рынка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024336"/>
          </a:xfrm>
        </p:spPr>
        <p:txBody>
          <a:bodyPr>
            <a:normAutofit/>
          </a:bodyPr>
          <a:lstStyle/>
          <a:p>
            <a:r>
              <a:rPr lang="ru-RU" sz="2400" dirty="0"/>
              <a:t>банки;</a:t>
            </a:r>
          </a:p>
          <a:p>
            <a:r>
              <a:rPr lang="ru-RU" sz="2400" dirty="0" smtClean="0"/>
              <a:t>страховые </a:t>
            </a:r>
            <a:r>
              <a:rPr lang="ru-RU" sz="2400" dirty="0"/>
              <a:t>организации и общества взаимного страхования;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негосударственные </a:t>
            </a:r>
            <a:r>
              <a:rPr lang="ru-RU" sz="2400" dirty="0"/>
              <a:t>пенсионные </a:t>
            </a:r>
            <a:r>
              <a:rPr lang="ru-RU" sz="2400" dirty="0" smtClean="0"/>
              <a:t>фонды;</a:t>
            </a:r>
            <a:endParaRPr lang="ru-RU" sz="2400" dirty="0"/>
          </a:p>
          <a:p>
            <a:r>
              <a:rPr lang="ru-RU" sz="2400" dirty="0" smtClean="0"/>
              <a:t>доверительные </a:t>
            </a:r>
            <a:r>
              <a:rPr lang="ru-RU" sz="2400" dirty="0"/>
              <a:t>управляющие, брокеры, паевые инвестиционные фонды (</a:t>
            </a:r>
            <a:r>
              <a:rPr lang="ru-RU" sz="2400" dirty="0" err="1"/>
              <a:t>ПИФы</a:t>
            </a:r>
            <a:r>
              <a:rPr lang="ru-RU" sz="2400" dirty="0"/>
              <a:t>), зарегистрированные инвесторы на фондовом и срочном рынках. </a:t>
            </a:r>
          </a:p>
        </p:txBody>
      </p:sp>
      <p:pic>
        <p:nvPicPr>
          <p:cNvPr id="4" name="Рисунок 3" descr="экономическая-безопасност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268760"/>
            <a:ext cx="6048672" cy="2655573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09702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1118</Words>
  <Application>Microsoft Office PowerPoint</Application>
  <PresentationFormat>Экран (4:3)</PresentationFormat>
  <Paragraphs>147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\ Центральный банк как мегарегулятор страхования в РФ – формы и эффективность работы                                                                                                                        Студентки группы 614 Э                                                                                                               Богуш Дарьи Дмитриевны                                                                            Специальность: Экономика и  бухгалтерский                                                                                                                             учет (по отраслям)                                                                                              Руководитель:   Дубинка Ольга Александровна           Смоленск, 2018 </vt:lpstr>
      <vt:lpstr>Презентация PowerPoint</vt:lpstr>
      <vt:lpstr>Цель работы - исследование российской практики мегарегулирования страховой деятельности.  </vt:lpstr>
      <vt:lpstr>Предпосылки создания мегарегулятора страхования в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Субъекты финансового рынка</vt:lpstr>
      <vt:lpstr>Количество основных участников финансового рынка</vt:lpstr>
      <vt:lpstr>Активы основных участников финансового рынка в % к ВВП .</vt:lpstr>
      <vt:lpstr>Динамика структуры премий страховщиков за 2012-2017гг</vt:lpstr>
      <vt:lpstr>Презентация PowerPoint</vt:lpstr>
      <vt:lpstr> Перечень системно значимых страховых компаний России  </vt:lpstr>
      <vt:lpstr>Презентация PowerPoint</vt:lpstr>
      <vt:lpstr>Формы мегарегуляторов зарубежных стран</vt:lpstr>
      <vt:lpstr>Презентация PowerPoint</vt:lpstr>
      <vt:lpstr>С целью повышения финансовой устойчивости и платежеспособности страховых компаний ЦБ  внедряет риск-ориентированный подход с использованием международной практики  в частности Solvency II</vt:lpstr>
      <vt:lpstr>Ключевые показатели эффективности работы ЦБ как мегарегулятора (KPI) в части  развития рынка к 2020 году</vt:lpstr>
      <vt:lpstr> Для совершенствования деятельности ЦБ как мегарегулятора используется опыт Мирового банка (МБ) и Азиатского банка развития (АБР)  - для этого необходимо: </vt:lpstr>
      <vt:lpstr> Современные финансовые технологии надзора ЦБ России за деятельностью страховых компаний </vt:lpstr>
      <vt:lpstr>  Положительные эффекты создания мегарегулятора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Научное исследование   На тему: Центральный банк как мегарегулятор страхования в РФ – формы и эффективность работы      Выполнила студентка группы 612-Э Богуш Дарья Дмитриевна               Руководитель : Дубинка  О.А.             СМОЛЕНСК 2018</dc:title>
  <dc:creator>Пользователь Windows</dc:creator>
  <cp:lastModifiedBy>XTreme</cp:lastModifiedBy>
  <cp:revision>46</cp:revision>
  <dcterms:created xsi:type="dcterms:W3CDTF">2017-12-19T14:39:04Z</dcterms:created>
  <dcterms:modified xsi:type="dcterms:W3CDTF">2023-02-13T13:12:14Z</dcterms:modified>
</cp:coreProperties>
</file>