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5"/>
  </p:notesMasterIdLst>
  <p:handoutMasterIdLst>
    <p:handoutMasterId r:id="rId26"/>
  </p:handout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7" r:id="rId14"/>
    <p:sldId id="268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20000"/>
      </a:spcBef>
      <a:spcAft>
        <a:spcPct val="0"/>
      </a:spcAft>
      <a:buSzPct val="90000"/>
      <a:buChar char="•"/>
      <a:defRPr sz="2000" b="1" kern="1200">
        <a:solidFill>
          <a:srgbClr val="13131B"/>
        </a:solidFill>
        <a:latin typeface="Arial Unicode MS" pitchFamily="34" charset="-128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SzPct val="90000"/>
      <a:buChar char="•"/>
      <a:defRPr sz="2000" b="1" kern="1200">
        <a:solidFill>
          <a:srgbClr val="13131B"/>
        </a:solidFill>
        <a:latin typeface="Arial Unicode MS" pitchFamily="34" charset="-128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SzPct val="90000"/>
      <a:buChar char="•"/>
      <a:defRPr sz="2000" b="1" kern="1200">
        <a:solidFill>
          <a:srgbClr val="13131B"/>
        </a:solidFill>
        <a:latin typeface="Arial Unicode MS" pitchFamily="34" charset="-128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SzPct val="90000"/>
      <a:buChar char="•"/>
      <a:defRPr sz="2000" b="1" kern="1200">
        <a:solidFill>
          <a:srgbClr val="13131B"/>
        </a:solidFill>
        <a:latin typeface="Arial Unicode MS" pitchFamily="34" charset="-128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SzPct val="90000"/>
      <a:buChar char="•"/>
      <a:defRPr sz="2000" b="1" kern="1200">
        <a:solidFill>
          <a:srgbClr val="13131B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13131B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13131B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13131B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13131B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8F87F9"/>
    <a:srgbClr val="0066FF"/>
    <a:srgbClr val="669900"/>
    <a:srgbClr val="DDDDDD"/>
    <a:srgbClr val="FDBDBD"/>
    <a:srgbClr val="CCECFF"/>
    <a:srgbClr val="FFCCCC"/>
    <a:srgbClr val="4D19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31" autoAdjust="0"/>
    <p:restoredTop sz="94533" autoAdjust="0"/>
  </p:normalViewPr>
  <p:slideViewPr>
    <p:cSldViewPr snapToObjects="1">
      <p:cViewPr varScale="1">
        <p:scale>
          <a:sx n="91" d="100"/>
          <a:sy n="91" d="100"/>
        </p:scale>
        <p:origin x="-14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SzTx/>
              <a:buFontTx/>
              <a:buNone/>
              <a:defRPr kumimoji="1" sz="12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kumimoji="1" sz="12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A7A12DC-C090-490A-92D6-3F25619913CB}" type="datetime1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SzTx/>
              <a:buFontTx/>
              <a:buNone/>
              <a:defRPr kumimoji="1" sz="12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kumimoji="1" sz="12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0BC66BD-504A-47C2-A68E-277CFF05A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SzTx/>
              <a:buFontTx/>
              <a:buNone/>
              <a:defRPr kumimoji="1" sz="12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kumimoji="1" sz="12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61CAF85-898A-4F9C-94DE-D0224DD8D88A}" type="datetime1">
              <a:rPr lang="ru-RU"/>
              <a:pPr>
                <a:defRPr/>
              </a:pPr>
              <a:t>11.11.2011</a:t>
            </a:fld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SzTx/>
              <a:buFontTx/>
              <a:buNone/>
              <a:defRPr kumimoji="1" sz="12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kumimoji="1" sz="12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BD6C803-2DD9-4CDF-AC0E-54111130E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4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42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тригонометрические функции</a:t>
            </a:r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023FF-27D3-492D-8D07-1AE924D45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тригонометрические функции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DFC64-4963-4965-BA51-DCAB90D21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тригонометрические функции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61100-8701-443A-BB82-54BD8652F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тригонометрические функции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9B29D-9F39-48B1-B222-4733A64E3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тригонометрические функции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E790B-274F-45C0-AB95-09F6694D2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тригонометрические функции</a:t>
            </a:r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0B93B-D308-421F-BFB9-F74765B6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тригонометрические функции</a:t>
            </a:r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BC7E1-1143-48E5-B4CA-08FD7E3F7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тригонометрические функции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92DB-35EC-414E-A23C-2432D38CE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тригонометрические функции</a:t>
            </a:r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E6860-C866-40FE-9996-A70F5C52C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тригонометрические функции</a:t>
            </a:r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A85BD-7D88-42CC-9071-9E346289B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тригонометрические функции</a:t>
            </a:r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68916-8D1F-479C-94EA-0A8CA74C0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2291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2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3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4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5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6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7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8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99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0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1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2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3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4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5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6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7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8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9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10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11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12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171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2314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15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16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72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3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319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SzTx/>
              <a:buFontTx/>
              <a:buNone/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/>
              <a:t>тригонометрические функции</a:t>
            </a:r>
          </a:p>
        </p:txBody>
      </p:sp>
      <p:sp>
        <p:nvSpPr>
          <p:cNvPr id="12320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21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FFEE03E-5572-4F58-81F9-9A407A713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193675"/>
            <a:ext cx="7772400" cy="4306888"/>
          </a:xfrm>
        </p:spPr>
        <p:txBody>
          <a:bodyPr/>
          <a:lstStyle/>
          <a:p>
            <a:pPr>
              <a:defRPr/>
            </a:pPr>
            <a:r>
              <a:rPr lang="ru-RU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Графики тригонометрических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функций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743200" y="4286250"/>
            <a:ext cx="6400800" cy="1785938"/>
          </a:xfrm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ransition advTm="27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1229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A9D450-DFC1-4C53-B872-20D61776212B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7303293" y="5867400"/>
            <a:ext cx="1547813" cy="560388"/>
          </a:xfrm>
          <a:prstGeom prst="rect">
            <a:avLst/>
          </a:prstGeom>
          <a:solidFill>
            <a:srgbClr val="D5F4F7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4953000" cy="914400"/>
          </a:xfrm>
          <a:solidFill>
            <a:srgbClr val="FFC000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Преобразование графиков тригонометрических функци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</a:rPr>
              <a:t>й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97013"/>
            <a:ext cx="70104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 rot="10800000" flipV="1">
            <a:off x="1371600" y="1714488"/>
            <a:ext cx="2362200" cy="769630"/>
          </a:xfrm>
          <a:prstGeom prst="rect">
            <a:avLst/>
          </a:prstGeom>
          <a:solidFill>
            <a:srgbClr val="D5F4F7"/>
          </a:solidFill>
          <a:ln w="28575">
            <a:solidFill>
              <a:srgbClr val="CD0FB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 sz="1400" dirty="0">
                <a:solidFill>
                  <a:schemeClr val="tx1"/>
                </a:solidFill>
                <a:latin typeface="Times New Roman" pitchFamily="18" charset="0"/>
              </a:rPr>
              <a:t>Постройте график </a:t>
            </a:r>
          </a:p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 sz="1400" dirty="0">
                <a:solidFill>
                  <a:schemeClr val="tx1"/>
                </a:solidFill>
                <a:latin typeface="Times New Roman" pitchFamily="18" charset="0"/>
              </a:rPr>
              <a:t>Функции у =</a:t>
            </a:r>
            <a:r>
              <a:rPr kumimoji="1" lang="en-US" sz="1400" dirty="0">
                <a:solidFill>
                  <a:schemeClr val="tx1"/>
                </a:solidFill>
                <a:latin typeface="Times New Roman" pitchFamily="18" charset="0"/>
              </a:rPr>
              <a:t>sin(x+</a:t>
            </a:r>
            <a:r>
              <a:rPr kumimoji="1" lang="ru-RU" sz="1400" dirty="0" err="1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sz="1400" dirty="0">
                <a:solidFill>
                  <a:schemeClr val="tx1"/>
                </a:solidFill>
                <a:latin typeface="Times New Roman" pitchFamily="18" charset="0"/>
              </a:rPr>
              <a:t>/4)</a:t>
            </a:r>
            <a:endParaRPr kumimoji="1" lang="ru-RU" sz="1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7399338" y="5891213"/>
            <a:ext cx="1066702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ru-RU" sz="1400" dirty="0">
                <a:latin typeface="Times New Roman" pitchFamily="18" charset="0"/>
              </a:rPr>
              <a:t>вспомнить</a:t>
            </a:r>
          </a:p>
          <a:p>
            <a:pPr algn="l">
              <a:buFontTx/>
              <a:buNone/>
            </a:pPr>
            <a:r>
              <a:rPr lang="ru-RU" sz="1400" dirty="0">
                <a:latin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</a:rPr>
              <a:t>прав</a:t>
            </a:r>
            <a:r>
              <a:rPr lang="ru-RU" sz="1400" dirty="0" smtClean="0">
                <a:latin typeface="Times New Roman" pitchFamily="18" charset="0"/>
              </a:rPr>
              <a:t>и</a:t>
            </a:r>
            <a:r>
              <a:rPr lang="ru-RU" sz="1400" dirty="0" smtClean="0">
                <a:latin typeface="Times New Roman" pitchFamily="18" charset="0"/>
              </a:rPr>
              <a:t>ло !</a:t>
            </a:r>
            <a:endParaRPr lang="ru-RU" sz="14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1331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C82FE3-F089-40BC-B884-8D94BBFA4E7D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5105400" cy="838200"/>
          </a:xfrm>
          <a:solidFill>
            <a:srgbClr val="FFC000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Преобразование графиков тригонометрических функций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705600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562600" y="2971800"/>
            <a:ext cx="1295400" cy="304800"/>
          </a:xfrm>
          <a:prstGeom prst="rect">
            <a:avLst/>
          </a:prstGeom>
          <a:solidFill>
            <a:srgbClr val="D5F4F7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kumimoji="1" lang="en-US" sz="1400">
                <a:solidFill>
                  <a:schemeClr val="tx1"/>
                </a:solidFill>
                <a:latin typeface="Times New Roman" pitchFamily="18" charset="0"/>
              </a:rPr>
              <a:t>y =sin (x+ </a:t>
            </a:r>
            <a:r>
              <a:rPr kumimoji="1" lang="ru-RU" sz="140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sz="1400">
                <a:solidFill>
                  <a:schemeClr val="tx1"/>
                </a:solidFill>
                <a:latin typeface="Times New Roman" pitchFamily="18" charset="0"/>
              </a:rPr>
              <a:t>/4</a:t>
            </a:r>
            <a:r>
              <a:rPr kumimoji="1" lang="ru-RU" sz="1400">
                <a:solidFill>
                  <a:schemeClr val="tx1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447800" y="1676400"/>
            <a:ext cx="2057400" cy="609600"/>
          </a:xfrm>
          <a:prstGeom prst="rect">
            <a:avLst/>
          </a:prstGeom>
          <a:solidFill>
            <a:srgbClr val="D5F4F7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 sz="1400" dirty="0">
                <a:solidFill>
                  <a:schemeClr val="tx1"/>
                </a:solidFill>
                <a:latin typeface="Times New Roman" pitchFamily="18" charset="0"/>
              </a:rPr>
              <a:t>Постройте график </a:t>
            </a:r>
          </a:p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 sz="1400" dirty="0">
                <a:solidFill>
                  <a:schemeClr val="tx1"/>
                </a:solidFill>
                <a:latin typeface="Times New Roman" pitchFamily="18" charset="0"/>
              </a:rPr>
              <a:t>функции: </a:t>
            </a:r>
            <a:r>
              <a:rPr kumimoji="1" lang="en-US" sz="1400" dirty="0">
                <a:solidFill>
                  <a:schemeClr val="tx1"/>
                </a:solidFill>
                <a:latin typeface="Times New Roman" pitchFamily="18" charset="0"/>
              </a:rPr>
              <a:t>y=sin (x </a:t>
            </a:r>
            <a:r>
              <a:rPr kumimoji="1" lang="ru-RU" sz="14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kumimoji="1" lang="ru-RU" sz="1400" dirty="0" err="1" smtClean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sz="1400" dirty="0" smtClean="0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kumimoji="1" lang="ru-RU" sz="1400" dirty="0" smtClean="0">
                <a:solidFill>
                  <a:schemeClr val="tx1"/>
                </a:solidFill>
                <a:latin typeface="Times New Roman" pitchFamily="18" charset="0"/>
              </a:rPr>
              <a:t>4</a:t>
            </a:r>
            <a:r>
              <a:rPr kumimoji="1" lang="en-US" sz="14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kumimoji="1" lang="ru-RU" sz="14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kumimoji="1" lang="ru-RU" sz="14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 autoUpdateAnimBg="0"/>
      <p:bldP spid="2458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1433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BFB315-87F7-473C-BB30-87AFA2AEE709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828800" y="2286000"/>
            <a:ext cx="1447800" cy="609600"/>
          </a:xfrm>
          <a:prstGeom prst="rect">
            <a:avLst/>
          </a:prstGeom>
          <a:solidFill>
            <a:srgbClr val="F0F6F8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5715000" cy="762000"/>
          </a:xfrm>
          <a:solidFill>
            <a:srgbClr val="FFC000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Преобразование графиков тригонометрических функций</a:t>
            </a: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93838"/>
            <a:ext cx="64008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1600200" y="1703388"/>
            <a:ext cx="1676400" cy="887412"/>
          </a:xfrm>
          <a:prstGeom prst="rect">
            <a:avLst/>
          </a:prstGeom>
          <a:solidFill>
            <a:srgbClr val="D5F4F7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SzTx/>
              <a:buFontTx/>
              <a:buNone/>
            </a:pPr>
            <a:endParaRPr kumimoji="1" lang="ru-RU" sz="14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1828800" y="2071688"/>
            <a:ext cx="1417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endParaRPr kumimoji="1" lang="en-US" sz="14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 sz="1400" dirty="0">
                <a:solidFill>
                  <a:schemeClr val="tx1"/>
                </a:solidFill>
                <a:latin typeface="Times New Roman" pitchFamily="18" charset="0"/>
              </a:rPr>
              <a:t>y = </a:t>
            </a:r>
            <a:r>
              <a:rPr kumimoji="1" lang="en-US" sz="1400" dirty="0" smtClean="0">
                <a:solidFill>
                  <a:schemeClr val="tx1"/>
                </a:solidFill>
                <a:latin typeface="Times New Roman" pitchFamily="18" charset="0"/>
              </a:rPr>
              <a:t>sin</a:t>
            </a:r>
            <a:r>
              <a:rPr kumimoji="1" lang="ru-RU" sz="1400" dirty="0" smtClean="0">
                <a:solidFill>
                  <a:schemeClr val="tx1"/>
                </a:solidFill>
                <a:latin typeface="Times New Roman" pitchFamily="18" charset="0"/>
              </a:rPr>
              <a:t> (</a:t>
            </a:r>
            <a:r>
              <a:rPr kumimoji="1" lang="en-US" sz="14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1" lang="en-US" sz="1400" dirty="0">
                <a:solidFill>
                  <a:schemeClr val="tx1"/>
                </a:solidFill>
                <a:latin typeface="Times New Roman" pitchFamily="18" charset="0"/>
              </a:rPr>
              <a:t>x </a:t>
            </a:r>
            <a:r>
              <a:rPr kumimoji="1" lang="ru-RU" sz="1400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kumimoji="1" lang="en-US" sz="14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1" lang="ru-RU" sz="1400" dirty="0" err="1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sz="1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1" lang="ru-RU" sz="1400" dirty="0" smtClean="0">
                <a:solidFill>
                  <a:schemeClr val="tx1"/>
                </a:solidFill>
                <a:latin typeface="Times New Roman" pitchFamily="18" charset="0"/>
              </a:rPr>
              <a:t>/6)</a:t>
            </a:r>
            <a:endParaRPr kumimoji="1" lang="ru-RU" sz="1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1524000" y="1703388"/>
            <a:ext cx="1905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 sz="1400">
                <a:solidFill>
                  <a:schemeClr val="tx1"/>
                </a:solidFill>
                <a:latin typeface="Times New Roman" pitchFamily="18" charset="0"/>
              </a:rPr>
              <a:t>Постройте график</a:t>
            </a:r>
          </a:p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 sz="1400">
                <a:solidFill>
                  <a:schemeClr val="tx1"/>
                </a:solidFill>
                <a:latin typeface="Times New Roman" pitchFamily="18" charset="0"/>
              </a:rPr>
              <a:t>        функции:</a:t>
            </a:r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867400" y="3124200"/>
            <a:ext cx="1143000" cy="304800"/>
          </a:xfrm>
          <a:prstGeom prst="rect">
            <a:avLst/>
          </a:prstGeom>
          <a:solidFill>
            <a:srgbClr val="D5F4F7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SzTx/>
              <a:buFontTx/>
              <a:buNone/>
            </a:pPr>
            <a:r>
              <a:rPr kumimoji="1" lang="en-US" sz="1400">
                <a:solidFill>
                  <a:schemeClr val="tx1"/>
                </a:solidFill>
                <a:latin typeface="Times New Roman" pitchFamily="18" charset="0"/>
              </a:rPr>
              <a:t>y =sin (x - </a:t>
            </a:r>
            <a:r>
              <a:rPr kumimoji="1" lang="ru-RU" sz="140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sz="1400">
                <a:solidFill>
                  <a:schemeClr val="tx1"/>
                </a:solidFill>
                <a:latin typeface="Times New Roman" pitchFamily="18" charset="0"/>
              </a:rPr>
              <a:t>/6</a:t>
            </a:r>
            <a:r>
              <a:rPr kumimoji="1" lang="ru-RU" sz="1400">
                <a:solidFill>
                  <a:schemeClr val="tx1"/>
                </a:solidFill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1536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ED4F97-2FEF-49EB-8ABB-5B14BB4CEADD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5364" name="Rectangle 1036"/>
          <p:cNvSpPr>
            <a:spLocks noChangeArrowheads="1"/>
          </p:cNvSpPr>
          <p:nvPr/>
        </p:nvSpPr>
        <p:spPr bwMode="auto">
          <a:xfrm>
            <a:off x="7620000" y="5362575"/>
            <a:ext cx="1516063" cy="560388"/>
          </a:xfrm>
          <a:prstGeom prst="rect">
            <a:avLst/>
          </a:prstGeom>
          <a:solidFill>
            <a:srgbClr val="D5F4F7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44675" y="381000"/>
            <a:ext cx="5105400" cy="838200"/>
          </a:xfrm>
          <a:solidFill>
            <a:srgbClr val="FFC000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Преобразование графиков тригонометрических функций</a:t>
            </a:r>
          </a:p>
        </p:txBody>
      </p:sp>
      <p:pic>
        <p:nvPicPr>
          <p:cNvPr id="36870" name="Picture 1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76400"/>
            <a:ext cx="6400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Text Box 1031"/>
          <p:cNvSpPr txBox="1">
            <a:spLocks noChangeArrowheads="1"/>
          </p:cNvSpPr>
          <p:nvPr/>
        </p:nvSpPr>
        <p:spPr bwMode="auto">
          <a:xfrm>
            <a:off x="5816600" y="2070100"/>
            <a:ext cx="104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1400">
                <a:solidFill>
                  <a:srgbClr val="F54129"/>
                </a:solidFill>
              </a:rPr>
              <a:t>y= sin x +</a:t>
            </a:r>
            <a:r>
              <a:rPr lang="ru-RU" sz="1400">
                <a:solidFill>
                  <a:srgbClr val="F54129"/>
                </a:solidFill>
                <a:latin typeface="Symbol" pitchFamily="18" charset="2"/>
              </a:rPr>
              <a:t>p</a:t>
            </a:r>
            <a:endParaRPr lang="ru-RU" sz="1400">
              <a:solidFill>
                <a:srgbClr val="F54129"/>
              </a:solidFill>
            </a:endParaRPr>
          </a:p>
        </p:txBody>
      </p:sp>
      <p:sp>
        <p:nvSpPr>
          <p:cNvPr id="15368" name="Text Box 1032"/>
          <p:cNvSpPr txBox="1">
            <a:spLocks noChangeArrowheads="1"/>
          </p:cNvSpPr>
          <p:nvPr/>
        </p:nvSpPr>
        <p:spPr bwMode="auto">
          <a:xfrm>
            <a:off x="1660525" y="51943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endParaRPr lang="ru-RU" sz="1400"/>
          </a:p>
        </p:txBody>
      </p:sp>
      <p:sp>
        <p:nvSpPr>
          <p:cNvPr id="36873" name="Rectangle 1033"/>
          <p:cNvSpPr>
            <a:spLocks noChangeArrowheads="1"/>
          </p:cNvSpPr>
          <p:nvPr/>
        </p:nvSpPr>
        <p:spPr bwMode="auto">
          <a:xfrm>
            <a:off x="1660525" y="5194300"/>
            <a:ext cx="2057400" cy="609600"/>
          </a:xfrm>
          <a:prstGeom prst="rect">
            <a:avLst/>
          </a:prstGeom>
          <a:solidFill>
            <a:srgbClr val="D5F4F7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 sz="1400" dirty="0">
                <a:solidFill>
                  <a:schemeClr val="tx1"/>
                </a:solidFill>
                <a:latin typeface="Times New Roman" pitchFamily="18" charset="0"/>
              </a:rPr>
              <a:t>Постройте график </a:t>
            </a:r>
          </a:p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 sz="1400" dirty="0">
                <a:solidFill>
                  <a:schemeClr val="tx1"/>
                </a:solidFill>
                <a:latin typeface="Times New Roman" pitchFamily="18" charset="0"/>
              </a:rPr>
              <a:t>функции: </a:t>
            </a:r>
            <a:r>
              <a:rPr kumimoji="1" lang="en-US" sz="1400" dirty="0">
                <a:solidFill>
                  <a:schemeClr val="tx1"/>
                </a:solidFill>
                <a:latin typeface="Times New Roman" pitchFamily="18" charset="0"/>
              </a:rPr>
              <a:t>y=sin </a:t>
            </a:r>
            <a:r>
              <a:rPr kumimoji="1" lang="en-US" sz="1400" dirty="0" smtClean="0">
                <a:solidFill>
                  <a:schemeClr val="tx1"/>
                </a:solidFill>
                <a:latin typeface="Times New Roman" pitchFamily="18" charset="0"/>
              </a:rPr>
              <a:t>x </a:t>
            </a:r>
            <a:r>
              <a:rPr kumimoji="1" lang="en-US" sz="1400" dirty="0">
                <a:solidFill>
                  <a:schemeClr val="tx1"/>
                </a:solidFill>
                <a:latin typeface="Times New Roman" pitchFamily="18" charset="0"/>
              </a:rPr>
              <a:t>+ </a:t>
            </a:r>
            <a:r>
              <a:rPr kumimoji="1" lang="ru-RU" sz="1400" dirty="0" err="1" smtClean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ru-RU" sz="14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kumimoji="1" lang="ru-RU" sz="1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70" name="Text Box 1034"/>
          <p:cNvSpPr txBox="1">
            <a:spLocks noChangeArrowheads="1"/>
          </p:cNvSpPr>
          <p:nvPr/>
        </p:nvSpPr>
        <p:spPr bwMode="auto">
          <a:xfrm>
            <a:off x="7620000" y="5362575"/>
            <a:ext cx="1066702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ru-RU" sz="1400" dirty="0">
                <a:latin typeface="Times New Roman" pitchFamily="18" charset="0"/>
              </a:rPr>
              <a:t>вспомнить</a:t>
            </a:r>
          </a:p>
          <a:p>
            <a:pPr algn="l">
              <a:buFontTx/>
              <a:buNone/>
            </a:pPr>
            <a:r>
              <a:rPr lang="ru-RU" sz="1400" dirty="0">
                <a:latin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</a:rPr>
              <a:t>правило 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utoUpdateAnimBg="0"/>
      <p:bldP spid="3687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3F2ED-959F-4901-BF7A-97BCFB433D5B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196138" cy="466725"/>
          </a:xfrm>
          <a:prstGeom prst="rect">
            <a:avLst/>
          </a:prstGeom>
          <a:solidFill>
            <a:srgbClr val="FFC000"/>
          </a:solidFill>
          <a:ln w="9525">
            <a:solidFill>
              <a:srgbClr val="420A1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  <a:defRPr/>
            </a:pPr>
            <a:r>
              <a:rPr kumimoji="1" lang="ru-RU" sz="24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Графиком функции у = </a:t>
            </a:r>
            <a:r>
              <a:rPr kumimoji="1" lang="en-US" sz="2400" i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cos</a:t>
            </a:r>
            <a:r>
              <a:rPr kumimoji="1" lang="en-US" sz="24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x  </a:t>
            </a:r>
            <a:r>
              <a:rPr kumimoji="1" lang="ru-RU" sz="24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является </a:t>
            </a:r>
            <a:r>
              <a:rPr kumimoji="1" lang="ru-RU" sz="2400" i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косинусоида</a:t>
            </a:r>
            <a:endParaRPr kumimoji="1" lang="ru-RU" sz="24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9600" y="4343400"/>
            <a:ext cx="3048000" cy="711200"/>
          </a:xfrm>
          <a:prstGeom prst="rect">
            <a:avLst/>
          </a:prstGeom>
          <a:solidFill>
            <a:schemeClr val="accent2">
              <a:lumMod val="10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0"/>
              </a:spcBef>
              <a:buSzTx/>
              <a:buFontTx/>
              <a:buNone/>
              <a:defRPr/>
            </a:pP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Перечислите свойства </a:t>
            </a:r>
          </a:p>
          <a:p>
            <a:pPr marL="457200" indent="-457200" algn="l">
              <a:spcBef>
                <a:spcPct val="0"/>
              </a:spcBef>
              <a:buSzTx/>
              <a:buFontTx/>
              <a:buNone/>
              <a:defRPr/>
            </a:pP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функции у = 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cos x</a:t>
            </a:r>
            <a:endParaRPr kumimoji="1" lang="ru-RU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676400"/>
            <a:ext cx="43053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9600" y="2633663"/>
            <a:ext cx="2835275" cy="4095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kumimoji="1" lang="en-US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sin(x+</a:t>
            </a:r>
            <a:r>
              <a:rPr kumimoji="1" lang="ru-RU" i="1" dirty="0" err="1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/2)=</a:t>
            </a:r>
            <a:r>
              <a:rPr kumimoji="1" lang="en-US" dirty="0" err="1">
                <a:solidFill>
                  <a:schemeClr val="tx1"/>
                </a:solidFill>
                <a:latin typeface="Times New Roman" pitchFamily="18" charset="0"/>
              </a:rPr>
              <a:t>cos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 x</a:t>
            </a:r>
            <a:endParaRPr kumimoji="1"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 autoUpdateAnimBg="0"/>
      <p:bldP spid="2765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1741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C556F7-CC63-464C-AD9F-39842EB22C38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85800"/>
            <a:ext cx="6096000" cy="1371600"/>
          </a:xfrm>
          <a:solidFill>
            <a:srgbClr val="FFC000"/>
          </a:solidFill>
          <a:ln>
            <a:solidFill>
              <a:schemeClr val="accent5">
                <a:lumMod val="1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</a:rPr>
              <a:t>Преобразование графиков тригонометрических функций</a:t>
            </a:r>
            <a:r>
              <a:rPr lang="en-US" sz="2400" b="1" i="1" dirty="0" smtClean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</a:rPr>
              <a:t>путем сжатия и растяжения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69925" y="2555875"/>
            <a:ext cx="7772400" cy="2590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Tx/>
              <a:buBlip>
                <a:blip r:embed="rId2"/>
              </a:buBlip>
            </a:pPr>
            <a:r>
              <a:rPr lang="ru-RU">
                <a:latin typeface="Times New Roman" pitchFamily="18" charset="0"/>
              </a:rPr>
              <a:t>График функции у =</a:t>
            </a:r>
            <a:r>
              <a:rPr lang="en-US">
                <a:latin typeface="Times New Roman" pitchFamily="18" charset="0"/>
              </a:rPr>
              <a:t>k</a:t>
            </a:r>
            <a:r>
              <a:rPr lang="ru-RU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f (x</a:t>
            </a:r>
            <a:r>
              <a:rPr lang="ru-RU">
                <a:latin typeface="Times New Roman" pitchFamily="18" charset="0"/>
              </a:rPr>
              <a:t>) получается из графика функции </a:t>
            </a:r>
            <a:r>
              <a:rPr lang="en-US">
                <a:latin typeface="Times New Roman" pitchFamily="18" charset="0"/>
              </a:rPr>
              <a:t>  </a:t>
            </a:r>
            <a:r>
              <a:rPr lang="ru-RU">
                <a:latin typeface="Times New Roman" pitchFamily="18" charset="0"/>
              </a:rPr>
              <a:t> у = </a:t>
            </a:r>
            <a:r>
              <a:rPr lang="en-US">
                <a:latin typeface="Times New Roman" pitchFamily="18" charset="0"/>
              </a:rPr>
              <a:t>f(x) </a:t>
            </a:r>
            <a:r>
              <a:rPr lang="ru-RU">
                <a:latin typeface="Times New Roman" pitchFamily="18" charset="0"/>
              </a:rPr>
              <a:t>путем его растяжения в </a:t>
            </a:r>
            <a:r>
              <a:rPr lang="en-US">
                <a:latin typeface="Times New Roman" pitchFamily="18" charset="0"/>
              </a:rPr>
              <a:t>k</a:t>
            </a:r>
            <a:r>
              <a:rPr lang="ru-RU">
                <a:latin typeface="Times New Roman" pitchFamily="18" charset="0"/>
              </a:rPr>
              <a:t> раз (при </a:t>
            </a:r>
            <a:r>
              <a:rPr lang="en-US">
                <a:latin typeface="Times New Roman" pitchFamily="18" charset="0"/>
              </a:rPr>
              <a:t>k&gt;1) </a:t>
            </a:r>
            <a:r>
              <a:rPr lang="ru-RU">
                <a:latin typeface="Times New Roman" pitchFamily="18" charset="0"/>
              </a:rPr>
              <a:t> вдоль оси ординат</a:t>
            </a:r>
          </a:p>
          <a:p>
            <a:pPr marL="342900" indent="-342900" algn="l">
              <a:buFontTx/>
              <a:buBlip>
                <a:blip r:embed="rId2"/>
              </a:buBlip>
            </a:pPr>
            <a:r>
              <a:rPr lang="ru-RU">
                <a:latin typeface="Times New Roman" pitchFamily="18" charset="0"/>
              </a:rPr>
              <a:t> График функции у = </a:t>
            </a:r>
            <a:r>
              <a:rPr lang="en-US">
                <a:latin typeface="Times New Roman" pitchFamily="18" charset="0"/>
              </a:rPr>
              <a:t>k f (x</a:t>
            </a:r>
            <a:r>
              <a:rPr lang="ru-RU">
                <a:latin typeface="Times New Roman" pitchFamily="18" charset="0"/>
              </a:rPr>
              <a:t>) получается из графика функции</a:t>
            </a:r>
            <a:r>
              <a:rPr lang="en-US">
                <a:latin typeface="Times New Roman" pitchFamily="18" charset="0"/>
              </a:rPr>
              <a:t>  </a:t>
            </a:r>
            <a:r>
              <a:rPr lang="ru-RU">
                <a:latin typeface="Times New Roman" pitchFamily="18" charset="0"/>
              </a:rPr>
              <a:t>  у = </a:t>
            </a:r>
            <a:r>
              <a:rPr lang="en-US">
                <a:latin typeface="Times New Roman" pitchFamily="18" charset="0"/>
              </a:rPr>
              <a:t>f(x) </a:t>
            </a:r>
            <a:r>
              <a:rPr lang="ru-RU">
                <a:latin typeface="Times New Roman" pitchFamily="18" charset="0"/>
              </a:rPr>
              <a:t>путем его сжатия в </a:t>
            </a:r>
            <a:r>
              <a:rPr lang="en-US">
                <a:latin typeface="Times New Roman" pitchFamily="18" charset="0"/>
              </a:rPr>
              <a:t>k </a:t>
            </a:r>
            <a:r>
              <a:rPr lang="ru-RU">
                <a:latin typeface="Times New Roman" pitchFamily="18" charset="0"/>
              </a:rPr>
              <a:t>раз (при </a:t>
            </a:r>
            <a:r>
              <a:rPr lang="en-US">
                <a:latin typeface="Times New Roman" pitchFamily="18" charset="0"/>
              </a:rPr>
              <a:t>0&lt;k&lt;1)  </a:t>
            </a:r>
            <a:r>
              <a:rPr lang="ru-RU">
                <a:latin typeface="Times New Roman" pitchFamily="18" charset="0"/>
              </a:rPr>
              <a:t> вдоль оси ординат</a:t>
            </a:r>
          </a:p>
          <a:p>
            <a:pPr marL="342900" indent="-342900" algn="l">
              <a:buFontTx/>
              <a:buBlip>
                <a:blip r:embed="rId2"/>
              </a:buBlip>
            </a:pP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animBg="1" autoUpdateAnimBg="0" advAuto="2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1843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48464B-4C51-4A64-B7C3-C8D46225562C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18436" name="Rectangle 11"/>
          <p:cNvSpPr>
            <a:spLocks noChangeArrowheads="1"/>
          </p:cNvSpPr>
          <p:nvPr/>
        </p:nvSpPr>
        <p:spPr bwMode="auto">
          <a:xfrm>
            <a:off x="7315200" y="5715000"/>
            <a:ext cx="1379538" cy="560388"/>
          </a:xfrm>
          <a:prstGeom prst="rect">
            <a:avLst/>
          </a:prstGeom>
          <a:solidFill>
            <a:srgbClr val="D5F4F7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5943600" cy="1143000"/>
          </a:xfrm>
          <a:solidFill>
            <a:srgbClr val="FFC000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</a:rPr>
              <a:t>Преобразование графиков тригонометрических функций</a:t>
            </a:r>
            <a:r>
              <a:rPr lang="en-US" sz="2400" b="1" i="1" dirty="0" smtClean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</a:rPr>
              <a:t>путем сжатия и растяжения</a:t>
            </a:r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66992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endParaRPr kumimoji="1" lang="ru-RU" sz="2400" i="1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925" y="1763713"/>
            <a:ext cx="7543800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167438" y="3013075"/>
            <a:ext cx="776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 sz="1400">
                <a:solidFill>
                  <a:srgbClr val="3BB80E"/>
                </a:solidFill>
                <a:latin typeface="Times New Roman" pitchFamily="18" charset="0"/>
              </a:rPr>
              <a:t>y=2sinx</a:t>
            </a:r>
            <a:endParaRPr kumimoji="1" lang="ru-RU" sz="1400">
              <a:solidFill>
                <a:srgbClr val="3BB80E"/>
              </a:solidFill>
              <a:latin typeface="Times New Roman" pitchFamily="18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397500" y="1981200"/>
            <a:ext cx="776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 sz="1400">
                <a:solidFill>
                  <a:srgbClr val="284FF6"/>
                </a:solidFill>
                <a:latin typeface="Times New Roman" pitchFamily="18" charset="0"/>
              </a:rPr>
              <a:t>y=4sinx</a:t>
            </a:r>
            <a:endParaRPr kumimoji="1" lang="ru-RU" sz="1400">
              <a:solidFill>
                <a:srgbClr val="284FF6"/>
              </a:solidFill>
              <a:latin typeface="Times New Roman" pitchFamily="18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072313" y="4049713"/>
            <a:ext cx="950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 sz="1400">
                <a:solidFill>
                  <a:srgbClr val="BA0C9D"/>
                </a:solidFill>
                <a:latin typeface="Times New Roman" pitchFamily="18" charset="0"/>
              </a:rPr>
              <a:t>Y=0</a:t>
            </a:r>
            <a:r>
              <a:rPr kumimoji="1" lang="ru-RU" sz="1400">
                <a:solidFill>
                  <a:srgbClr val="BA0C9D"/>
                </a:solidFill>
                <a:latin typeface="Times New Roman" pitchFamily="18" charset="0"/>
              </a:rPr>
              <a:t>,5</a:t>
            </a:r>
            <a:r>
              <a:rPr kumimoji="1" lang="en-US" sz="1400">
                <a:solidFill>
                  <a:srgbClr val="BA0C9D"/>
                </a:solidFill>
                <a:latin typeface="Times New Roman" pitchFamily="18" charset="0"/>
              </a:rPr>
              <a:t>sinx</a:t>
            </a:r>
            <a:endParaRPr kumimoji="1" lang="ru-RU" sz="1400">
              <a:solidFill>
                <a:srgbClr val="BA0C9D"/>
              </a:solidFill>
              <a:latin typeface="Times New Roman" pitchFamily="18" charset="0"/>
            </a:endParaRPr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7315200" y="5715000"/>
            <a:ext cx="1066702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ru-RU" sz="1400" dirty="0">
                <a:latin typeface="Times New Roman" pitchFamily="18" charset="0"/>
              </a:rPr>
              <a:t>вспомнить</a:t>
            </a:r>
          </a:p>
          <a:p>
            <a:pPr algn="l">
              <a:buFontTx/>
              <a:buNone/>
            </a:pPr>
            <a:r>
              <a:rPr lang="ru-RU" sz="1400" dirty="0">
                <a:latin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</a:rPr>
              <a:t>правило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28679" grpId="0" autoUpdateAnimBg="0"/>
      <p:bldP spid="2868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1945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0981E1-238A-4517-B387-E35C97F1363A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990600"/>
            <a:ext cx="5943600" cy="1219200"/>
          </a:xfrm>
          <a:solidFill>
            <a:srgbClr val="FFC000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</a:rPr>
              <a:t>Преобразование графиков тригонометрических функций</a:t>
            </a:r>
            <a:r>
              <a:rPr lang="en-US" sz="2400" b="1" i="1" dirty="0" smtClean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</a:rPr>
              <a:t>путем сжатия и растяжения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66992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endParaRPr kumimoji="1" lang="ru-RU" sz="24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762000" y="2895600"/>
            <a:ext cx="7772400" cy="2057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FontTx/>
              <a:buBlip>
                <a:blip r:embed="rId2"/>
              </a:buBlip>
              <a:defRPr/>
            </a:pPr>
            <a:r>
              <a:rPr lang="ru-RU" dirty="0">
                <a:latin typeface="Times New Roman" pitchFamily="18" charset="0"/>
              </a:rPr>
              <a:t>График функции у = </a:t>
            </a:r>
            <a:r>
              <a:rPr lang="en-US" dirty="0">
                <a:latin typeface="Times New Roman" pitchFamily="18" charset="0"/>
              </a:rPr>
              <a:t>f (</a:t>
            </a:r>
            <a:r>
              <a:rPr lang="en-US" dirty="0" err="1">
                <a:latin typeface="Times New Roman" pitchFamily="18" charset="0"/>
              </a:rPr>
              <a:t>kx</a:t>
            </a:r>
            <a:r>
              <a:rPr lang="ru-RU" dirty="0">
                <a:latin typeface="Times New Roman" pitchFamily="18" charset="0"/>
              </a:rPr>
              <a:t>) получается из графика функции 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</a:rPr>
              <a:t> у = </a:t>
            </a:r>
            <a:r>
              <a:rPr lang="en-US" dirty="0">
                <a:latin typeface="Times New Roman" pitchFamily="18" charset="0"/>
              </a:rPr>
              <a:t>f(x) </a:t>
            </a:r>
            <a:r>
              <a:rPr lang="ru-RU" dirty="0">
                <a:latin typeface="Times New Roman" pitchFamily="18" charset="0"/>
              </a:rPr>
              <a:t>путем его сжатия в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ru-RU" dirty="0">
                <a:latin typeface="Times New Roman" pitchFamily="18" charset="0"/>
              </a:rPr>
              <a:t> раз (при </a:t>
            </a:r>
            <a:r>
              <a:rPr lang="en-US" dirty="0">
                <a:latin typeface="Times New Roman" pitchFamily="18" charset="0"/>
              </a:rPr>
              <a:t>k&gt;1) </a:t>
            </a:r>
            <a:r>
              <a:rPr lang="ru-RU" dirty="0">
                <a:latin typeface="Times New Roman" pitchFamily="18" charset="0"/>
              </a:rPr>
              <a:t> вдоль оси абсцисс</a:t>
            </a:r>
          </a:p>
          <a:p>
            <a:pPr marL="342900" indent="-342900" algn="l">
              <a:buFontTx/>
              <a:buBlip>
                <a:blip r:embed="rId2"/>
              </a:buBlip>
              <a:defRPr/>
            </a:pPr>
            <a:r>
              <a:rPr lang="ru-RU" dirty="0">
                <a:latin typeface="Times New Roman" pitchFamily="18" charset="0"/>
              </a:rPr>
              <a:t> График функции у = </a:t>
            </a:r>
            <a:r>
              <a:rPr lang="en-US" dirty="0">
                <a:latin typeface="Times New Roman" pitchFamily="18" charset="0"/>
              </a:rPr>
              <a:t>f (</a:t>
            </a:r>
            <a:r>
              <a:rPr lang="en-US" dirty="0" err="1">
                <a:latin typeface="Times New Roman" pitchFamily="18" charset="0"/>
              </a:rPr>
              <a:t>kx</a:t>
            </a:r>
            <a:r>
              <a:rPr lang="ru-RU" dirty="0">
                <a:latin typeface="Times New Roman" pitchFamily="18" charset="0"/>
              </a:rPr>
              <a:t>) получается из графика функции</a:t>
            </a:r>
            <a:r>
              <a:rPr lang="en-US" dirty="0">
                <a:latin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</a:rPr>
              <a:t>  у = </a:t>
            </a:r>
            <a:r>
              <a:rPr lang="en-US" dirty="0">
                <a:latin typeface="Times New Roman" pitchFamily="18" charset="0"/>
              </a:rPr>
              <a:t>f(x) </a:t>
            </a:r>
            <a:r>
              <a:rPr lang="ru-RU" dirty="0">
                <a:latin typeface="Times New Roman" pitchFamily="18" charset="0"/>
              </a:rPr>
              <a:t>путем его растяжения в </a:t>
            </a:r>
            <a:r>
              <a:rPr lang="en-US" dirty="0">
                <a:latin typeface="Times New Roman" pitchFamily="18" charset="0"/>
              </a:rPr>
              <a:t>k </a:t>
            </a:r>
            <a:r>
              <a:rPr lang="ru-RU" dirty="0">
                <a:latin typeface="Times New Roman" pitchFamily="18" charset="0"/>
              </a:rPr>
              <a:t>раз (при </a:t>
            </a:r>
            <a:r>
              <a:rPr lang="en-US" dirty="0">
                <a:latin typeface="Times New Roman" pitchFamily="18" charset="0"/>
              </a:rPr>
              <a:t>0&lt;k&lt;1)  </a:t>
            </a:r>
            <a:r>
              <a:rPr lang="ru-RU" dirty="0">
                <a:latin typeface="Times New Roman" pitchFamily="18" charset="0"/>
              </a:rPr>
              <a:t> вдоль оси абсцисс</a:t>
            </a:r>
          </a:p>
          <a:p>
            <a:pPr marL="342900" indent="-342900" algn="l">
              <a:buFontTx/>
              <a:buBlip>
                <a:blip r:embed="rId2"/>
              </a:buBlip>
              <a:defRPr/>
            </a:pPr>
            <a:endParaRPr lang="ru-RU" dirty="0">
              <a:latin typeface="Times New Roman" pitchFamily="18" charset="0"/>
            </a:endParaRPr>
          </a:p>
        </p:txBody>
      </p:sp>
      <p:pic>
        <p:nvPicPr>
          <p:cNvPr id="19463" name="Picture 5" descr="BD15018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9800" y="3352800"/>
            <a:ext cx="1714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6" descr="BD15018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9800" y="3962400"/>
            <a:ext cx="1714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 animBg="1" autoUpdateAnimBg="0" advAuto="2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2048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2DE04-9D17-4229-A25E-50DB8A0D145D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609600"/>
            <a:ext cx="5943600" cy="1143000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Преобразование графиков тригонометрических функций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путем сжатия и растяжения</a:t>
            </a:r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6705600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257925" y="3211513"/>
            <a:ext cx="879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 sz="1400">
                <a:solidFill>
                  <a:srgbClr val="082DCA"/>
                </a:solidFill>
                <a:latin typeface="Times New Roman" pitchFamily="18" charset="0"/>
              </a:rPr>
              <a:t>y = cos2x</a:t>
            </a:r>
            <a:endParaRPr kumimoji="1" lang="ru-RU" sz="1400">
              <a:solidFill>
                <a:srgbClr val="082DCA"/>
              </a:solidFill>
              <a:latin typeface="Times New Roman" pitchFamily="18" charset="0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257925" y="4430713"/>
            <a:ext cx="1057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 sz="1400">
                <a:solidFill>
                  <a:srgbClr val="FF0066"/>
                </a:solidFill>
                <a:latin typeface="Times New Roman" pitchFamily="18" charset="0"/>
              </a:rPr>
              <a:t>y = cos 0.5x</a:t>
            </a:r>
            <a:endParaRPr kumimoji="1" lang="ru-RU" sz="140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utoUpdateAnimBg="0"/>
      <p:bldP spid="3073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2150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774666-1973-4B12-B4D6-2AA456E149E0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143000"/>
            <a:ext cx="5943600" cy="1143000"/>
          </a:xfrm>
          <a:solidFill>
            <a:srgbClr val="FFC000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</a:rPr>
              <a:t>Преобразование графиков тригонометрических функций</a:t>
            </a:r>
            <a:r>
              <a:rPr lang="en-US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</a:rPr>
              <a:t>путем сжатия и растяжения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69925" y="2743200"/>
            <a:ext cx="7772400" cy="2057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Tx/>
              <a:buBlip>
                <a:blip r:embed="rId2"/>
              </a:buBlip>
            </a:pPr>
            <a:r>
              <a:rPr lang="ru-RU">
                <a:latin typeface="Times New Roman" pitchFamily="18" charset="0"/>
              </a:rPr>
              <a:t>Графики функций у = </a:t>
            </a:r>
            <a:r>
              <a:rPr lang="en-US">
                <a:latin typeface="Times New Roman" pitchFamily="18" charset="0"/>
              </a:rPr>
              <a:t>-f (kx</a:t>
            </a:r>
            <a:r>
              <a:rPr lang="ru-RU">
                <a:latin typeface="Times New Roman" pitchFamily="18" charset="0"/>
              </a:rPr>
              <a:t>) и у=-</a:t>
            </a:r>
            <a:r>
              <a:rPr lang="en-US">
                <a:latin typeface="Times New Roman" pitchFamily="18" charset="0"/>
              </a:rPr>
              <a:t>k f(x)</a:t>
            </a:r>
            <a:r>
              <a:rPr lang="ru-RU">
                <a:latin typeface="Times New Roman" pitchFamily="18" charset="0"/>
              </a:rPr>
              <a:t> получаются из графиков функций </a:t>
            </a:r>
            <a:r>
              <a:rPr lang="en-US">
                <a:latin typeface="Times New Roman" pitchFamily="18" charset="0"/>
              </a:rPr>
              <a:t>  </a:t>
            </a:r>
            <a:r>
              <a:rPr lang="ru-RU">
                <a:latin typeface="Times New Roman" pitchFamily="18" charset="0"/>
              </a:rPr>
              <a:t> у = </a:t>
            </a:r>
            <a:r>
              <a:rPr lang="en-US">
                <a:latin typeface="Times New Roman" pitchFamily="18" charset="0"/>
              </a:rPr>
              <a:t>f(kx) </a:t>
            </a:r>
            <a:r>
              <a:rPr lang="ru-RU">
                <a:latin typeface="Times New Roman" pitchFamily="18" charset="0"/>
              </a:rPr>
              <a:t>и </a:t>
            </a:r>
            <a:r>
              <a:rPr lang="en-US">
                <a:latin typeface="Times New Roman" pitchFamily="18" charset="0"/>
              </a:rPr>
              <a:t>y= k f(x) </a:t>
            </a:r>
            <a:r>
              <a:rPr lang="ru-RU">
                <a:latin typeface="Times New Roman" pitchFamily="18" charset="0"/>
              </a:rPr>
              <a:t>соответственно   путем их зеркального отображения относительно оси абсцисс</a:t>
            </a:r>
          </a:p>
          <a:p>
            <a:pPr marL="342900" indent="-342900" algn="l">
              <a:buFontTx/>
              <a:buBlip>
                <a:blip r:embed="rId2"/>
              </a:buBlip>
            </a:pPr>
            <a:r>
              <a:rPr lang="ru-RU">
                <a:latin typeface="Times New Roman" pitchFamily="18" charset="0"/>
              </a:rPr>
              <a:t>синус – функция нечетная, поэтому</a:t>
            </a:r>
            <a:r>
              <a:rPr lang="en-US">
                <a:latin typeface="Times New Roman" pitchFamily="18" charset="0"/>
              </a:rPr>
              <a:t> sin(-kx) = - sin (kx)</a:t>
            </a:r>
          </a:p>
          <a:p>
            <a:pPr marL="342900" indent="-342900" algn="l">
              <a:buFontTx/>
              <a:buNone/>
            </a:pPr>
            <a:r>
              <a:rPr lang="en-US">
                <a:latin typeface="Times New Roman" pitchFamily="18" charset="0"/>
              </a:rPr>
              <a:t>      </a:t>
            </a:r>
            <a:r>
              <a:rPr lang="ru-RU">
                <a:latin typeface="Times New Roman" pitchFamily="18" charset="0"/>
              </a:rPr>
              <a:t>косинус –функция четная, значит </a:t>
            </a:r>
            <a:r>
              <a:rPr lang="en-US">
                <a:latin typeface="Times New Roman" pitchFamily="18" charset="0"/>
              </a:rPr>
              <a:t>cos(-kx) = cos(kx)</a:t>
            </a: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nimBg="1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2109774" cy="762000"/>
          </a:xfrm>
        </p:spPr>
        <p:txBody>
          <a:bodyPr/>
          <a:lstStyle/>
          <a:p>
            <a:pPr eaLnBrk="1" hangingPunct="1"/>
            <a:endParaRPr lang="ru-RU" dirty="0" smtClean="0">
              <a:solidFill>
                <a:srgbClr val="FF66FF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48000" y="2133600"/>
            <a:ext cx="586740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Blip>
                <a:blip r:embed="rId2"/>
              </a:buBlip>
            </a:pPr>
            <a:r>
              <a:rPr lang="ru-RU" sz="2400" i="1" dirty="0">
                <a:solidFill>
                  <a:schemeClr val="accent2">
                    <a:lumMod val="10000"/>
                  </a:schemeClr>
                </a:solidFill>
                <a:hlinkClick r:id="rId3" action="ppaction://hlinksldjump"/>
              </a:rPr>
              <a:t>Функция у =</a:t>
            </a:r>
            <a:r>
              <a:rPr lang="en-US" sz="2400" i="1" dirty="0">
                <a:solidFill>
                  <a:schemeClr val="accent2">
                    <a:lumMod val="10000"/>
                  </a:schemeClr>
                </a:solidFill>
                <a:hlinkClick r:id="rId3" action="ppaction://hlinksldjump"/>
              </a:rPr>
              <a:t> sin x,</a:t>
            </a:r>
            <a:r>
              <a:rPr lang="ru-RU" sz="2400" i="1" dirty="0">
                <a:solidFill>
                  <a:schemeClr val="accent2">
                    <a:lumMod val="10000"/>
                  </a:schemeClr>
                </a:solidFill>
                <a:hlinkClick r:id="rId3" action="ppaction://hlinksldjump"/>
              </a:rPr>
              <a:t> ее свойства</a:t>
            </a:r>
            <a:endParaRPr lang="ru-RU" sz="2400" i="1" dirty="0">
              <a:solidFill>
                <a:schemeClr val="accent2">
                  <a:lumMod val="10000"/>
                </a:schemeClr>
              </a:solidFill>
            </a:endParaRPr>
          </a:p>
          <a:p>
            <a:pPr algn="l">
              <a:buFontTx/>
              <a:buBlip>
                <a:blip r:embed="rId2"/>
              </a:buBlip>
            </a:pPr>
            <a:r>
              <a:rPr lang="ru-RU" sz="2400" i="1" dirty="0">
                <a:solidFill>
                  <a:schemeClr val="accent2">
                    <a:lumMod val="10000"/>
                  </a:schemeClr>
                </a:solidFill>
                <a:hlinkClick r:id="rId4" action="ppaction://hlinksldjump"/>
              </a:rPr>
              <a:t>Преобразование графиков тригонометрических     функций  путем параллельного переноса</a:t>
            </a:r>
            <a:endParaRPr lang="ru-RU" sz="2400" i="1" dirty="0">
              <a:solidFill>
                <a:schemeClr val="accent2">
                  <a:lumMod val="10000"/>
                </a:schemeClr>
              </a:solidFill>
            </a:endParaRPr>
          </a:p>
          <a:p>
            <a:pPr algn="l">
              <a:buFontTx/>
              <a:buBlip>
                <a:blip r:embed="rId2"/>
              </a:buBlip>
            </a:pPr>
            <a:r>
              <a:rPr lang="ru-RU" sz="2400" i="1" dirty="0">
                <a:solidFill>
                  <a:schemeClr val="accent2">
                    <a:lumMod val="10000"/>
                  </a:schemeClr>
                </a:solidFill>
                <a:hlinkClick r:id="rId5" action="ppaction://hlinksldjump"/>
              </a:rPr>
              <a:t>Преобразование графиков тригонометрических      функций  путем сжатия и растяжения</a:t>
            </a:r>
            <a:endParaRPr lang="ru-RU" sz="2400" i="1" dirty="0">
              <a:solidFill>
                <a:schemeClr val="accent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advTm="3364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2253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3DB633-82D4-4C08-9CE7-1A708C868293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22532" name="Rectangle 11"/>
          <p:cNvSpPr>
            <a:spLocks noChangeArrowheads="1"/>
          </p:cNvSpPr>
          <p:nvPr/>
        </p:nvSpPr>
        <p:spPr bwMode="auto">
          <a:xfrm>
            <a:off x="6208713" y="6172200"/>
            <a:ext cx="1463675" cy="522288"/>
          </a:xfrm>
          <a:prstGeom prst="rect">
            <a:avLst/>
          </a:prstGeom>
          <a:solidFill>
            <a:srgbClr val="D5F4F7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19100"/>
            <a:ext cx="6400800" cy="1143000"/>
          </a:xfrm>
          <a:solidFill>
            <a:srgbClr val="FFC000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Преобразование графиков тригонометрических функций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путем сжатия и растяжения</a:t>
            </a: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63713"/>
            <a:ext cx="72390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508750" y="2362200"/>
            <a:ext cx="9255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1400">
                <a:solidFill>
                  <a:srgbClr val="0725A5"/>
                </a:solidFill>
                <a:latin typeface="Times New Roman" pitchFamily="18" charset="0"/>
              </a:rPr>
              <a:t>y = </a:t>
            </a:r>
            <a:r>
              <a:rPr lang="ru-RU" sz="1400">
                <a:solidFill>
                  <a:srgbClr val="0725A5"/>
                </a:solidFill>
                <a:latin typeface="Times New Roman" pitchFamily="18" charset="0"/>
              </a:rPr>
              <a:t>-3</a:t>
            </a:r>
            <a:r>
              <a:rPr lang="en-US" sz="1400">
                <a:solidFill>
                  <a:srgbClr val="0725A5"/>
                </a:solidFill>
                <a:latin typeface="Times New Roman" pitchFamily="18" charset="0"/>
              </a:rPr>
              <a:t>sinx</a:t>
            </a:r>
            <a:endParaRPr lang="ru-RU" sz="1400">
              <a:solidFill>
                <a:srgbClr val="0725A5"/>
              </a:solidFill>
              <a:latin typeface="Times New Roman" pitchFamily="18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508750" y="5192713"/>
            <a:ext cx="911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y = </a:t>
            </a:r>
            <a:r>
              <a:rPr lang="ru-RU" sz="1400">
                <a:solidFill>
                  <a:srgbClr val="FF0066"/>
                </a:solidFill>
                <a:latin typeface="Times New Roman" pitchFamily="18" charset="0"/>
              </a:rPr>
              <a:t>3</a:t>
            </a:r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 sinx</a:t>
            </a:r>
            <a:endParaRPr lang="ru-RU" sz="14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232525" y="6134100"/>
            <a:ext cx="1058863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ru-RU" sz="1400">
                <a:latin typeface="Times New Roman" pitchFamily="18" charset="0"/>
              </a:rPr>
              <a:t>вспомнить</a:t>
            </a:r>
          </a:p>
          <a:p>
            <a:pPr algn="l">
              <a:buFontTx/>
              <a:buNone/>
            </a:pPr>
            <a:r>
              <a:rPr lang="ru-RU" sz="1400">
                <a:latin typeface="Times New Roman" pitchFamily="18" charset="0"/>
              </a:rPr>
              <a:t>  правила </a:t>
            </a:r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utoUpdateAnimBg="0"/>
      <p:bldP spid="3277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2355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664AA4-53D2-4D0A-B8D3-831DB4BCCDC3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5646738" cy="1143000"/>
          </a:xfrm>
          <a:solidFill>
            <a:srgbClr val="FFC000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Преобразование графиков тригонометрических функций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путем сжатия и растяжения</a:t>
            </a: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6550"/>
            <a:ext cx="69342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227763" y="2514600"/>
            <a:ext cx="790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1400">
                <a:solidFill>
                  <a:srgbClr val="4D19F5"/>
                </a:solidFill>
                <a:latin typeface="Times New Roman" pitchFamily="18" charset="0"/>
              </a:rPr>
              <a:t>y=2cosx</a:t>
            </a:r>
            <a:endParaRPr lang="ru-RU" sz="1400">
              <a:solidFill>
                <a:srgbClr val="4D19F5"/>
              </a:solidFill>
              <a:latin typeface="Times New Roman" pitchFamily="18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6227763" y="4419600"/>
            <a:ext cx="849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1400">
                <a:solidFill>
                  <a:srgbClr val="F54129"/>
                </a:solidFill>
                <a:latin typeface="Times New Roman" pitchFamily="18" charset="0"/>
              </a:rPr>
              <a:t>y=-2cosx</a:t>
            </a:r>
            <a:endParaRPr lang="ru-RU" sz="1400">
              <a:solidFill>
                <a:srgbClr val="F5412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utoUpdateAnimBg="0"/>
      <p:bldP spid="3380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2457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07021F-DC8F-4DCF-9F7C-35FBF4FF2B07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219200"/>
            <a:ext cx="6096000" cy="1143000"/>
          </a:xfrm>
          <a:solidFill>
            <a:srgbClr val="FFC00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Преобразование графиков тригонометрических функций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путем сжатия и растяжения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66992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endParaRPr kumimoji="1" lang="ru-RU" sz="24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2000" y="2895600"/>
            <a:ext cx="7772400" cy="2057400"/>
          </a:xfrm>
          <a:prstGeom prst="rect">
            <a:avLst/>
          </a:prstGeom>
          <a:solidFill>
            <a:srgbClr val="95E3EB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Tx/>
              <a:buBlip>
                <a:blip r:embed="rId2"/>
              </a:buBlip>
            </a:pPr>
            <a:r>
              <a:rPr lang="ru-RU">
                <a:latin typeface="Times New Roman" pitchFamily="18" charset="0"/>
              </a:rPr>
              <a:t>График функции </a:t>
            </a:r>
            <a:r>
              <a:rPr lang="ru-RU">
                <a:solidFill>
                  <a:srgbClr val="F54129"/>
                </a:solidFill>
                <a:latin typeface="Times New Roman" pitchFamily="18" charset="0"/>
              </a:rPr>
              <a:t>у = </a:t>
            </a:r>
            <a:r>
              <a:rPr lang="en-US">
                <a:solidFill>
                  <a:srgbClr val="F54129"/>
                </a:solidFill>
                <a:latin typeface="Times New Roman" pitchFamily="18" charset="0"/>
              </a:rPr>
              <a:t>f (kx+b</a:t>
            </a:r>
            <a:r>
              <a:rPr lang="ru-RU">
                <a:solidFill>
                  <a:srgbClr val="F54129"/>
                </a:solidFill>
                <a:latin typeface="Times New Roman" pitchFamily="18" charset="0"/>
              </a:rPr>
              <a:t>)</a:t>
            </a:r>
            <a:r>
              <a:rPr lang="ru-RU">
                <a:latin typeface="Times New Roman" pitchFamily="18" charset="0"/>
              </a:rPr>
              <a:t> получается из графика функции </a:t>
            </a:r>
            <a:r>
              <a:rPr lang="en-US">
                <a:latin typeface="Times New Roman" pitchFamily="18" charset="0"/>
              </a:rPr>
              <a:t>  </a:t>
            </a:r>
            <a:r>
              <a:rPr lang="ru-RU">
                <a:latin typeface="Times New Roman" pitchFamily="18" charset="0"/>
              </a:rPr>
              <a:t> у = </a:t>
            </a:r>
            <a:r>
              <a:rPr lang="en-US">
                <a:latin typeface="Times New Roman" pitchFamily="18" charset="0"/>
              </a:rPr>
              <a:t>f(x) </a:t>
            </a:r>
            <a:r>
              <a:rPr lang="ru-RU">
                <a:latin typeface="Times New Roman" pitchFamily="18" charset="0"/>
              </a:rPr>
              <a:t>путем его параллельного переноса на </a:t>
            </a:r>
            <a:r>
              <a:rPr lang="ru-RU">
                <a:solidFill>
                  <a:srgbClr val="F54129"/>
                </a:solidFill>
                <a:latin typeface="Times New Roman" pitchFamily="18" charset="0"/>
              </a:rPr>
              <a:t>(-в</a:t>
            </a:r>
            <a:r>
              <a:rPr lang="en-US">
                <a:solidFill>
                  <a:srgbClr val="F54129"/>
                </a:solidFill>
                <a:latin typeface="Times New Roman" pitchFamily="18" charset="0"/>
              </a:rPr>
              <a:t>/k)</a:t>
            </a:r>
            <a:r>
              <a:rPr lang="ru-RU">
                <a:latin typeface="Times New Roman" pitchFamily="18" charset="0"/>
              </a:rPr>
              <a:t> единиц вдоль оси абсцисс и путем сжатия в </a:t>
            </a:r>
            <a:r>
              <a:rPr lang="en-US">
                <a:latin typeface="Times New Roman" pitchFamily="18" charset="0"/>
              </a:rPr>
              <a:t>k</a:t>
            </a:r>
            <a:r>
              <a:rPr lang="ru-RU">
                <a:latin typeface="Times New Roman" pitchFamily="18" charset="0"/>
              </a:rPr>
              <a:t> раз (при </a:t>
            </a:r>
            <a:r>
              <a:rPr lang="en-US">
                <a:latin typeface="Times New Roman" pitchFamily="18" charset="0"/>
              </a:rPr>
              <a:t>k&gt;1) </a:t>
            </a:r>
            <a:r>
              <a:rPr lang="ru-RU">
                <a:latin typeface="Times New Roman" pitchFamily="18" charset="0"/>
              </a:rPr>
              <a:t>или растяжения в </a:t>
            </a:r>
            <a:r>
              <a:rPr lang="en-US">
                <a:latin typeface="Times New Roman" pitchFamily="18" charset="0"/>
              </a:rPr>
              <a:t>k </a:t>
            </a:r>
            <a:r>
              <a:rPr lang="ru-RU">
                <a:latin typeface="Times New Roman" pitchFamily="18" charset="0"/>
              </a:rPr>
              <a:t>раз ( при </a:t>
            </a:r>
            <a:r>
              <a:rPr lang="en-US">
                <a:latin typeface="Times New Roman" pitchFamily="18" charset="0"/>
              </a:rPr>
              <a:t>0&lt;k&lt;1)</a:t>
            </a:r>
            <a:r>
              <a:rPr lang="ru-RU">
                <a:latin typeface="Times New Roman" pitchFamily="18" charset="0"/>
              </a:rPr>
              <a:t> вдоль оси абсцисс</a:t>
            </a:r>
          </a:p>
          <a:p>
            <a:pPr marL="342900" indent="-342900" algn="l">
              <a:buFontTx/>
              <a:buBlip>
                <a:blip r:embed="rId2"/>
              </a:buBlip>
            </a:pPr>
            <a:r>
              <a:rPr lang="ru-RU">
                <a:latin typeface="Times New Roman" pitchFamily="18" charset="0"/>
              </a:rPr>
              <a:t> </a:t>
            </a:r>
            <a:r>
              <a:rPr lang="en-US">
                <a:solidFill>
                  <a:srgbClr val="F54129"/>
                </a:solidFill>
                <a:latin typeface="Times New Roman" pitchFamily="18" charset="0"/>
              </a:rPr>
              <a:t>f ( kx+b) = f ( k( x+b/k))</a:t>
            </a:r>
            <a:endParaRPr lang="ru-RU">
              <a:solidFill>
                <a:srgbClr val="F5412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animBg="1" autoUpdateAnimBg="0" advAuto="2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2560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9FF6D1-72BA-4748-AC4B-5E1189731B13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5851525" cy="1143000"/>
          </a:xfr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Преобразование графиков тригонометрических функций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путем сжатия и растяжения</a:t>
            </a:r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38300"/>
            <a:ext cx="419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638300"/>
            <a:ext cx="411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743200" y="4275138"/>
            <a:ext cx="1330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1400">
                <a:solidFill>
                  <a:srgbClr val="F54129"/>
                </a:solidFill>
                <a:latin typeface="Times New Roman" pitchFamily="18" charset="0"/>
              </a:rPr>
              <a:t>Y= cos(2x+</a:t>
            </a:r>
            <a:r>
              <a:rPr lang="ru-RU" sz="1400">
                <a:solidFill>
                  <a:srgbClr val="F54129"/>
                </a:solidFill>
                <a:latin typeface="Symbol" pitchFamily="18" charset="2"/>
              </a:rPr>
              <a:t>p</a:t>
            </a:r>
            <a:r>
              <a:rPr lang="en-US" sz="1400">
                <a:solidFill>
                  <a:srgbClr val="F54129"/>
                </a:solidFill>
                <a:latin typeface="Times New Roman" pitchFamily="18" charset="0"/>
              </a:rPr>
              <a:t>/3)</a:t>
            </a:r>
            <a:endParaRPr lang="ru-RU" sz="1400">
              <a:solidFill>
                <a:srgbClr val="F54129"/>
              </a:solidFill>
              <a:latin typeface="Times New Roman" pitchFamily="18" charset="0"/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876550" y="3055938"/>
            <a:ext cx="1157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1400">
                <a:solidFill>
                  <a:srgbClr val="0000A8"/>
                </a:solidFill>
                <a:latin typeface="Times New Roman" pitchFamily="18" charset="0"/>
              </a:rPr>
              <a:t>y=cos(x+</a:t>
            </a:r>
            <a:r>
              <a:rPr lang="ru-RU" sz="1400">
                <a:solidFill>
                  <a:srgbClr val="0000A8"/>
                </a:solidFill>
                <a:latin typeface="Symbol" pitchFamily="18" charset="2"/>
              </a:rPr>
              <a:t>p</a:t>
            </a:r>
            <a:r>
              <a:rPr lang="en-US" sz="1400">
                <a:solidFill>
                  <a:srgbClr val="0000A8"/>
                </a:solidFill>
                <a:latin typeface="Times New Roman" pitchFamily="18" charset="0"/>
              </a:rPr>
              <a:t>/6)</a:t>
            </a:r>
            <a:endParaRPr lang="ru-RU" sz="1400">
              <a:solidFill>
                <a:srgbClr val="0000A8"/>
              </a:solidFill>
              <a:latin typeface="Times New Roman" pitchFamily="18" charset="0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93725" y="2217738"/>
            <a:ext cx="1408113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1400">
                <a:solidFill>
                  <a:srgbClr val="010000"/>
                </a:solidFill>
                <a:latin typeface="Times New Roman" pitchFamily="18" charset="0"/>
              </a:rPr>
              <a:t>y= cos(2x+</a:t>
            </a:r>
            <a:r>
              <a:rPr lang="ru-RU" sz="1400">
                <a:solidFill>
                  <a:srgbClr val="010000"/>
                </a:solidFill>
                <a:latin typeface="Symbol" pitchFamily="18" charset="2"/>
              </a:rPr>
              <a:t>p</a:t>
            </a:r>
            <a:r>
              <a:rPr lang="en-US" sz="1400">
                <a:solidFill>
                  <a:srgbClr val="010000"/>
                </a:solidFill>
                <a:latin typeface="Times New Roman" pitchFamily="18" charset="0"/>
              </a:rPr>
              <a:t>/3)</a:t>
            </a:r>
          </a:p>
          <a:p>
            <a:pPr algn="l">
              <a:buFontTx/>
              <a:buNone/>
            </a:pPr>
            <a:r>
              <a:rPr lang="en-US" sz="1400">
                <a:solidFill>
                  <a:srgbClr val="010000"/>
                </a:solidFill>
                <a:latin typeface="Times New Roman" pitchFamily="18" charset="0"/>
              </a:rPr>
              <a:t>y= cos(2(x+</a:t>
            </a:r>
            <a:r>
              <a:rPr lang="ru-RU" sz="1400">
                <a:solidFill>
                  <a:srgbClr val="010000"/>
                </a:solidFill>
                <a:latin typeface="Symbol" pitchFamily="18" charset="2"/>
              </a:rPr>
              <a:t>p</a:t>
            </a:r>
            <a:r>
              <a:rPr lang="en-US" sz="1400">
                <a:solidFill>
                  <a:srgbClr val="010000"/>
                </a:solidFill>
                <a:latin typeface="Times New Roman" pitchFamily="18" charset="0"/>
              </a:rPr>
              <a:t>/6))</a:t>
            </a:r>
            <a:endParaRPr lang="ru-RU" sz="1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5089525" y="2217738"/>
            <a:ext cx="1408113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1400">
                <a:solidFill>
                  <a:srgbClr val="010000"/>
                </a:solidFill>
                <a:latin typeface="Times New Roman" pitchFamily="18" charset="0"/>
              </a:rPr>
              <a:t>y= cos(2x+</a:t>
            </a:r>
            <a:r>
              <a:rPr lang="ru-RU" sz="1400">
                <a:solidFill>
                  <a:srgbClr val="010000"/>
                </a:solidFill>
                <a:latin typeface="Symbol" pitchFamily="18" charset="2"/>
              </a:rPr>
              <a:t>p</a:t>
            </a:r>
            <a:r>
              <a:rPr lang="en-US" sz="1400">
                <a:solidFill>
                  <a:srgbClr val="010000"/>
                </a:solidFill>
                <a:latin typeface="Times New Roman" pitchFamily="18" charset="0"/>
              </a:rPr>
              <a:t>/3)</a:t>
            </a:r>
          </a:p>
          <a:p>
            <a:pPr algn="l">
              <a:buFontTx/>
              <a:buNone/>
            </a:pPr>
            <a:r>
              <a:rPr lang="en-US" sz="1400">
                <a:solidFill>
                  <a:srgbClr val="010000"/>
                </a:solidFill>
                <a:latin typeface="Times New Roman" pitchFamily="18" charset="0"/>
              </a:rPr>
              <a:t>y= cos(2(x+</a:t>
            </a:r>
            <a:r>
              <a:rPr lang="ru-RU" sz="1400">
                <a:solidFill>
                  <a:srgbClr val="010000"/>
                </a:solidFill>
                <a:latin typeface="Symbol" pitchFamily="18" charset="2"/>
              </a:rPr>
              <a:t>p</a:t>
            </a:r>
            <a:r>
              <a:rPr lang="en-US" sz="1400">
                <a:solidFill>
                  <a:srgbClr val="010000"/>
                </a:solidFill>
                <a:latin typeface="Times New Roman" pitchFamily="18" charset="0"/>
              </a:rPr>
              <a:t>/6))</a:t>
            </a:r>
            <a:endParaRPr lang="ru-RU" sz="1400">
              <a:solidFill>
                <a:srgbClr val="010000"/>
              </a:solidFill>
              <a:latin typeface="Times New Roman" pitchFamily="18" charset="0"/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7223125" y="4275138"/>
            <a:ext cx="1330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1400">
                <a:solidFill>
                  <a:srgbClr val="F54129"/>
                </a:solidFill>
                <a:latin typeface="Times New Roman" pitchFamily="18" charset="0"/>
              </a:rPr>
              <a:t>Y= cos(2x+</a:t>
            </a:r>
            <a:r>
              <a:rPr lang="ru-RU" sz="1400">
                <a:solidFill>
                  <a:srgbClr val="F54129"/>
                </a:solidFill>
                <a:latin typeface="Symbol" pitchFamily="18" charset="2"/>
              </a:rPr>
              <a:t>p</a:t>
            </a:r>
            <a:r>
              <a:rPr lang="en-US" sz="1400">
                <a:solidFill>
                  <a:srgbClr val="F54129"/>
                </a:solidFill>
                <a:latin typeface="Times New Roman" pitchFamily="18" charset="0"/>
              </a:rPr>
              <a:t>/3)</a:t>
            </a:r>
            <a:endParaRPr lang="ru-RU" sz="1400">
              <a:latin typeface="Times New Roman" pitchFamily="18" charset="0"/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7543800" y="3059113"/>
            <a:ext cx="790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1400">
                <a:solidFill>
                  <a:srgbClr val="0000A8"/>
                </a:solidFill>
                <a:latin typeface="Times New Roman" pitchFamily="18" charset="0"/>
              </a:rPr>
              <a:t>y=cos2x</a:t>
            </a:r>
            <a:endParaRPr lang="ru-RU" sz="1400">
              <a:solidFill>
                <a:srgbClr val="0000A8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autoUpdateAnimBg="0"/>
      <p:bldP spid="35849" grpId="0" autoUpdateAnimBg="0"/>
      <p:bldP spid="35850" grpId="0" autoUpdateAnimBg="0"/>
      <p:bldP spid="35851" grpId="0" autoUpdateAnimBg="0"/>
      <p:bldP spid="35852" grpId="0" autoUpdateAnimBg="0"/>
      <p:bldP spid="358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205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7547CF-1BE0-4AA3-920B-CBE873E3EA6E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990600" y="914400"/>
            <a:ext cx="6856413" cy="466725"/>
          </a:xfrm>
          <a:prstGeom prst="rect">
            <a:avLst/>
          </a:prstGeom>
          <a:solidFill>
            <a:srgbClr val="FFC000"/>
          </a:solidFill>
          <a:ln w="9525">
            <a:solidFill>
              <a:srgbClr val="420A1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 sz="24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Графиком функции у = </a:t>
            </a:r>
            <a:r>
              <a:rPr kumimoji="1" lang="en-US" sz="24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sin x  </a:t>
            </a:r>
            <a:r>
              <a:rPr kumimoji="1" lang="ru-RU" sz="24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является синусо</a:t>
            </a:r>
            <a:r>
              <a:rPr kumimoji="1" lang="ru-RU" sz="2400" i="1" dirty="0">
                <a:latin typeface="Times New Roman" pitchFamily="18" charset="0"/>
              </a:rPr>
              <a:t>ида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09600" y="2590800"/>
            <a:ext cx="3810000" cy="19304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0"/>
              </a:spcBef>
              <a:buSzTx/>
              <a:buFontTx/>
              <a:buNone/>
              <a:defRPr/>
            </a:pPr>
            <a:r>
              <a:rPr kumimoji="1" lang="ru-RU" dirty="0">
                <a:solidFill>
                  <a:schemeClr val="bg1"/>
                </a:solidFill>
                <a:latin typeface="Times New Roman" pitchFamily="18" charset="0"/>
              </a:rPr>
              <a:t>Свойства функции:</a:t>
            </a:r>
          </a:p>
          <a:p>
            <a:pPr marL="457200" indent="-457200" algn="l">
              <a:spcBef>
                <a:spcPct val="0"/>
              </a:spcBef>
              <a:buSzTx/>
              <a:buFontTx/>
              <a:buAutoNum type="arabicPeriod"/>
              <a:defRPr/>
            </a:pPr>
            <a:r>
              <a:rPr kumimoji="1" lang="en-US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D(y) =R</a:t>
            </a:r>
          </a:p>
          <a:p>
            <a:pPr marL="457200" indent="-457200" algn="l">
              <a:spcBef>
                <a:spcPct val="0"/>
              </a:spcBef>
              <a:buSzTx/>
              <a:buFontTx/>
              <a:buAutoNum type="arabicPeriod"/>
              <a:defRPr/>
            </a:pPr>
            <a:r>
              <a:rPr kumimoji="1"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Периодическая (Т=2</a:t>
            </a:r>
            <a:r>
              <a:rPr kumimoji="1" lang="ru-RU" dirty="0">
                <a:solidFill>
                  <a:schemeClr val="bg1">
                    <a:lumMod val="95000"/>
                  </a:schemeClr>
                </a:solidFill>
                <a:latin typeface="Symbol" pitchFamily="18" charset="2"/>
              </a:rPr>
              <a:t>p</a:t>
            </a:r>
            <a:r>
              <a:rPr kumimoji="1"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)</a:t>
            </a:r>
          </a:p>
          <a:p>
            <a:pPr marL="457200" indent="-457200" algn="l">
              <a:spcBef>
                <a:spcPct val="0"/>
              </a:spcBef>
              <a:buSzTx/>
              <a:buFontTx/>
              <a:buAutoNum type="arabicPeriod"/>
              <a:defRPr/>
            </a:pPr>
            <a:r>
              <a:rPr kumimoji="1"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Нечетная (</a:t>
            </a:r>
            <a:r>
              <a:rPr kumimoji="1" lang="en-US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sin(-x)=-sin x)</a:t>
            </a:r>
          </a:p>
          <a:p>
            <a:pPr marL="457200" indent="-457200" algn="l">
              <a:spcBef>
                <a:spcPct val="0"/>
              </a:spcBef>
              <a:buSzTx/>
              <a:buFontTx/>
              <a:buAutoNum type="arabicPeriod"/>
              <a:defRPr/>
            </a:pPr>
            <a:r>
              <a:rPr kumimoji="1"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Нули функции: </a:t>
            </a:r>
          </a:p>
          <a:p>
            <a:pPr marL="457200" indent="-457200" algn="l">
              <a:spcBef>
                <a:spcPct val="0"/>
              </a:spcBef>
              <a:buSzTx/>
              <a:buFontTx/>
              <a:buNone/>
              <a:defRPr/>
            </a:pPr>
            <a:r>
              <a:rPr kumimoji="1"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     у=0, </a:t>
            </a:r>
            <a:r>
              <a:rPr kumimoji="1" lang="en-US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sin x=0 </a:t>
            </a:r>
            <a:r>
              <a:rPr kumimoji="1"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при </a:t>
            </a:r>
            <a:r>
              <a:rPr kumimoji="1" lang="ru-RU" dirty="0" err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х</a:t>
            </a:r>
            <a:r>
              <a:rPr kumimoji="1"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 =</a:t>
            </a:r>
            <a:r>
              <a:rPr kumimoji="1" lang="en-US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 </a:t>
            </a:r>
            <a:r>
              <a:rPr kumimoji="1" lang="ru-RU" dirty="0" err="1">
                <a:solidFill>
                  <a:schemeClr val="bg1">
                    <a:lumMod val="95000"/>
                  </a:schemeClr>
                </a:solidFill>
                <a:latin typeface="Symbol" pitchFamily="18" charset="2"/>
              </a:rPr>
              <a:t>p</a:t>
            </a:r>
            <a:r>
              <a:rPr kumimoji="1" lang="en-US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n, n</a:t>
            </a:r>
            <a:r>
              <a:rPr kumimoji="1" lang="ru-RU" dirty="0">
                <a:solidFill>
                  <a:schemeClr val="bg1">
                    <a:lumMod val="95000"/>
                  </a:schemeClr>
                </a:solidFill>
                <a:latin typeface="Symbol" pitchFamily="18" charset="2"/>
              </a:rPr>
              <a:t>Î</a:t>
            </a:r>
            <a:r>
              <a:rPr kumimoji="1" lang="en-US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Z</a:t>
            </a:r>
            <a:endParaRPr kumimoji="1" lang="ru-RU" dirty="0">
              <a:solidFill>
                <a:schemeClr val="bg1">
                  <a:lumMod val="95000"/>
                </a:schemeClr>
              </a:solidFill>
              <a:latin typeface="Times New Roman" pitchFamily="18" charset="0"/>
            </a:endParaRPr>
          </a:p>
        </p:txBody>
      </p:sp>
      <p:graphicFrame>
        <p:nvGraphicFramePr>
          <p:cNvPr id="40960" name="Object 1024"/>
          <p:cNvGraphicFramePr>
            <a:graphicFrameLocks noChangeAspect="1"/>
          </p:cNvGraphicFramePr>
          <p:nvPr/>
        </p:nvGraphicFramePr>
        <p:xfrm>
          <a:off x="4648200" y="1752600"/>
          <a:ext cx="4038600" cy="3952875"/>
        </p:xfrm>
        <a:graphic>
          <a:graphicData uri="http://schemas.openxmlformats.org/presentationml/2006/ole">
            <p:oleObj spid="_x0000_s2050" name="Точечный рисунок" r:id="rId3" imgW="3104762" imgH="3038095" progId="PBrush">
              <p:embed/>
            </p:oleObj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527925" y="3160713"/>
            <a:ext cx="661988" cy="27463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1200"/>
              <a:t>y=sin x</a:t>
            </a:r>
            <a:endParaRPr lang="ru-RU" sz="12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9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143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8" presetClass="entr" presetSubtype="9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8" presetClass="entr" presetSubtype="9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18" presetClass="entr" presetSubtype="9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18" presetClass="entr" presetSubtype="9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18" presetClass="entr" presetSubtype="9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500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0"/>
                            </p:stCondLst>
                            <p:childTnLst>
                              <p:par>
                                <p:cTn id="37" presetID="18" presetClass="entr" presetSubtype="9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500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 animBg="1" autoUpdateAnimBg="0" advAuto="2000"/>
      <p:bldP spid="1434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Дата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307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FAB8E-174D-4EC0-8777-BEB9D2079868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828800" y="879475"/>
            <a:ext cx="3906838" cy="457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 sz="24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Свойства функции у = </a:t>
            </a:r>
            <a:r>
              <a:rPr kumimoji="1" lang="en-US" sz="24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sin x</a:t>
            </a:r>
            <a:endParaRPr kumimoji="1" lang="ru-RU" sz="24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4418013" cy="1320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 b="0">
                <a:solidFill>
                  <a:schemeClr val="tx1"/>
                </a:solidFill>
                <a:latin typeface="Times New Roman" pitchFamily="18" charset="0"/>
              </a:rPr>
              <a:t>5.</a:t>
            </a:r>
            <a:r>
              <a:rPr kumimoji="1" lang="ru-RU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Промежутки знакопостоянства:</a:t>
            </a:r>
          </a:p>
          <a:p>
            <a:pPr algn="l">
              <a:spcBef>
                <a:spcPct val="0"/>
              </a:spcBef>
              <a:buSzTx/>
              <a:buFontTx/>
              <a:buNone/>
            </a:pPr>
            <a:endParaRPr kumimoji="1" lang="ru-RU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У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&gt;0 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при 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х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Î</a:t>
            </a:r>
            <a:r>
              <a:rPr kumimoji="1" lang="en-US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kumimoji="1" lang="en-US" b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0+2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; 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+2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, n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Î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Z</a:t>
            </a:r>
            <a:endParaRPr kumimoji="1" lang="ru-RU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У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&lt;0 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при 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 x 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Î</a:t>
            </a:r>
            <a:r>
              <a:rPr kumimoji="1" lang="en-US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kumimoji="1" lang="en-US">
                <a:solidFill>
                  <a:schemeClr val="tx1"/>
                </a:solidFill>
                <a:latin typeface="MS Shell Dlg" charset="-52"/>
              </a:rPr>
              <a:t>(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+2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;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 0+2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n), n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Î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Z</a:t>
            </a:r>
            <a:endParaRPr kumimoji="1" lang="ru-RU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7505700" y="1524000"/>
          <a:ext cx="114300" cy="76200"/>
        </p:xfrm>
        <a:graphic>
          <a:graphicData uri="http://schemas.openxmlformats.org/presentationml/2006/ole">
            <p:oleObj spid="_x0000_s3074" name="Диаграмма" r:id="rId3" imgW="7200000" imgH="4803840" progId="MSGraph.Chart.8">
              <p:embed followColorScheme="full"/>
            </p:oleObj>
          </a:graphicData>
        </a:graphic>
      </p:graphicFrame>
      <p:graphicFrame>
        <p:nvGraphicFramePr>
          <p:cNvPr id="41985" name="Object 1025"/>
          <p:cNvGraphicFramePr>
            <a:graphicFrameLocks noChangeAspect="1"/>
          </p:cNvGraphicFramePr>
          <p:nvPr/>
        </p:nvGraphicFramePr>
        <p:xfrm>
          <a:off x="5029200" y="1752600"/>
          <a:ext cx="3849688" cy="3806825"/>
        </p:xfrm>
        <a:graphic>
          <a:graphicData uri="http://schemas.openxmlformats.org/presentationml/2006/ole">
            <p:oleObj spid="_x0000_s3075" name="Точечный рисунок" r:id="rId4" imgW="3390476" imgH="3352381" progId="PBrush">
              <p:embed/>
            </p:oleObj>
          </a:graphicData>
        </a:graphic>
      </p:graphicFrame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569200" y="3048000"/>
            <a:ext cx="81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 sz="1400">
                <a:solidFill>
                  <a:schemeClr val="tx1"/>
                </a:solidFill>
                <a:latin typeface="Times New Roman" pitchFamily="18" charset="0"/>
              </a:rPr>
              <a:t>y = sin x</a:t>
            </a:r>
            <a:endParaRPr kumimoji="1" lang="ru-RU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animBg="1" autoUpdateAnimBg="0" advAuto="2000"/>
      <p:bldP spid="153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C245C5-A3F2-4E58-B0D1-91F949409AA4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990600"/>
            <a:ext cx="5105400" cy="533400"/>
          </a:xfrm>
          <a:solidFill>
            <a:srgbClr val="FFC000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Свойства функции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у=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sin x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2590800"/>
            <a:ext cx="4495800" cy="1016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  <a:defRPr/>
            </a:pP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6. </a:t>
            </a: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Промежутки монотонности:</a:t>
            </a:r>
          </a:p>
          <a:p>
            <a:pPr algn="l">
              <a:spcBef>
                <a:spcPct val="0"/>
              </a:spcBef>
              <a:buSzTx/>
              <a:buFontTx/>
              <a:buNone/>
              <a:defRPr/>
            </a:pP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функция возрастает на промежутках </a:t>
            </a:r>
          </a:p>
          <a:p>
            <a:pPr algn="l">
              <a:spcBef>
                <a:spcPct val="0"/>
              </a:spcBef>
              <a:buSzTx/>
              <a:buFontTx/>
              <a:buNone/>
              <a:defRPr/>
            </a:pP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вида: </a:t>
            </a:r>
            <a:r>
              <a:rPr kumimoji="1" lang="ru-RU" dirty="0">
                <a:solidFill>
                  <a:schemeClr val="tx1"/>
                </a:solidFill>
                <a:latin typeface="Symbol" pitchFamily="18" charset="2"/>
              </a:rPr>
              <a:t>[</a:t>
            </a: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kumimoji="1" lang="ru-RU" dirty="0" err="1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/2</a:t>
            </a: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+2</a:t>
            </a:r>
            <a:r>
              <a:rPr kumimoji="1" lang="ru-RU" dirty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;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kumimoji="1" lang="ru-RU" dirty="0" err="1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2+2</a:t>
            </a:r>
            <a:r>
              <a:rPr kumimoji="1" lang="ru-RU" dirty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kumimoji="1" lang="ru-RU" dirty="0">
                <a:solidFill>
                  <a:schemeClr val="tx1"/>
                </a:solidFill>
                <a:latin typeface="Symbol" pitchFamily="18" charset="2"/>
              </a:rPr>
              <a:t>]</a:t>
            </a:r>
            <a:r>
              <a:rPr kumimoji="1" lang="en-US" dirty="0">
                <a:solidFill>
                  <a:schemeClr val="tx1"/>
                </a:solidFill>
                <a:latin typeface="Symbol" pitchFamily="18" charset="2"/>
              </a:rPr>
              <a:t>, 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kumimoji="1" lang="ru-RU" dirty="0">
                <a:solidFill>
                  <a:schemeClr val="tx1"/>
                </a:solidFill>
                <a:latin typeface="Symbol" pitchFamily="18" charset="2"/>
              </a:rPr>
              <a:t>Î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Z</a:t>
            </a:r>
            <a:endParaRPr kumimoji="1"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4724400" y="1905000"/>
          <a:ext cx="4114800" cy="4100513"/>
        </p:xfrm>
        <a:graphic>
          <a:graphicData uri="http://schemas.openxmlformats.org/presentationml/2006/ole">
            <p:oleObj spid="_x0000_s4098" name="Точечный рисунок" r:id="rId3" imgW="3247619" imgH="3238952" progId="PBrush">
              <p:embed/>
            </p:oleObj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832725" y="3332163"/>
            <a:ext cx="747713" cy="27463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1200"/>
              <a:t>y = sin x</a:t>
            </a:r>
            <a:endParaRPr lang="ru-RU" sz="12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  <p:bldP spid="1639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1024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6E2AF6-0AD5-424A-832C-8A34557BC994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6900" y="990600"/>
            <a:ext cx="5715000" cy="533400"/>
          </a:xfrm>
          <a:solidFill>
            <a:srgbClr val="FFC000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</a:rPr>
              <a:t>Свойства функции </a:t>
            </a:r>
            <a:r>
              <a:rPr lang="ru-RU" sz="2400" b="1" i="1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</a:rPr>
              <a:t>у=</a:t>
            </a:r>
            <a:r>
              <a:rPr lang="en-US" sz="24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</a:rPr>
              <a:t>sin</a:t>
            </a:r>
            <a:r>
              <a:rPr lang="en-US" sz="2800" b="1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</a:rPr>
              <a:t> x</a:t>
            </a:r>
            <a:endParaRPr lang="ru-RU" sz="28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2819400"/>
            <a:ext cx="4495800" cy="101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  <a:defRPr/>
            </a:pP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Промежутки монотонности:</a:t>
            </a:r>
            <a:endParaRPr kumimoji="1" lang="en-US" dirty="0">
              <a:solidFill>
                <a:schemeClr val="tx1"/>
              </a:solidFill>
              <a:latin typeface="Symbol" pitchFamily="18" charset="2"/>
            </a:endParaRPr>
          </a:p>
          <a:p>
            <a:pPr algn="l">
              <a:spcBef>
                <a:spcPct val="0"/>
              </a:spcBef>
              <a:buSzTx/>
              <a:buFontTx/>
              <a:buNone/>
              <a:defRPr/>
            </a:pP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функция убывает на промежутках</a:t>
            </a:r>
          </a:p>
          <a:p>
            <a:pPr algn="l">
              <a:spcBef>
                <a:spcPct val="0"/>
              </a:spcBef>
              <a:buSzTx/>
              <a:buFontTx/>
              <a:buNone/>
              <a:defRPr/>
            </a:pP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вида: </a:t>
            </a:r>
            <a:r>
              <a:rPr kumimoji="1" lang="ru-RU" dirty="0">
                <a:solidFill>
                  <a:schemeClr val="tx1"/>
                </a:solidFill>
                <a:latin typeface="Symbol" pitchFamily="18" charset="2"/>
              </a:rPr>
              <a:t>[</a:t>
            </a:r>
            <a:r>
              <a:rPr kumimoji="1" lang="ru-RU" dirty="0" err="1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/2</a:t>
            </a: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+2</a:t>
            </a:r>
            <a:r>
              <a:rPr kumimoji="1" lang="ru-RU" dirty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;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3</a:t>
            </a:r>
            <a:r>
              <a:rPr kumimoji="1" lang="ru-RU" dirty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kumimoji="1" lang="ru-RU" dirty="0">
                <a:solidFill>
                  <a:schemeClr val="tx1"/>
                </a:solidFill>
                <a:latin typeface="Times New Roman" pitchFamily="18" charset="0"/>
              </a:rPr>
              <a:t>2+2</a:t>
            </a:r>
            <a:r>
              <a:rPr kumimoji="1" lang="ru-RU" dirty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kumimoji="1" lang="ru-RU" dirty="0">
                <a:solidFill>
                  <a:schemeClr val="tx1"/>
                </a:solidFill>
                <a:latin typeface="Symbol" pitchFamily="18" charset="2"/>
              </a:rPr>
              <a:t>]</a:t>
            </a:r>
            <a:r>
              <a:rPr kumimoji="1" lang="en-US" dirty="0">
                <a:solidFill>
                  <a:schemeClr val="tx1"/>
                </a:solidFill>
                <a:latin typeface="Symbol" pitchFamily="18" charset="2"/>
              </a:rPr>
              <a:t>, 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kumimoji="1" lang="ru-RU" dirty="0">
                <a:solidFill>
                  <a:schemeClr val="tx1"/>
                </a:solidFill>
                <a:latin typeface="Symbol" pitchFamily="18" charset="2"/>
              </a:rPr>
              <a:t>Î</a:t>
            </a:r>
            <a:r>
              <a:rPr kumimoji="1" lang="en-US" dirty="0">
                <a:solidFill>
                  <a:schemeClr val="tx1"/>
                </a:solidFill>
                <a:latin typeface="Times New Roman" pitchFamily="18" charset="0"/>
              </a:rPr>
              <a:t>Z</a:t>
            </a:r>
            <a:endParaRPr kumimoji="1"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752600"/>
            <a:ext cx="42291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848600" y="30988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 sz="1400">
                <a:solidFill>
                  <a:schemeClr val="tx1"/>
                </a:solidFill>
                <a:latin typeface="Times New Roman" pitchFamily="18" charset="0"/>
              </a:rPr>
              <a:t>y=sin x</a:t>
            </a:r>
            <a:endParaRPr kumimoji="1" lang="ru-RU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 autoUpdateAnimBg="0"/>
      <p:bldP spid="174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512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38D853-1925-4957-8931-D5C025B4FC27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835025"/>
            <a:ext cx="4724400" cy="463550"/>
          </a:xfrm>
          <a:solidFill>
            <a:srgbClr val="FFC000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Свойства функции у =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sin x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0" y="2362200"/>
            <a:ext cx="2674938" cy="1016000"/>
          </a:xfrm>
          <a:prstGeom prst="rect">
            <a:avLst/>
          </a:prstGeom>
          <a:solidFill>
            <a:srgbClr val="8F87F9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7. Точки экстремума:</a:t>
            </a:r>
          </a:p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Х</a:t>
            </a:r>
            <a:r>
              <a:rPr kumimoji="1" lang="ru-RU" baseline="-25000">
                <a:solidFill>
                  <a:schemeClr val="tx1"/>
                </a:solidFill>
                <a:latin typeface="Times New Roman" pitchFamily="18" charset="0"/>
              </a:rPr>
              <a:t>мах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2 +2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Î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Z</a:t>
            </a:r>
          </a:p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Х</a:t>
            </a:r>
            <a:r>
              <a:rPr kumimoji="1" lang="ru-RU" baseline="-25000">
                <a:solidFill>
                  <a:schemeClr val="tx1"/>
                </a:solidFill>
                <a:latin typeface="Times New Roman" pitchFamily="18" charset="0"/>
              </a:rPr>
              <a:t>м</a:t>
            </a:r>
            <a:r>
              <a:rPr kumimoji="1" lang="en-US" baseline="-25000">
                <a:solidFill>
                  <a:schemeClr val="tx1"/>
                </a:solidFill>
                <a:latin typeface="Times New Roman" pitchFamily="18" charset="0"/>
              </a:rPr>
              <a:t>in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 -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2 +2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Î</a:t>
            </a:r>
            <a:r>
              <a:rPr kumimoji="1" lang="en-US">
                <a:solidFill>
                  <a:schemeClr val="tx1"/>
                </a:solidFill>
                <a:latin typeface="Times New Roman" pitchFamily="18" charset="0"/>
              </a:rPr>
              <a:t>Z</a:t>
            </a:r>
            <a:endParaRPr kumimoji="1" lang="ru-RU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343400" y="1828800"/>
          <a:ext cx="3959225" cy="4043363"/>
        </p:xfrm>
        <a:graphic>
          <a:graphicData uri="http://schemas.openxmlformats.org/presentationml/2006/ole">
            <p:oleObj spid="_x0000_s5122" name="Точечный рисунок" r:id="rId3" imgW="3142857" imgH="3209524" progId="PBrush">
              <p:embed/>
            </p:oleObj>
          </a:graphicData>
        </a:graphic>
      </p:graphicFrame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315200" y="3200400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 sz="1200">
                <a:latin typeface="Times New Roman" pitchFamily="18" charset="0"/>
              </a:rPr>
              <a:t>y=sin x</a:t>
            </a:r>
            <a:endParaRPr kumimoji="1" lang="ru-RU" sz="1200">
              <a:latin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 autoUpdateAnimBg="0"/>
      <p:bldP spid="1844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614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9A9CEF-4EFF-4A48-9FBC-7D3F48BED5AF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914400"/>
            <a:ext cx="4784725" cy="457200"/>
          </a:xfrm>
          <a:solidFill>
            <a:srgbClr val="FFC000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Свойства функции у =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sin x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2000" y="2362200"/>
            <a:ext cx="2630488" cy="711200"/>
          </a:xfrm>
          <a:prstGeom prst="rect">
            <a:avLst/>
          </a:prstGeom>
          <a:solidFill>
            <a:schemeClr val="bg2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 i="1">
                <a:solidFill>
                  <a:schemeClr val="tx1"/>
                </a:solidFill>
                <a:latin typeface="Times New Roman" pitchFamily="18" charset="0"/>
              </a:rPr>
              <a:t>8</a:t>
            </a:r>
            <a:r>
              <a:rPr kumimoji="1" lang="ru-RU" i="1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Область значений:</a:t>
            </a:r>
          </a:p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    Е(у) = 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[</a:t>
            </a:r>
            <a:r>
              <a:rPr kumimoji="1" lang="ru-RU">
                <a:solidFill>
                  <a:schemeClr val="tx1"/>
                </a:solidFill>
                <a:latin typeface="Times New Roman" pitchFamily="18" charset="0"/>
              </a:rPr>
              <a:t>-1;1</a:t>
            </a:r>
            <a:r>
              <a:rPr kumimoji="1" lang="ru-RU">
                <a:solidFill>
                  <a:schemeClr val="tx1"/>
                </a:solidFill>
                <a:latin typeface="Symbol" pitchFamily="18" charset="2"/>
              </a:rPr>
              <a:t>]</a:t>
            </a:r>
            <a:endParaRPr kumimoji="1" lang="ru-RU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3989388" y="1752600"/>
          <a:ext cx="4392612" cy="4191000"/>
        </p:xfrm>
        <a:graphic>
          <a:graphicData uri="http://schemas.openxmlformats.org/presentationml/2006/ole">
            <p:oleObj spid="_x0000_s6146" name="Точечный рисунок" r:id="rId3" imgW="3390476" imgH="3448531" progId="PBrush">
              <p:embed/>
            </p:oleObj>
          </a:graphicData>
        </a:graphic>
      </p:graphicFrame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7324725" y="3211513"/>
            <a:ext cx="81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SzTx/>
              <a:buFontTx/>
              <a:buNone/>
            </a:pPr>
            <a:r>
              <a:rPr kumimoji="1" lang="en-US" sz="1400">
                <a:solidFill>
                  <a:schemeClr val="tx1"/>
                </a:solidFill>
                <a:latin typeface="Times New Roman" pitchFamily="18" charset="0"/>
              </a:rPr>
              <a:t>y = sin x</a:t>
            </a:r>
            <a:endParaRPr kumimoji="1" lang="ru-RU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 autoUpdateAnimBg="0"/>
      <p:bldP spid="1946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тригонометрические функции</a:t>
            </a:r>
          </a:p>
        </p:txBody>
      </p:sp>
      <p:sp>
        <p:nvSpPr>
          <p:cNvPr id="1126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CA6C1E-F199-4FC2-BC39-491684DDA15F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219200"/>
            <a:ext cx="5715000" cy="762000"/>
          </a:xfrm>
          <a:solidFill>
            <a:srgbClr val="FFC000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 smtClean="0">
                <a:solidFill>
                  <a:srgbClr val="FF0066"/>
                </a:solidFill>
                <a:latin typeface="Times New Roman" pitchFamily="18" charset="0"/>
              </a:rPr>
              <a:t>Преобразование графиков</a:t>
            </a:r>
            <a:r>
              <a:rPr 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0066"/>
                </a:solidFill>
                <a:latin typeface="Times New Roman" pitchFamily="18" charset="0"/>
              </a:rPr>
              <a:t> тригонометрических функций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895600"/>
            <a:ext cx="7772400" cy="2057400"/>
          </a:xfrm>
          <a:solidFill>
            <a:srgbClr val="DDDDDD"/>
          </a:solidFill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13131B"/>
                </a:solidFill>
                <a:latin typeface="Times New Roman" pitchFamily="18" charset="0"/>
              </a:rPr>
              <a:t>График функции у = </a:t>
            </a:r>
            <a:r>
              <a:rPr lang="en-US" sz="2000" b="1" smtClean="0">
                <a:solidFill>
                  <a:srgbClr val="13131B"/>
                </a:solidFill>
                <a:latin typeface="Times New Roman" pitchFamily="18" charset="0"/>
              </a:rPr>
              <a:t>f (x</a:t>
            </a:r>
            <a:r>
              <a:rPr lang="ru-RU" sz="2000" b="1" smtClean="0">
                <a:solidFill>
                  <a:srgbClr val="13131B"/>
                </a:solidFill>
                <a:latin typeface="Times New Roman" pitchFamily="18" charset="0"/>
              </a:rPr>
              <a:t>+в) получается из графика функции  у = </a:t>
            </a:r>
            <a:r>
              <a:rPr lang="en-US" sz="2000" b="1" smtClean="0">
                <a:solidFill>
                  <a:srgbClr val="13131B"/>
                </a:solidFill>
                <a:latin typeface="Times New Roman" pitchFamily="18" charset="0"/>
              </a:rPr>
              <a:t>f(x) </a:t>
            </a:r>
            <a:r>
              <a:rPr lang="ru-RU" sz="2000" b="1" smtClean="0">
                <a:solidFill>
                  <a:srgbClr val="13131B"/>
                </a:solidFill>
                <a:latin typeface="Times New Roman" pitchFamily="18" charset="0"/>
              </a:rPr>
              <a:t>параллельным переносом на (-в) единиц вдоль оси абсцисс</a:t>
            </a:r>
          </a:p>
          <a:p>
            <a:pPr eaLnBrk="1" hangingPunct="1"/>
            <a:r>
              <a:rPr lang="ru-RU" sz="2000" b="1" smtClean="0">
                <a:solidFill>
                  <a:srgbClr val="13131B"/>
                </a:solidFill>
                <a:latin typeface="Times New Roman" pitchFamily="18" charset="0"/>
              </a:rPr>
              <a:t> График функции у = </a:t>
            </a:r>
            <a:r>
              <a:rPr lang="en-US" sz="2000" b="1" smtClean="0">
                <a:solidFill>
                  <a:srgbClr val="13131B"/>
                </a:solidFill>
                <a:latin typeface="Times New Roman" pitchFamily="18" charset="0"/>
              </a:rPr>
              <a:t>f (x</a:t>
            </a:r>
            <a:r>
              <a:rPr lang="ru-RU" sz="2000" b="1" smtClean="0">
                <a:solidFill>
                  <a:srgbClr val="13131B"/>
                </a:solidFill>
                <a:latin typeface="Times New Roman" pitchFamily="18" charset="0"/>
              </a:rPr>
              <a:t>)+а получается из графика функции  у = </a:t>
            </a:r>
            <a:r>
              <a:rPr lang="en-US" sz="2000" b="1" smtClean="0">
                <a:solidFill>
                  <a:srgbClr val="13131B"/>
                </a:solidFill>
                <a:latin typeface="Times New Roman" pitchFamily="18" charset="0"/>
              </a:rPr>
              <a:t>f(x) </a:t>
            </a:r>
            <a:r>
              <a:rPr lang="ru-RU" sz="2000" b="1" smtClean="0">
                <a:solidFill>
                  <a:srgbClr val="13131B"/>
                </a:solidFill>
                <a:latin typeface="Times New Roman" pitchFamily="18" charset="0"/>
              </a:rPr>
              <a:t>параллельным переносом на (а) единиц вдоль оси ординат</a:t>
            </a:r>
          </a:p>
          <a:p>
            <a:pPr eaLnBrk="1" hangingPunct="1"/>
            <a:endParaRPr lang="ru-RU" sz="2000" b="1" smtClean="0">
              <a:solidFill>
                <a:srgbClr val="13131B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nimBg="1" autoUpdateAnimBg="0" advAuto="200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Акварель">
  <a:themeElements>
    <a:clrScheme name="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0000E8"/>
      </a:hlink>
      <a:folHlink>
        <a:srgbClr val="EC58D3"/>
      </a:folHlink>
    </a:clrScheme>
    <a:fontScheme name="Акварель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5E3EB"/>
        </a:solidFill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90000"/>
          <a:buFontTx/>
          <a:buBlip>
            <a:blip xmlns:r="http://schemas.openxmlformats.org/officeDocument/2006/relationships" r:embed="rId1"/>
          </a:buBlip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rgbClr val="13131B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5E3EB"/>
        </a:solidFill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90000"/>
          <a:buFontTx/>
          <a:buBlip>
            <a:blip xmlns:r="http://schemas.openxmlformats.org/officeDocument/2006/relationships" r:embed="rId1"/>
          </a:buBlip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rgbClr val="13131B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Акварель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кварель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Designs\Акварель.pot</Template>
  <TotalTime>1159</TotalTime>
  <Words>880</Words>
  <Application>Microsoft PowerPoint</Application>
  <PresentationFormat>Экран (4:3)</PresentationFormat>
  <Paragraphs>146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Акварель</vt:lpstr>
      <vt:lpstr>Точечный рисунок</vt:lpstr>
      <vt:lpstr>Диаграмма</vt:lpstr>
      <vt:lpstr>Графики тригонометрических функций </vt:lpstr>
      <vt:lpstr>Слайд 2</vt:lpstr>
      <vt:lpstr>Слайд 3</vt:lpstr>
      <vt:lpstr>Слайд 4</vt:lpstr>
      <vt:lpstr>Свойства функции у=sin x</vt:lpstr>
      <vt:lpstr>Свойства функции у=sin x</vt:lpstr>
      <vt:lpstr>Свойства функции у =sin x</vt:lpstr>
      <vt:lpstr>Свойства функции у =sin x</vt:lpstr>
      <vt:lpstr>Преобразование графиков  тригонометрических функций</vt:lpstr>
      <vt:lpstr>Преобразование графиков тригонометрических функций</vt:lpstr>
      <vt:lpstr>Преобразование графиков тригонометрических функций</vt:lpstr>
      <vt:lpstr>Преобразование графиков тригонометрических функций</vt:lpstr>
      <vt:lpstr>Преобразование графиков тригонометрических функций</vt:lpstr>
      <vt:lpstr>Слайд 14</vt:lpstr>
      <vt:lpstr>Преобразование графиков тригонометрических функций путем сжатия и растяжения</vt:lpstr>
      <vt:lpstr>Преобразование графиков тригонометрических функций путем сжатия и растяжения</vt:lpstr>
      <vt:lpstr>Преобразование графиков тригонометрических функций путем сжатия и растяжения</vt:lpstr>
      <vt:lpstr>Преобразование графиков тригонометрических функций путем сжатия и растяжения</vt:lpstr>
      <vt:lpstr>Преобразование графиков тригонометрических функций путем сжатия и растяжения</vt:lpstr>
      <vt:lpstr>Преобразование графиков тригонометрических функций путем сжатия и растяжения</vt:lpstr>
      <vt:lpstr>Преобразование графиков тригонометрических функций путем сжатия и растяжения</vt:lpstr>
      <vt:lpstr>Преобразование графиков тригонометрических функций путем сжатия и растяжения</vt:lpstr>
      <vt:lpstr>Преобразование графиков тригонометрических функций путем сжатия и растяжения</vt:lpstr>
    </vt:vector>
  </TitlesOfParts>
  <Company>FIO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Графики тригонометрических функций </dc:title>
  <dc:creator>LARISA</dc:creator>
  <cp:lastModifiedBy>CHrn</cp:lastModifiedBy>
  <cp:revision>27</cp:revision>
  <dcterms:created xsi:type="dcterms:W3CDTF">2003-02-24T06:55:35Z</dcterms:created>
  <dcterms:modified xsi:type="dcterms:W3CDTF">2011-11-11T16:33:02Z</dcterms:modified>
</cp:coreProperties>
</file>