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6" r:id="rId9"/>
    <p:sldId id="267" r:id="rId10"/>
    <p:sldId id="268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3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0A130-C260-4ADF-94A3-44ECD3A058A8}" type="datetimeFigureOut">
              <a:rPr lang="ru-RU"/>
              <a:pPr>
                <a:defRPr/>
              </a:pPr>
              <a:t>11.11.2011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FAEC6-CA8C-4844-B318-091653ACAF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2A3D1-FFB1-466C-B9E9-75B1B72598B1}" type="datetimeFigureOut">
              <a:rPr lang="ru-RU"/>
              <a:pPr>
                <a:defRPr/>
              </a:pPr>
              <a:t>11.11.2011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2322F-3E0D-42F2-B6B0-3D50EACC31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7124B-6DC2-4EBF-AFA5-F0C190AF92EE}" type="datetimeFigureOut">
              <a:rPr lang="ru-RU"/>
              <a:pPr>
                <a:defRPr/>
              </a:pPr>
              <a:t>11.11.2011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437C0-77D6-4178-8460-D938D445BA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C6D80-2836-410D-B630-BC5CBFE6B71E}" type="datetimeFigureOut">
              <a:rPr lang="ru-RU"/>
              <a:pPr>
                <a:defRPr/>
              </a:pPr>
              <a:t>11.11.2011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F919B-51AD-46BF-9146-F5744DC0D2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F5FCB-678A-4991-9088-8322C2FE0337}" type="datetimeFigureOut">
              <a:rPr lang="ru-RU"/>
              <a:pPr>
                <a:defRPr/>
              </a:pPr>
              <a:t>11.11.2011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7488B-AED2-469E-B8FD-1BC4435F1C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22B36-619B-41CE-AE4F-B0E501481061}" type="datetimeFigureOut">
              <a:rPr lang="ru-RU"/>
              <a:pPr>
                <a:defRPr/>
              </a:pPr>
              <a:t>11.11.2011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CB897-65A6-470C-BBCC-8A159584E0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057DD-EB69-43E0-9F61-C4E9FCEA6CF6}" type="datetimeFigureOut">
              <a:rPr lang="ru-RU"/>
              <a:pPr>
                <a:defRPr/>
              </a:pPr>
              <a:t>11.11.2011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93B6A-ED1D-487A-9BC3-AF6994AF96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B62E8-3512-46FC-A85C-1C1952EDD3F7}" type="datetimeFigureOut">
              <a:rPr lang="ru-RU"/>
              <a:pPr>
                <a:defRPr/>
              </a:pPr>
              <a:t>11.11.2011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B4A00-0EB2-425F-A517-336AD93285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58392-5EF0-485A-BFCC-85A89843DE22}" type="datetimeFigureOut">
              <a:rPr lang="ru-RU"/>
              <a:pPr>
                <a:defRPr/>
              </a:pPr>
              <a:t>11.11.2011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8E456-1AE3-41AC-87A6-BA2B4D495D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6A9B4-199E-42A5-B595-08FAFC076EE7}" type="datetimeFigureOut">
              <a:rPr lang="ru-RU"/>
              <a:pPr>
                <a:defRPr/>
              </a:pPr>
              <a:t>11.11.2011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4A239-E5B6-4D6F-9799-5D778E063E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A41E5-6CFB-4C50-B5C0-F8B987E5C895}" type="datetimeFigureOut">
              <a:rPr lang="ru-RU"/>
              <a:pPr>
                <a:defRPr/>
              </a:pPr>
              <a:t>11.11.2011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8AE1B-D089-4D97-94BF-F0FB296ADA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596AAA0-9BB7-402C-B237-7F8C1570BAD5}" type="datetimeFigureOut">
              <a:rPr lang="ru-RU"/>
              <a:pPr>
                <a:defRPr/>
              </a:pPr>
              <a:t>11.11.2011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90FB600-CCA6-4675-ACB9-691E93CEC2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7" Type="http://schemas.openxmlformats.org/officeDocument/2006/relationships/image" Target="../media/image57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18" Type="http://schemas.openxmlformats.org/officeDocument/2006/relationships/image" Target="../media/image22.png"/><Relationship Id="rId3" Type="http://schemas.openxmlformats.org/officeDocument/2006/relationships/image" Target="../media/image7.png"/><Relationship Id="rId21" Type="http://schemas.openxmlformats.org/officeDocument/2006/relationships/image" Target="../media/image25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25" Type="http://schemas.openxmlformats.org/officeDocument/2006/relationships/image" Target="../media/image29.png"/><Relationship Id="rId2" Type="http://schemas.openxmlformats.org/officeDocument/2006/relationships/image" Target="../media/image6.png"/><Relationship Id="rId16" Type="http://schemas.openxmlformats.org/officeDocument/2006/relationships/image" Target="../media/image20.png"/><Relationship Id="rId20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24" Type="http://schemas.openxmlformats.org/officeDocument/2006/relationships/image" Target="../media/image28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23" Type="http://schemas.openxmlformats.org/officeDocument/2006/relationships/image" Target="../media/image27.png"/><Relationship Id="rId10" Type="http://schemas.openxmlformats.org/officeDocument/2006/relationships/image" Target="../media/image14.png"/><Relationship Id="rId19" Type="http://schemas.openxmlformats.org/officeDocument/2006/relationships/image" Target="../media/image23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Relationship Id="rId22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13" Type="http://schemas.openxmlformats.org/officeDocument/2006/relationships/image" Target="../media/image46.pn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12" Type="http://schemas.openxmlformats.org/officeDocument/2006/relationships/image" Target="../media/image4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11" Type="http://schemas.openxmlformats.org/officeDocument/2006/relationships/image" Target="../media/image44.png"/><Relationship Id="rId5" Type="http://schemas.openxmlformats.org/officeDocument/2006/relationships/image" Target="../media/image38.png"/><Relationship Id="rId10" Type="http://schemas.openxmlformats.org/officeDocument/2006/relationships/image" Target="../media/image43.png"/><Relationship Id="rId4" Type="http://schemas.openxmlformats.org/officeDocument/2006/relationships/image" Target="../media/image37.png"/><Relationship Id="rId9" Type="http://schemas.openxmlformats.org/officeDocument/2006/relationships/image" Target="../media/image4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1714488"/>
            <a:ext cx="6400800" cy="1752600"/>
          </a:xfrm>
          <a:noFill/>
          <a:ln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>
            <a:prstTxWarp prst="textDeflate">
              <a:avLst/>
            </a:prstTxWarp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Числовая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окружность.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Формулы.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14480" y="357166"/>
            <a:ext cx="5594801" cy="110799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  <a:cs typeface="+mn-cs"/>
              </a:rPr>
              <a:t>Тригонометрия</a:t>
            </a:r>
            <a:endParaRPr lang="ru-RU" sz="66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glow rad="63500">
                  <a:schemeClr val="accent6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28860" y="3643314"/>
            <a:ext cx="571504" cy="369332"/>
          </a:xfrm>
          <a:prstGeom prst="rect">
            <a:avLst/>
          </a:prstGeom>
          <a:solidFill>
            <a:schemeClr val="bg1"/>
          </a:solidFill>
          <a:effectLst/>
          <a:scene3d>
            <a:camera prst="perspectiveRight"/>
            <a:lightRig rig="threePt" dir="t"/>
          </a:scene3d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accent6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17513" name="Picture 105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 l="26711" t="25135" r="25004" b="24593"/>
          <a:stretch>
            <a:fillRect/>
          </a:stretch>
        </p:blipFill>
        <p:spPr bwMode="auto">
          <a:xfrm>
            <a:off x="500034" y="3357562"/>
            <a:ext cx="3357586" cy="271464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31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786314" y="4286256"/>
            <a:ext cx="2724150" cy="485775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857250" y="1714500"/>
            <a:ext cx="3000375" cy="300037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Формулы приведения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8" name="Содержимое 2"/>
          <p:cNvSpPr>
            <a:spLocks noGrp="1"/>
          </p:cNvSpPr>
          <p:nvPr>
            <p:ph idx="1"/>
          </p:nvPr>
        </p:nvSpPr>
        <p:spPr>
          <a:xfrm>
            <a:off x="357188" y="857250"/>
            <a:ext cx="8329612" cy="55721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ru-RU" sz="1600" smtClean="0"/>
          </a:p>
          <a:p>
            <a:pPr eaLnBrk="1" hangingPunct="1">
              <a:buFont typeface="Arial" charset="0"/>
              <a:buNone/>
            </a:pPr>
            <a:r>
              <a:rPr lang="en-US" sz="1600" smtClean="0"/>
              <a:t>                                       y</a:t>
            </a:r>
            <a:endParaRPr lang="ru-RU" sz="1600" smtClean="0"/>
          </a:p>
          <a:p>
            <a:pPr eaLnBrk="1" hangingPunct="1">
              <a:buFont typeface="Arial" charset="0"/>
              <a:buNone/>
            </a:pPr>
            <a:r>
              <a:rPr lang="ru-RU" sz="1800" smtClean="0"/>
              <a:t>               </a:t>
            </a:r>
            <a:r>
              <a:rPr lang="en-US" sz="1800" smtClean="0"/>
              <a:t> </a:t>
            </a:r>
            <a:r>
              <a:rPr lang="el-GR" sz="1800" smtClean="0"/>
              <a:t>π</a:t>
            </a:r>
            <a:r>
              <a:rPr lang="ru-RU" sz="1800" smtClean="0"/>
              <a:t>/2+</a:t>
            </a:r>
            <a:r>
              <a:rPr lang="en-US" sz="1800" smtClean="0"/>
              <a:t>t       </a:t>
            </a:r>
            <a:r>
              <a:rPr lang="el-GR" sz="1800" smtClean="0"/>
              <a:t>π</a:t>
            </a:r>
            <a:r>
              <a:rPr lang="en-US" sz="1800" smtClean="0"/>
              <a:t>/2          </a:t>
            </a:r>
            <a:r>
              <a:rPr lang="el-GR" sz="1800" smtClean="0"/>
              <a:t>π</a:t>
            </a:r>
            <a:r>
              <a:rPr lang="en-US" sz="1800" smtClean="0"/>
              <a:t>/2-t</a:t>
            </a:r>
          </a:p>
          <a:p>
            <a:pPr eaLnBrk="1" hangingPunct="1">
              <a:buFont typeface="Arial" charset="0"/>
              <a:buNone/>
            </a:pPr>
            <a:r>
              <a:rPr lang="ru-RU" sz="1600" smtClean="0"/>
              <a:t>                                                                                           </a:t>
            </a:r>
            <a:endParaRPr lang="en-US" sz="1600" u="sng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ru-RU" sz="1600" smtClean="0"/>
              <a:t>                                                                                                </a:t>
            </a:r>
            <a:endParaRPr lang="en-US" sz="1600" smtClean="0"/>
          </a:p>
          <a:p>
            <a:pPr eaLnBrk="1" hangingPunct="1">
              <a:buFont typeface="Arial" charset="0"/>
              <a:buNone/>
            </a:pPr>
            <a:r>
              <a:rPr lang="en-US" sz="1600" smtClean="0"/>
              <a:t> </a:t>
            </a:r>
            <a:r>
              <a:rPr lang="el-GR" sz="1800" smtClean="0"/>
              <a:t>π</a:t>
            </a:r>
            <a:r>
              <a:rPr lang="en-US" sz="1800" smtClean="0"/>
              <a:t> – t                                                       2</a:t>
            </a:r>
            <a:r>
              <a:rPr lang="el-GR" sz="1800" smtClean="0"/>
              <a:t>π</a:t>
            </a:r>
            <a:r>
              <a:rPr lang="en-US" sz="1800" smtClean="0"/>
              <a:t>+t</a:t>
            </a:r>
            <a:endParaRPr lang="en-US" sz="1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endParaRPr lang="en-US" sz="1600" smtClean="0"/>
          </a:p>
          <a:p>
            <a:pPr eaLnBrk="1" hangingPunct="1">
              <a:buFont typeface="Arial" charset="0"/>
              <a:buNone/>
            </a:pPr>
            <a:r>
              <a:rPr lang="en-US" sz="1600" smtClean="0"/>
              <a:t>     </a:t>
            </a:r>
            <a:r>
              <a:rPr lang="el-GR" sz="1800" smtClean="0"/>
              <a:t>π</a:t>
            </a:r>
            <a:r>
              <a:rPr lang="en-US" sz="1800" smtClean="0"/>
              <a:t>                                                           0    x</a:t>
            </a:r>
            <a:endParaRPr lang="en-US" sz="1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en-US" sz="1600" smtClean="0"/>
              <a:t>                                                                           </a:t>
            </a:r>
            <a:endParaRPr lang="en-US" sz="1800" smtClean="0"/>
          </a:p>
          <a:p>
            <a:pPr eaLnBrk="1" hangingPunct="1">
              <a:buFont typeface="Arial" charset="0"/>
              <a:buNone/>
            </a:pPr>
            <a:r>
              <a:rPr lang="en-US" sz="1800" smtClean="0"/>
              <a:t>  </a:t>
            </a:r>
            <a:r>
              <a:rPr lang="el-GR" sz="1800" smtClean="0"/>
              <a:t>π</a:t>
            </a:r>
            <a:r>
              <a:rPr lang="en-US" sz="1800" smtClean="0"/>
              <a:t>+t                                                        2</a:t>
            </a:r>
            <a:r>
              <a:rPr lang="el-GR" sz="1800" smtClean="0"/>
              <a:t>π</a:t>
            </a:r>
            <a:r>
              <a:rPr lang="en-US" sz="1800" smtClean="0"/>
              <a:t>-t</a:t>
            </a:r>
            <a:endParaRPr lang="en-US" sz="1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endParaRPr lang="en-US" sz="1800" smtClean="0"/>
          </a:p>
          <a:p>
            <a:pPr eaLnBrk="1" hangingPunct="1">
              <a:buFont typeface="Arial" charset="0"/>
              <a:buNone/>
            </a:pPr>
            <a:r>
              <a:rPr lang="en-US" sz="1800" smtClean="0"/>
              <a:t>        </a:t>
            </a:r>
          </a:p>
          <a:p>
            <a:pPr eaLnBrk="1" hangingPunct="1">
              <a:buFont typeface="Arial" charset="0"/>
              <a:buNone/>
            </a:pPr>
            <a:r>
              <a:rPr lang="en-US" sz="1800" smtClean="0"/>
              <a:t>              3</a:t>
            </a:r>
            <a:r>
              <a:rPr lang="el-GR" sz="1800" smtClean="0"/>
              <a:t>π</a:t>
            </a:r>
            <a:r>
              <a:rPr lang="en-US" sz="1800" smtClean="0"/>
              <a:t>/2-t        3</a:t>
            </a:r>
            <a:r>
              <a:rPr lang="el-GR" sz="1800" smtClean="0"/>
              <a:t>π</a:t>
            </a:r>
            <a:r>
              <a:rPr lang="en-US" sz="1800" smtClean="0"/>
              <a:t>/2      3</a:t>
            </a:r>
            <a:r>
              <a:rPr lang="el-GR" sz="1800" smtClean="0"/>
              <a:t>π</a:t>
            </a:r>
            <a:r>
              <a:rPr lang="en-US" sz="1800" smtClean="0"/>
              <a:t>/2+t</a:t>
            </a:r>
          </a:p>
          <a:p>
            <a:pPr eaLnBrk="1" hangingPunct="1">
              <a:buFont typeface="Arial" charset="0"/>
              <a:buNone/>
            </a:pPr>
            <a:r>
              <a:rPr lang="en-US" sz="1800" smtClean="0"/>
              <a:t>                               </a:t>
            </a:r>
          </a:p>
          <a:p>
            <a:pPr eaLnBrk="1" hangingPunct="1">
              <a:buFont typeface="Arial" charset="0"/>
              <a:buNone/>
            </a:pPr>
            <a:endParaRPr lang="en-US" sz="1600" smtClean="0"/>
          </a:p>
          <a:p>
            <a:pPr eaLnBrk="1" hangingPunct="1">
              <a:buFont typeface="Arial" charset="0"/>
              <a:buNone/>
            </a:pPr>
            <a:r>
              <a:rPr lang="en-US" sz="1600" smtClean="0"/>
              <a:t>                        </a:t>
            </a:r>
            <a:endParaRPr lang="ru-RU" sz="1600" smtClean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785813" y="3214688"/>
            <a:ext cx="3357562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16200000" flipV="1">
            <a:off x="570706" y="3142457"/>
            <a:ext cx="35718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Овал 9"/>
          <p:cNvSpPr/>
          <p:nvPr/>
        </p:nvSpPr>
        <p:spPr>
          <a:xfrm>
            <a:off x="2928938" y="1785938"/>
            <a:ext cx="71437" cy="7143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1714500" y="1785938"/>
            <a:ext cx="71438" cy="7143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928688" y="2643188"/>
            <a:ext cx="71437" cy="7143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928688" y="3714750"/>
            <a:ext cx="71437" cy="714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1714500" y="4572000"/>
            <a:ext cx="71438" cy="714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2928938" y="4572000"/>
            <a:ext cx="71437" cy="714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3714750" y="2643188"/>
            <a:ext cx="71438" cy="7143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3714750" y="3786188"/>
            <a:ext cx="71438" cy="7143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Формулы сложения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197475"/>
          </a:xfrm>
        </p:spPr>
        <p:txBody>
          <a:bodyPr/>
          <a:lstStyle/>
          <a:p>
            <a:pPr marL="514350" indent="-514350" eaLnBrk="1" hangingPunct="1">
              <a:buFont typeface="Arial" charset="0"/>
              <a:buNone/>
            </a:pPr>
            <a:r>
              <a:rPr lang="en-US" sz="2800" i="1" smtClean="0"/>
              <a:t>              1.sin(x + y)= sinx·cosy + siny·cosx</a:t>
            </a:r>
          </a:p>
          <a:p>
            <a:pPr marL="514350" indent="-514350" eaLnBrk="1" hangingPunct="1">
              <a:buFont typeface="Arial" charset="0"/>
              <a:buNone/>
            </a:pPr>
            <a:r>
              <a:rPr lang="en-US" sz="2800" i="1" smtClean="0"/>
              <a:t>              2.cos(x + y)= cosx·cosy - sinx·siny</a:t>
            </a:r>
          </a:p>
          <a:p>
            <a:pPr marL="514350" indent="-514350" eaLnBrk="1" hangingPunct="1">
              <a:buFont typeface="Arial" charset="0"/>
              <a:buNone/>
            </a:pPr>
            <a:r>
              <a:rPr lang="en-US" sz="2800" i="1" smtClean="0"/>
              <a:t>              3.sin(x – y)= sinx·cosy - siny·cosx </a:t>
            </a:r>
          </a:p>
          <a:p>
            <a:pPr marL="514350" indent="-514350" eaLnBrk="1" hangingPunct="1">
              <a:buFont typeface="Arial" charset="0"/>
              <a:buNone/>
            </a:pPr>
            <a:r>
              <a:rPr lang="en-US" sz="2800" i="1" smtClean="0"/>
              <a:t>              4.cos(x – y)= cosx·cosy + sinx·siny</a:t>
            </a:r>
          </a:p>
          <a:p>
            <a:pPr marL="514350" indent="-514350" eaLnBrk="1" hangingPunct="1">
              <a:buFont typeface="Arial" charset="0"/>
              <a:buNone/>
            </a:pPr>
            <a:endParaRPr lang="en-US" sz="2800" smtClean="0"/>
          </a:p>
          <a:p>
            <a:pPr marL="514350" indent="-514350" eaLnBrk="1" hangingPunct="1">
              <a:buFont typeface="Arial" charset="0"/>
              <a:buNone/>
            </a:pPr>
            <a:r>
              <a:rPr lang="en-US" sz="2800" i="1" smtClean="0"/>
              <a:t>              5.</a:t>
            </a:r>
          </a:p>
          <a:p>
            <a:pPr marL="514350" indent="-514350" eaLnBrk="1" hangingPunct="1">
              <a:buFont typeface="Arial" charset="0"/>
              <a:buNone/>
            </a:pPr>
            <a:endParaRPr lang="en-US" sz="2800" smtClean="0"/>
          </a:p>
          <a:p>
            <a:pPr marL="514350" indent="-514350" eaLnBrk="1" hangingPunct="1">
              <a:buFont typeface="Arial" charset="0"/>
              <a:buNone/>
            </a:pPr>
            <a:r>
              <a:rPr lang="en-US" sz="2800" i="1" smtClean="0"/>
              <a:t>              6.</a:t>
            </a:r>
          </a:p>
          <a:p>
            <a:pPr marL="514350" indent="-514350" eaLnBrk="1" hangingPunct="1">
              <a:buFont typeface="Arial" charset="0"/>
              <a:buAutoNum type="arabicPeriod"/>
            </a:pPr>
            <a:endParaRPr lang="ru-RU" sz="2800" smtClean="0"/>
          </a:p>
        </p:txBody>
      </p:sp>
      <p:sp>
        <p:nvSpPr>
          <p:cNvPr id="1229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229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50" y="3357563"/>
            <a:ext cx="39528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229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50" y="4357688"/>
            <a:ext cx="409575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Формулы двойного и половинного аргумента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197475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i="1" dirty="0" smtClean="0"/>
              <a:t>1.</a:t>
            </a:r>
            <a:r>
              <a:rPr lang="en-US" sz="2800" i="1" dirty="0" smtClean="0"/>
              <a:t>sin2x = 2 </a:t>
            </a:r>
            <a:r>
              <a:rPr lang="en-US" sz="2800" i="1" dirty="0" err="1" smtClean="0"/>
              <a:t>sinx·cosx</a:t>
            </a:r>
            <a:r>
              <a:rPr lang="en-US" sz="2800" i="1" dirty="0" smtClean="0"/>
              <a:t>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i="1" dirty="0" smtClean="0"/>
              <a:t>2.cos2x = cos²x - sin²x;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i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i="1" dirty="0" smtClean="0"/>
              <a:t>3.cos2x = 1 – 2sin²x;              6.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i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i="1" dirty="0" smtClean="0"/>
              <a:t>4.cos2x = 2cos²x-1;                7.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i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i="1" dirty="0" smtClean="0"/>
              <a:t>                                                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i="1" dirty="0" smtClean="0"/>
              <a:t>5.                                 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i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i="1" dirty="0" smtClean="0"/>
              <a:t> </a:t>
            </a:r>
            <a:endParaRPr lang="ru-RU" sz="2800" i="1" dirty="0"/>
          </a:p>
        </p:txBody>
      </p:sp>
      <p:sp>
        <p:nvSpPr>
          <p:cNvPr id="1331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331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50" y="4500563"/>
            <a:ext cx="256222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331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88" y="2143125"/>
            <a:ext cx="284797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3321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88" y="3071813"/>
            <a:ext cx="2895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50006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Преобразование сумм тригонометрических функций в произведение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457200" y="1000125"/>
            <a:ext cx="8229600" cy="512603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2400" smtClean="0"/>
              <a:t>1.</a:t>
            </a:r>
          </a:p>
          <a:p>
            <a:pPr eaLnBrk="1" hangingPunct="1">
              <a:buFont typeface="Arial" charset="0"/>
              <a:buNone/>
            </a:pPr>
            <a:endParaRPr lang="en-US" sz="2400" smtClean="0"/>
          </a:p>
          <a:p>
            <a:pPr eaLnBrk="1" hangingPunct="1">
              <a:buFont typeface="Arial" charset="0"/>
              <a:buNone/>
            </a:pPr>
            <a:r>
              <a:rPr lang="en-US" sz="2400" smtClean="0"/>
              <a:t>2.</a:t>
            </a:r>
          </a:p>
          <a:p>
            <a:pPr eaLnBrk="1" hangingPunct="1">
              <a:buFont typeface="Arial" charset="0"/>
              <a:buNone/>
            </a:pPr>
            <a:endParaRPr lang="en-US" sz="2400" smtClean="0"/>
          </a:p>
          <a:p>
            <a:pPr eaLnBrk="1" hangingPunct="1">
              <a:buFont typeface="Arial" charset="0"/>
              <a:buNone/>
            </a:pPr>
            <a:r>
              <a:rPr lang="en-US" sz="2400" smtClean="0"/>
              <a:t>3.</a:t>
            </a:r>
          </a:p>
          <a:p>
            <a:pPr eaLnBrk="1" hangingPunct="1">
              <a:buFont typeface="Arial" charset="0"/>
              <a:buNone/>
            </a:pPr>
            <a:endParaRPr lang="en-US" sz="2400" smtClean="0"/>
          </a:p>
          <a:p>
            <a:pPr eaLnBrk="1" hangingPunct="1">
              <a:buFont typeface="Arial" charset="0"/>
              <a:buNone/>
            </a:pPr>
            <a:r>
              <a:rPr lang="en-US" sz="2400" smtClean="0"/>
              <a:t>4.</a:t>
            </a:r>
          </a:p>
          <a:p>
            <a:pPr eaLnBrk="1" hangingPunct="1">
              <a:buFont typeface="Arial" charset="0"/>
              <a:buNone/>
            </a:pPr>
            <a:endParaRPr lang="en-US" sz="2400" smtClean="0"/>
          </a:p>
          <a:p>
            <a:pPr eaLnBrk="1" hangingPunct="1">
              <a:buFont typeface="Arial" charset="0"/>
              <a:buNone/>
            </a:pPr>
            <a:r>
              <a:rPr lang="en-US" sz="2400" smtClean="0"/>
              <a:t>5.</a:t>
            </a:r>
          </a:p>
          <a:p>
            <a:pPr eaLnBrk="1" hangingPunct="1">
              <a:buFont typeface="Arial" charset="0"/>
              <a:buNone/>
            </a:pPr>
            <a:endParaRPr lang="en-US" sz="2400" smtClean="0"/>
          </a:p>
          <a:p>
            <a:pPr eaLnBrk="1" hangingPunct="1">
              <a:buFont typeface="Arial" charset="0"/>
              <a:buNone/>
            </a:pPr>
            <a:r>
              <a:rPr lang="en-US" sz="2400" smtClean="0"/>
              <a:t>                                                       </a:t>
            </a:r>
            <a:r>
              <a:rPr lang="ru-RU" sz="2400" smtClean="0"/>
              <a:t>- </a:t>
            </a:r>
            <a:r>
              <a:rPr lang="ru-RU" sz="2400" i="1" smtClean="0"/>
              <a:t>вспомогательный угол</a:t>
            </a:r>
            <a:r>
              <a:rPr lang="en-US" sz="2400" i="1" smtClean="0"/>
              <a:t> </a:t>
            </a:r>
            <a:r>
              <a:rPr lang="en-US" sz="2400" smtClean="0"/>
              <a:t>                                                                                     </a:t>
            </a:r>
            <a:endParaRPr lang="ru-RU" sz="2400" smtClean="0"/>
          </a:p>
        </p:txBody>
      </p:sp>
      <p:sp>
        <p:nvSpPr>
          <p:cNvPr id="1434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434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50" y="857250"/>
            <a:ext cx="47148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4343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50" y="1785938"/>
            <a:ext cx="47148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4345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50" y="2643188"/>
            <a:ext cx="481012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4347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813" y="3500438"/>
            <a:ext cx="497205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349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4350" name="Picture 1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313" y="5214938"/>
            <a:ext cx="281940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51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4352" name="Picture 1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50" y="4429125"/>
            <a:ext cx="56769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785813" y="2143125"/>
            <a:ext cx="2428875" cy="242887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285750"/>
            <a:ext cx="82296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Окружность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2400" smtClean="0"/>
              <a:t>                                                                                          </a:t>
            </a:r>
            <a:r>
              <a:rPr lang="en-US" sz="2400" smtClean="0"/>
              <a:t>P</a:t>
            </a:r>
            <a:endParaRPr lang="ru-RU" sz="2400" smtClean="0"/>
          </a:p>
          <a:p>
            <a:pPr eaLnBrk="1" hangingPunct="1">
              <a:buFont typeface="Arial" charset="0"/>
              <a:buNone/>
            </a:pPr>
            <a:r>
              <a:rPr lang="ru-RU" sz="2400" smtClean="0"/>
              <a:t>                                  М</a:t>
            </a:r>
            <a:r>
              <a:rPr lang="en-US" sz="2400" smtClean="0"/>
              <a:t>                                 N           </a:t>
            </a:r>
            <a:endParaRPr lang="ru-RU" sz="2400" smtClean="0"/>
          </a:p>
          <a:p>
            <a:pPr eaLnBrk="1" hangingPunct="1">
              <a:buFont typeface="Arial" charset="0"/>
              <a:buNone/>
            </a:pPr>
            <a:r>
              <a:rPr lang="en-US" sz="2400" smtClean="0"/>
              <a:t>                                                                      </a:t>
            </a:r>
            <a:endParaRPr lang="ru-RU" sz="2400" smtClean="0"/>
          </a:p>
          <a:p>
            <a:pPr eaLnBrk="1" hangingPunct="1">
              <a:buFont typeface="Arial" charset="0"/>
              <a:buNone/>
            </a:pPr>
            <a:r>
              <a:rPr lang="en-US" sz="2400" smtClean="0"/>
              <a:t>                                                                                                          A</a:t>
            </a:r>
            <a:endParaRPr lang="ru-RU" sz="2400" smtClean="0"/>
          </a:p>
          <a:p>
            <a:pPr eaLnBrk="1" hangingPunct="1">
              <a:buFont typeface="Arial" charset="0"/>
              <a:buNone/>
            </a:pPr>
            <a:r>
              <a:rPr lang="ru-RU" sz="2400" smtClean="0"/>
              <a:t>                 О                     А </a:t>
            </a:r>
            <a:endParaRPr lang="en-US" sz="2400" smtClean="0"/>
          </a:p>
          <a:p>
            <a:pPr eaLnBrk="1" hangingPunct="1">
              <a:buFont typeface="Arial" charset="0"/>
              <a:buNone/>
            </a:pPr>
            <a:r>
              <a:rPr lang="en-US" sz="2400" smtClean="0"/>
              <a:t>                                             </a:t>
            </a:r>
          </a:p>
          <a:p>
            <a:pPr eaLnBrk="1" hangingPunct="1">
              <a:buFont typeface="Arial" charset="0"/>
              <a:buNone/>
            </a:pPr>
            <a:r>
              <a:rPr lang="en-US" sz="2400" smtClean="0"/>
              <a:t>                                                                      C           </a:t>
            </a:r>
          </a:p>
          <a:p>
            <a:pPr eaLnBrk="1" hangingPunct="1">
              <a:buFont typeface="Arial" charset="0"/>
              <a:buNone/>
            </a:pPr>
            <a:r>
              <a:rPr lang="en-US" sz="2400" smtClean="0"/>
              <a:t>                                                                                      D</a:t>
            </a:r>
            <a:endParaRPr lang="ru-RU" sz="2400" smtClean="0"/>
          </a:p>
        </p:txBody>
      </p:sp>
      <p:sp>
        <p:nvSpPr>
          <p:cNvPr id="5" name="Овал 4"/>
          <p:cNvSpPr/>
          <p:nvPr/>
        </p:nvSpPr>
        <p:spPr>
          <a:xfrm>
            <a:off x="5214938" y="2071688"/>
            <a:ext cx="2428875" cy="242887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000250" y="3357563"/>
            <a:ext cx="46038" cy="46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10" name="Прямая соединительная линия 9"/>
          <p:cNvCxnSpPr>
            <a:stCxn id="8" idx="6"/>
          </p:cNvCxnSpPr>
          <p:nvPr/>
        </p:nvCxnSpPr>
        <p:spPr>
          <a:xfrm flipV="1">
            <a:off x="2046288" y="3359150"/>
            <a:ext cx="1168400" cy="20638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Овал 21"/>
          <p:cNvSpPr/>
          <p:nvPr/>
        </p:nvSpPr>
        <p:spPr>
          <a:xfrm flipH="1">
            <a:off x="2714625" y="2357438"/>
            <a:ext cx="61913" cy="4603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24" name="Прямая соединительная линия 23"/>
          <p:cNvCxnSpPr>
            <a:stCxn id="8" idx="0"/>
            <a:endCxn id="22" idx="1"/>
          </p:cNvCxnSpPr>
          <p:nvPr/>
        </p:nvCxnSpPr>
        <p:spPr>
          <a:xfrm rot="5400000" flipH="1" flipV="1">
            <a:off x="1897856" y="2488407"/>
            <a:ext cx="993775" cy="7445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Овал 26"/>
          <p:cNvSpPr/>
          <p:nvPr/>
        </p:nvSpPr>
        <p:spPr>
          <a:xfrm flipH="1" flipV="1">
            <a:off x="3214688" y="3357563"/>
            <a:ext cx="61912" cy="4603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" name="Овал 27"/>
          <p:cNvSpPr/>
          <p:nvPr/>
        </p:nvSpPr>
        <p:spPr>
          <a:xfrm flipH="1" flipV="1">
            <a:off x="5572125" y="4143375"/>
            <a:ext cx="61913" cy="460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Овал 28"/>
          <p:cNvSpPr/>
          <p:nvPr/>
        </p:nvSpPr>
        <p:spPr>
          <a:xfrm flipH="1" flipV="1">
            <a:off x="5786438" y="2214563"/>
            <a:ext cx="61912" cy="4603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" name="Овал 29"/>
          <p:cNvSpPr/>
          <p:nvPr/>
        </p:nvSpPr>
        <p:spPr>
          <a:xfrm flipH="1" flipV="1">
            <a:off x="6715125" y="2071688"/>
            <a:ext cx="61913" cy="4603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" name="Овал 30"/>
          <p:cNvSpPr/>
          <p:nvPr/>
        </p:nvSpPr>
        <p:spPr>
          <a:xfrm flipH="1" flipV="1">
            <a:off x="7643813" y="3286125"/>
            <a:ext cx="61912" cy="460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" name="Овал 31"/>
          <p:cNvSpPr/>
          <p:nvPr/>
        </p:nvSpPr>
        <p:spPr>
          <a:xfrm flipH="1" flipV="1">
            <a:off x="6500813" y="4500563"/>
            <a:ext cx="61912" cy="4603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87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Деление на части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Содержимое 49"/>
          <p:cNvSpPr>
            <a:spLocks noGrp="1"/>
          </p:cNvSpPr>
          <p:nvPr>
            <p:ph idx="1"/>
          </p:nvPr>
        </p:nvSpPr>
        <p:spPr>
          <a:xfrm>
            <a:off x="214313" y="1214438"/>
            <a:ext cx="8643937" cy="542925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1200" smtClean="0"/>
              <a:t> </a:t>
            </a: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1)на 2 части  </a:t>
            </a: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                                         </a:t>
            </a: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2)на 4 части          </a:t>
            </a: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С                                  </a:t>
            </a: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3)на 8 частей             </a:t>
            </a: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С</a:t>
            </a:r>
          </a:p>
          <a:p>
            <a:pPr eaLnBrk="1" hangingPunct="1">
              <a:buFont typeface="Arial" charset="0"/>
              <a:buNone/>
            </a:pPr>
            <a:r>
              <a:rPr lang="ru-RU" sz="1600" smtClean="0"/>
              <a:t>                                                                                                                  </a:t>
            </a:r>
          </a:p>
          <a:p>
            <a:pPr eaLnBrk="1" hangingPunct="1">
              <a:buFont typeface="Arial" charset="0"/>
              <a:buNone/>
            </a:pPr>
            <a:r>
              <a:rPr lang="en-US" sz="1600" smtClean="0"/>
              <a:t>                                                                                                                                                R                              K</a:t>
            </a:r>
            <a:endParaRPr lang="ru-RU" sz="1600" smtClean="0"/>
          </a:p>
          <a:p>
            <a:pPr eaLnBrk="1" hangingPunct="1">
              <a:buFont typeface="Arial" charset="0"/>
              <a:buNone/>
            </a:pPr>
            <a:endParaRPr lang="ru-RU" sz="1600" smtClean="0"/>
          </a:p>
          <a:p>
            <a:pPr eaLnBrk="1" hangingPunct="1">
              <a:buFont typeface="Arial" charset="0"/>
              <a:buNone/>
            </a:pPr>
            <a:r>
              <a:rPr lang="ru-RU" sz="1600" smtClean="0"/>
              <a:t>   В                                       А                       В                                       А                         В                                       </a:t>
            </a:r>
            <a:r>
              <a:rPr lang="en-US" sz="1600" smtClean="0"/>
              <a:t>A</a:t>
            </a:r>
            <a:r>
              <a:rPr lang="ru-RU" sz="1600" smtClean="0"/>
              <a:t> </a:t>
            </a:r>
            <a:r>
              <a:rPr lang="en-US" sz="1600" smtClean="0"/>
              <a:t>A</a:t>
            </a:r>
            <a:r>
              <a:rPr lang="ru-RU" sz="1600" smtClean="0"/>
              <a:t>А</a:t>
            </a:r>
          </a:p>
          <a:p>
            <a:pPr eaLnBrk="1" hangingPunct="1">
              <a:buFont typeface="Arial" charset="0"/>
              <a:buNone/>
            </a:pPr>
            <a:r>
              <a:rPr lang="en-US" sz="1600" smtClean="0"/>
              <a:t>                                                                                                                                               </a:t>
            </a:r>
            <a:endParaRPr lang="ru-RU" sz="1600" smtClean="0"/>
          </a:p>
          <a:p>
            <a:pPr eaLnBrk="1" hangingPunct="1">
              <a:buFont typeface="Arial" charset="0"/>
              <a:buNone/>
            </a:pPr>
            <a:r>
              <a:rPr lang="en-US" sz="1600" smtClean="0"/>
              <a:t>                                                                                                                                                 M                          N </a:t>
            </a:r>
            <a:endParaRPr lang="ru-RU" sz="1600" smtClean="0"/>
          </a:p>
          <a:p>
            <a:pPr eaLnBrk="1" hangingPunct="1">
              <a:buFont typeface="Arial" charset="0"/>
              <a:buNone/>
            </a:pPr>
            <a:r>
              <a:rPr lang="ru-RU" sz="1600" smtClean="0"/>
              <a:t>                                                                                          </a:t>
            </a:r>
            <a:r>
              <a:rPr lang="en-US" sz="1600" smtClean="0"/>
              <a:t>D                                                                   D</a:t>
            </a:r>
            <a:endParaRPr lang="ru-RU" sz="1600" smtClean="0"/>
          </a:p>
          <a:p>
            <a:pPr eaLnBrk="1" hangingPunct="1">
              <a:buFont typeface="Arial" charset="0"/>
              <a:buNone/>
            </a:pP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4)на 12 частей      </a:t>
            </a: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С                                 </a:t>
            </a: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5)на 6 частей                 </a:t>
            </a:r>
          </a:p>
          <a:p>
            <a:pPr eaLnBrk="1" hangingPunct="1">
              <a:buFont typeface="Arial" charset="0"/>
              <a:buNone/>
            </a:pPr>
            <a:r>
              <a:rPr lang="ru-RU" sz="1200" smtClean="0"/>
              <a:t>                 </a:t>
            </a:r>
            <a:r>
              <a:rPr lang="en-US" sz="1600" smtClean="0"/>
              <a:t>O                   Z                                         O                    Z</a:t>
            </a:r>
          </a:p>
          <a:p>
            <a:pPr eaLnBrk="1" hangingPunct="1">
              <a:buFont typeface="Arial" charset="0"/>
              <a:buNone/>
            </a:pPr>
            <a:r>
              <a:rPr lang="en-US" sz="1600" smtClean="0"/>
              <a:t>     G                                  T                                  </a:t>
            </a:r>
          </a:p>
          <a:p>
            <a:pPr eaLnBrk="1" hangingPunct="1">
              <a:buFont typeface="Arial" charset="0"/>
              <a:buNone/>
            </a:pPr>
            <a:r>
              <a:rPr lang="en-US" sz="1600" smtClean="0"/>
              <a:t>             E                    H                                         E                     H</a:t>
            </a:r>
          </a:p>
          <a:p>
            <a:pPr eaLnBrk="1" hangingPunct="1">
              <a:buFont typeface="Arial" charset="0"/>
              <a:buNone/>
            </a:pPr>
            <a:r>
              <a:rPr lang="en-US" sz="1600" smtClean="0"/>
              <a:t>                       D  </a:t>
            </a:r>
            <a:endParaRPr lang="ru-RU" sz="1200" smtClean="0"/>
          </a:p>
        </p:txBody>
      </p:sp>
      <p:sp>
        <p:nvSpPr>
          <p:cNvPr id="5" name="Овал 4"/>
          <p:cNvSpPr/>
          <p:nvPr/>
        </p:nvSpPr>
        <p:spPr>
          <a:xfrm>
            <a:off x="571500" y="1714500"/>
            <a:ext cx="1714500" cy="17145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7" name="Прямая соединительная линия 6"/>
          <p:cNvCxnSpPr>
            <a:stCxn id="5" idx="2"/>
            <a:endCxn id="5" idx="6"/>
          </p:cNvCxnSpPr>
          <p:nvPr/>
        </p:nvCxnSpPr>
        <p:spPr>
          <a:xfrm rot="10800000" flipH="1">
            <a:off x="571500" y="2571750"/>
            <a:ext cx="17145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Овал 10"/>
          <p:cNvSpPr/>
          <p:nvPr/>
        </p:nvSpPr>
        <p:spPr>
          <a:xfrm>
            <a:off x="3643313" y="4286250"/>
            <a:ext cx="1714500" cy="17145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3643313" y="1714500"/>
            <a:ext cx="1714500" cy="17145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571500" y="4286250"/>
            <a:ext cx="1714500" cy="17145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6858000" y="1714500"/>
            <a:ext cx="1714500" cy="17145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16" name="Прямая соединительная линия 15"/>
          <p:cNvCxnSpPr>
            <a:stCxn id="12" idx="2"/>
            <a:endCxn id="12" idx="6"/>
          </p:cNvCxnSpPr>
          <p:nvPr/>
        </p:nvCxnSpPr>
        <p:spPr>
          <a:xfrm rot="10800000" flipH="1">
            <a:off x="3643313" y="2571750"/>
            <a:ext cx="1714500" cy="158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12" idx="0"/>
            <a:endCxn id="12" idx="4"/>
          </p:cNvCxnSpPr>
          <p:nvPr/>
        </p:nvCxnSpPr>
        <p:spPr>
          <a:xfrm rot="16200000" flipH="1">
            <a:off x="3641725" y="2571750"/>
            <a:ext cx="1716088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14" idx="2"/>
            <a:endCxn id="14" idx="6"/>
          </p:cNvCxnSpPr>
          <p:nvPr/>
        </p:nvCxnSpPr>
        <p:spPr>
          <a:xfrm rot="10800000" flipH="1">
            <a:off x="6858000" y="2571750"/>
            <a:ext cx="1714500" cy="158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14" idx="0"/>
            <a:endCxn id="14" idx="4"/>
          </p:cNvCxnSpPr>
          <p:nvPr/>
        </p:nvCxnSpPr>
        <p:spPr>
          <a:xfrm rot="16200000" flipH="1">
            <a:off x="6858000" y="2571750"/>
            <a:ext cx="1716088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14" idx="7"/>
            <a:endCxn id="14" idx="3"/>
          </p:cNvCxnSpPr>
          <p:nvPr/>
        </p:nvCxnSpPr>
        <p:spPr>
          <a:xfrm rot="16200000" flipH="1" flipV="1">
            <a:off x="7108825" y="1965325"/>
            <a:ext cx="1212850" cy="12128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14" idx="1"/>
            <a:endCxn id="14" idx="5"/>
          </p:cNvCxnSpPr>
          <p:nvPr/>
        </p:nvCxnSpPr>
        <p:spPr>
          <a:xfrm rot="16200000" flipH="1">
            <a:off x="7108825" y="1965325"/>
            <a:ext cx="1212850" cy="12128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13" idx="2"/>
            <a:endCxn id="13" idx="6"/>
          </p:cNvCxnSpPr>
          <p:nvPr/>
        </p:nvCxnSpPr>
        <p:spPr>
          <a:xfrm rot="10800000" flipH="1">
            <a:off x="571500" y="5143500"/>
            <a:ext cx="1714500" cy="158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10800000" flipV="1">
            <a:off x="714375" y="4714875"/>
            <a:ext cx="1428750" cy="8572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5400000">
            <a:off x="714375" y="4714875"/>
            <a:ext cx="1428750" cy="8572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stCxn id="13" idx="0"/>
            <a:endCxn id="13" idx="4"/>
          </p:cNvCxnSpPr>
          <p:nvPr/>
        </p:nvCxnSpPr>
        <p:spPr>
          <a:xfrm rot="16200000" flipH="1">
            <a:off x="570707" y="5144294"/>
            <a:ext cx="1714500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16200000" flipH="1">
            <a:off x="714375" y="4714875"/>
            <a:ext cx="1428750" cy="8572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714375" y="4714875"/>
            <a:ext cx="1428750" cy="8572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stCxn id="11" idx="2"/>
            <a:endCxn id="11" idx="6"/>
          </p:cNvCxnSpPr>
          <p:nvPr/>
        </p:nvCxnSpPr>
        <p:spPr>
          <a:xfrm rot="10800000" flipH="1">
            <a:off x="3643313" y="5143500"/>
            <a:ext cx="1714500" cy="158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rot="5400000">
            <a:off x="3786188" y="4714875"/>
            <a:ext cx="1428750" cy="8572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rot="16200000" flipH="1">
            <a:off x="3786188" y="4643437"/>
            <a:ext cx="1428750" cy="10001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1357313" y="2000250"/>
            <a:ext cx="2786062" cy="271462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8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Числовая окружность в системе координат.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5781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2 ч (-;+)                у                    1 ч (+;+)</a:t>
            </a:r>
          </a:p>
          <a:p>
            <a:pPr eaLnBrk="1" hangingPunct="1">
              <a:buFont typeface="Arial" charset="0"/>
              <a:buNone/>
            </a:pPr>
            <a:r>
              <a:rPr lang="ru-RU" sz="2400" smtClean="0"/>
              <a:t>                                 </a:t>
            </a:r>
            <a:r>
              <a:rPr lang="el-GR" sz="2400" smtClean="0"/>
              <a:t>π</a:t>
            </a:r>
            <a:r>
              <a:rPr lang="ru-RU" sz="2400" smtClean="0"/>
              <a:t>/2</a:t>
            </a:r>
          </a:p>
          <a:p>
            <a:pPr eaLnBrk="1" hangingPunct="1">
              <a:buFont typeface="Arial" charset="0"/>
              <a:buNone/>
            </a:pPr>
            <a:r>
              <a:rPr lang="ru-RU" sz="2400" smtClean="0"/>
              <a:t>                                               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М(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)=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x;y)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buFont typeface="Arial" charset="0"/>
              <a:buNone/>
            </a:pPr>
            <a:r>
              <a:rPr lang="en-US" sz="2400" smtClean="0"/>
              <a:t>                           </a:t>
            </a:r>
            <a:r>
              <a:rPr lang="ru-RU" sz="2400" smtClean="0">
                <a:solidFill>
                  <a:srgbClr val="FF0000"/>
                </a:solidFill>
              </a:rPr>
              <a:t>у</a:t>
            </a:r>
            <a:r>
              <a:rPr lang="ru-RU" sz="1000" smtClean="0">
                <a:solidFill>
                  <a:srgbClr val="FF0000"/>
                </a:solidFill>
              </a:rPr>
              <a:t>М</a:t>
            </a:r>
            <a:r>
              <a:rPr lang="en-US" sz="2400" smtClean="0"/>
              <a:t>       </a:t>
            </a:r>
            <a:r>
              <a:rPr lang="en-US" sz="2400" smtClean="0">
                <a:solidFill>
                  <a:srgbClr val="FF0000"/>
                </a:solidFill>
              </a:rPr>
              <a:t>1</a:t>
            </a:r>
            <a:r>
              <a:rPr lang="ru-RU" sz="2400" smtClean="0">
                <a:solidFill>
                  <a:srgbClr val="FF0000"/>
                </a:solidFill>
              </a:rPr>
              <a:t>         у</a:t>
            </a:r>
            <a:r>
              <a:rPr lang="ru-RU" sz="1000" smtClean="0">
                <a:solidFill>
                  <a:srgbClr val="FF0000"/>
                </a:solidFill>
              </a:rPr>
              <a:t>м</a:t>
            </a:r>
            <a:r>
              <a:rPr lang="en-US" sz="2400" smtClean="0"/>
              <a:t>        </a:t>
            </a:r>
            <a:r>
              <a:rPr lang="ru-RU" sz="2400" smtClean="0"/>
              <a:t>                    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900" smtClean="0">
                <a:latin typeface="Times New Roman" pitchFamily="18" charset="0"/>
                <a:cs typeface="Times New Roman" pitchFamily="18" charset="0"/>
              </a:rPr>
              <a:t>м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cos</a:t>
            </a:r>
            <a:r>
              <a:rPr lang="el-GR" sz="240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= cost</a:t>
            </a: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ru-RU" sz="2400" smtClean="0"/>
              <a:t>        </a:t>
            </a:r>
            <a:r>
              <a:rPr lang="el-GR" sz="2400" smtClean="0"/>
              <a:t>π</a:t>
            </a:r>
            <a:r>
              <a:rPr lang="ru-RU" sz="2400" smtClean="0"/>
              <a:t> </a:t>
            </a:r>
            <a:r>
              <a:rPr lang="en-US" sz="2400" smtClean="0"/>
              <a:t>                         </a:t>
            </a:r>
            <a:r>
              <a:rPr lang="el-GR" sz="1600" smtClean="0"/>
              <a:t>α</a:t>
            </a:r>
            <a:r>
              <a:rPr lang="en-US" sz="2400" smtClean="0"/>
              <a:t>                </a:t>
            </a:r>
            <a:r>
              <a:rPr lang="ru-RU" sz="2400" smtClean="0"/>
              <a:t>0    х </a:t>
            </a:r>
            <a:r>
              <a:rPr lang="en-US" sz="2400" smtClean="0"/>
              <a:t>                 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90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= sin</a:t>
            </a:r>
            <a:r>
              <a:rPr lang="el-GR" sz="240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= sint  </a:t>
            </a: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ru-RU" sz="2400" smtClean="0"/>
              <a:t>                                        </a:t>
            </a:r>
            <a:r>
              <a:rPr lang="ru-RU" sz="2400" smtClean="0">
                <a:solidFill>
                  <a:srgbClr val="FF0000"/>
                </a:solidFill>
              </a:rPr>
              <a:t>х</a:t>
            </a:r>
            <a:r>
              <a:rPr lang="ru-RU" sz="1000" smtClean="0">
                <a:solidFill>
                  <a:srgbClr val="FF0000"/>
                </a:solidFill>
              </a:rPr>
              <a:t>М</a:t>
            </a:r>
            <a:r>
              <a:rPr lang="ru-RU" sz="2400" smtClean="0"/>
              <a:t>          2</a:t>
            </a:r>
            <a:r>
              <a:rPr lang="el-GR" sz="2400" smtClean="0"/>
              <a:t>π</a:t>
            </a:r>
            <a:r>
              <a:rPr lang="ru-RU" sz="2400" smtClean="0"/>
              <a:t>                      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у/х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tgt</a:t>
            </a: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x/y = ctgt</a:t>
            </a: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endParaRPr lang="ru-RU" sz="2400" smtClean="0"/>
          </a:p>
          <a:p>
            <a:pPr eaLnBrk="1" hangingPunct="1">
              <a:buFont typeface="Arial" charset="0"/>
              <a:buNone/>
            </a:pPr>
            <a:r>
              <a:rPr lang="ru-RU" sz="2400" smtClean="0"/>
              <a:t>                                 3</a:t>
            </a:r>
            <a:r>
              <a:rPr lang="el-GR" sz="2400" smtClean="0"/>
              <a:t>π</a:t>
            </a:r>
            <a:r>
              <a:rPr lang="ru-RU" sz="2400" smtClean="0"/>
              <a:t>/2</a:t>
            </a:r>
          </a:p>
          <a:p>
            <a:pPr eaLnBrk="1" hangingPunct="1">
              <a:buFont typeface="Arial" charset="0"/>
              <a:buNone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3 ч (-;-)                                        4 ч (+;-)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785813" y="3357563"/>
            <a:ext cx="4071937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5400000" flipH="1" flipV="1">
            <a:off x="679450" y="3321050"/>
            <a:ext cx="407193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Овал 10"/>
          <p:cNvSpPr/>
          <p:nvPr/>
        </p:nvSpPr>
        <p:spPr>
          <a:xfrm flipH="1" flipV="1">
            <a:off x="3786188" y="2428875"/>
            <a:ext cx="46037" cy="460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15" name="Прямая соединительная линия 14"/>
          <p:cNvCxnSpPr>
            <a:endCxn id="11" idx="4"/>
          </p:cNvCxnSpPr>
          <p:nvPr/>
        </p:nvCxnSpPr>
        <p:spPr>
          <a:xfrm flipV="1">
            <a:off x="2714625" y="2428875"/>
            <a:ext cx="1093788" cy="0"/>
          </a:xfrm>
          <a:prstGeom prst="line">
            <a:avLst/>
          </a:prstGeom>
          <a:ln>
            <a:prstDash val="lg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3321050" y="2892425"/>
            <a:ext cx="928688" cy="1588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endCxn id="11" idx="4"/>
          </p:cNvCxnSpPr>
          <p:nvPr/>
        </p:nvCxnSpPr>
        <p:spPr>
          <a:xfrm flipV="1">
            <a:off x="2714625" y="2428875"/>
            <a:ext cx="1093788" cy="928688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Дуга 25"/>
          <p:cNvSpPr/>
          <p:nvPr/>
        </p:nvSpPr>
        <p:spPr>
          <a:xfrm>
            <a:off x="2786063" y="3214688"/>
            <a:ext cx="214312" cy="214312"/>
          </a:xfrm>
          <a:prstGeom prst="arc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2714625" y="3357563"/>
            <a:ext cx="1071563" cy="158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5400000" flipH="1" flipV="1">
            <a:off x="2249488" y="2892425"/>
            <a:ext cx="928688" cy="158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2143125" y="1143000"/>
            <a:ext cx="4786313" cy="464343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50006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Координаты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Содержимое 4"/>
          <p:cNvSpPr>
            <a:spLocks noGrp="1"/>
          </p:cNvSpPr>
          <p:nvPr>
            <p:ph idx="1"/>
          </p:nvPr>
        </p:nvSpPr>
        <p:spPr>
          <a:xfrm>
            <a:off x="500063" y="642938"/>
            <a:ext cx="8229600" cy="600075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2400" smtClean="0"/>
              <a:t>                                                        </a:t>
            </a:r>
            <a:r>
              <a:rPr lang="ru-RU" sz="1800" smtClean="0"/>
              <a:t>у   </a:t>
            </a:r>
            <a:r>
              <a:rPr lang="el-GR" sz="1800" smtClean="0"/>
              <a:t>π</a:t>
            </a:r>
            <a:r>
              <a:rPr lang="ru-RU" sz="1800" smtClean="0"/>
              <a:t>/2</a:t>
            </a:r>
            <a:r>
              <a:rPr lang="en-US" sz="1800" smtClean="0"/>
              <a:t> </a:t>
            </a:r>
            <a:r>
              <a:rPr lang="en-US" sz="1800" smtClean="0">
                <a:solidFill>
                  <a:srgbClr val="FF0000"/>
                </a:solidFill>
              </a:rPr>
              <a:t>90°</a:t>
            </a:r>
            <a:r>
              <a:rPr lang="en-US" sz="1800" smtClean="0"/>
              <a:t>                                                </a:t>
            </a:r>
            <a:endParaRPr lang="ru-RU" sz="1800" smtClean="0"/>
          </a:p>
          <a:p>
            <a:pPr eaLnBrk="1" hangingPunct="1">
              <a:buFont typeface="Arial" charset="0"/>
              <a:buNone/>
            </a:pPr>
            <a:r>
              <a:rPr lang="ru-RU" sz="1800" smtClean="0"/>
              <a:t>                                 </a:t>
            </a:r>
            <a:r>
              <a:rPr lang="en-US" sz="1800" smtClean="0"/>
              <a:t> </a:t>
            </a:r>
            <a:r>
              <a:rPr lang="ru-RU" sz="1800" smtClean="0"/>
              <a:t>   </a:t>
            </a:r>
            <a:r>
              <a:rPr lang="en-US" sz="1800" smtClean="0">
                <a:solidFill>
                  <a:srgbClr val="FF0000"/>
                </a:solidFill>
              </a:rPr>
              <a:t>120°  </a:t>
            </a:r>
            <a:r>
              <a:rPr lang="ru-RU" sz="1800" smtClean="0"/>
              <a:t>2</a:t>
            </a:r>
            <a:r>
              <a:rPr lang="el-GR" sz="1800" smtClean="0"/>
              <a:t>π</a:t>
            </a:r>
            <a:r>
              <a:rPr lang="ru-RU" sz="1800" smtClean="0"/>
              <a:t>/3                 </a:t>
            </a:r>
            <a:r>
              <a:rPr lang="ru-RU" sz="1800" smtClean="0">
                <a:solidFill>
                  <a:srgbClr val="FF0000"/>
                </a:solidFill>
              </a:rPr>
              <a:t>1 </a:t>
            </a:r>
            <a:r>
              <a:rPr lang="ru-RU" sz="1800" smtClean="0"/>
              <a:t>                      </a:t>
            </a:r>
            <a:r>
              <a:rPr lang="el-GR" sz="1800" smtClean="0"/>
              <a:t>π</a:t>
            </a:r>
            <a:r>
              <a:rPr lang="ru-RU" sz="1800" smtClean="0"/>
              <a:t>/3 </a:t>
            </a:r>
            <a:r>
              <a:rPr lang="en-US" sz="1800" smtClean="0">
                <a:solidFill>
                  <a:srgbClr val="FF0000"/>
                </a:solidFill>
              </a:rPr>
              <a:t>60°</a:t>
            </a:r>
            <a:r>
              <a:rPr lang="ru-RU" sz="1800" smtClean="0"/>
              <a:t>                            </a:t>
            </a:r>
          </a:p>
          <a:p>
            <a:pPr eaLnBrk="1" hangingPunct="1">
              <a:buFont typeface="Arial" charset="0"/>
              <a:buNone/>
            </a:pPr>
            <a:r>
              <a:rPr lang="ru-RU" sz="1800" smtClean="0"/>
              <a:t>                         </a:t>
            </a:r>
            <a:r>
              <a:rPr lang="en-US" sz="1800" smtClean="0">
                <a:solidFill>
                  <a:srgbClr val="FF0000"/>
                </a:solidFill>
              </a:rPr>
              <a:t>135°  </a:t>
            </a:r>
            <a:r>
              <a:rPr lang="ru-RU" sz="1800" smtClean="0"/>
              <a:t>3</a:t>
            </a:r>
            <a:r>
              <a:rPr lang="el-GR" sz="1800" smtClean="0"/>
              <a:t>π</a:t>
            </a:r>
            <a:r>
              <a:rPr lang="ru-RU" sz="1800" smtClean="0"/>
              <a:t>/4                                                               </a:t>
            </a:r>
            <a:r>
              <a:rPr lang="el-GR" sz="1800" smtClean="0"/>
              <a:t>π</a:t>
            </a:r>
            <a:r>
              <a:rPr lang="ru-RU" sz="1800" smtClean="0"/>
              <a:t>/4  </a:t>
            </a:r>
            <a:r>
              <a:rPr lang="en-US" sz="1800" smtClean="0">
                <a:solidFill>
                  <a:srgbClr val="FF0000"/>
                </a:solidFill>
              </a:rPr>
              <a:t>45°</a:t>
            </a:r>
            <a:endParaRPr lang="ru-RU" sz="1800" smtClean="0"/>
          </a:p>
          <a:p>
            <a:pPr eaLnBrk="1" hangingPunct="1">
              <a:buFont typeface="Arial" charset="0"/>
              <a:buNone/>
            </a:pPr>
            <a:r>
              <a:rPr lang="en-US" sz="1800" smtClean="0"/>
              <a:t>                                                                                                                                    </a:t>
            </a:r>
            <a:endParaRPr lang="ru-RU" sz="1800" smtClean="0"/>
          </a:p>
          <a:p>
            <a:pPr eaLnBrk="1" hangingPunct="1">
              <a:buFont typeface="Arial" charset="0"/>
              <a:buNone/>
            </a:pPr>
            <a:r>
              <a:rPr lang="ru-RU" sz="1800" smtClean="0"/>
              <a:t>                  </a:t>
            </a:r>
            <a:r>
              <a:rPr lang="en-US" sz="1800" smtClean="0">
                <a:solidFill>
                  <a:srgbClr val="FF0000"/>
                </a:solidFill>
              </a:rPr>
              <a:t>150°</a:t>
            </a:r>
            <a:r>
              <a:rPr lang="ru-RU" sz="1800" smtClean="0"/>
              <a:t>  5</a:t>
            </a:r>
            <a:r>
              <a:rPr lang="el-GR" sz="1800" smtClean="0"/>
              <a:t>π</a:t>
            </a:r>
            <a:r>
              <a:rPr lang="ru-RU" sz="1800" smtClean="0"/>
              <a:t>/6                                  </a:t>
            </a:r>
            <a:r>
              <a:rPr lang="ru-RU" sz="1400" smtClean="0"/>
              <a:t>1/2</a:t>
            </a:r>
            <a:r>
              <a:rPr lang="ru-RU" sz="1800" smtClean="0"/>
              <a:t>              </a:t>
            </a:r>
            <a:r>
              <a:rPr lang="en-US" sz="1800" smtClean="0"/>
              <a:t> </a:t>
            </a:r>
            <a:r>
              <a:rPr lang="ru-RU" sz="1800" smtClean="0"/>
              <a:t>                           </a:t>
            </a:r>
            <a:r>
              <a:rPr lang="el-GR" sz="1800" smtClean="0"/>
              <a:t>π</a:t>
            </a:r>
            <a:r>
              <a:rPr lang="ru-RU" sz="1800" smtClean="0"/>
              <a:t>/6</a:t>
            </a:r>
            <a:r>
              <a:rPr lang="en-US" sz="1800" smtClean="0"/>
              <a:t> </a:t>
            </a:r>
            <a:r>
              <a:rPr lang="en-US" sz="1800" smtClean="0">
                <a:solidFill>
                  <a:srgbClr val="FF0000"/>
                </a:solidFill>
              </a:rPr>
              <a:t>30°</a:t>
            </a:r>
            <a:r>
              <a:rPr lang="ru-RU" sz="1800" smtClean="0"/>
              <a:t> </a:t>
            </a:r>
          </a:p>
          <a:p>
            <a:pPr eaLnBrk="1" hangingPunct="1">
              <a:buFont typeface="Arial" charset="0"/>
              <a:buNone/>
            </a:pPr>
            <a:endParaRPr lang="ru-RU" sz="1800" smtClean="0"/>
          </a:p>
          <a:p>
            <a:pPr eaLnBrk="1" hangingPunct="1">
              <a:buFont typeface="Arial" charset="0"/>
              <a:buNone/>
            </a:pPr>
            <a:endParaRPr lang="ru-RU" sz="1800" smtClean="0"/>
          </a:p>
          <a:p>
            <a:pPr eaLnBrk="1" hangingPunct="1">
              <a:buFont typeface="Arial" charset="0"/>
              <a:buNone/>
            </a:pPr>
            <a:r>
              <a:rPr lang="ru-RU" sz="1800" smtClean="0"/>
              <a:t>                 </a:t>
            </a:r>
            <a:r>
              <a:rPr lang="en-US" sz="1800" smtClean="0">
                <a:solidFill>
                  <a:srgbClr val="FF0000"/>
                </a:solidFill>
              </a:rPr>
              <a:t>180° </a:t>
            </a:r>
            <a:r>
              <a:rPr lang="el-GR" sz="1800" smtClean="0"/>
              <a:t>π</a:t>
            </a:r>
            <a:r>
              <a:rPr lang="ru-RU" sz="1800" smtClean="0"/>
              <a:t>  </a:t>
            </a:r>
            <a:r>
              <a:rPr lang="ru-RU" sz="1800" smtClean="0">
                <a:solidFill>
                  <a:srgbClr val="FF0000"/>
                </a:solidFill>
              </a:rPr>
              <a:t>-1 </a:t>
            </a:r>
            <a:r>
              <a:rPr lang="ru-RU" sz="1800" smtClean="0"/>
              <a:t>                                      0                                           </a:t>
            </a:r>
            <a:r>
              <a:rPr lang="ru-RU" sz="1800" smtClean="0">
                <a:solidFill>
                  <a:srgbClr val="FF0000"/>
                </a:solidFill>
              </a:rPr>
              <a:t>1</a:t>
            </a:r>
            <a:r>
              <a:rPr lang="ru-RU" sz="1800" smtClean="0"/>
              <a:t>  0  </a:t>
            </a:r>
            <a:r>
              <a:rPr lang="en-US" sz="1800" smtClean="0">
                <a:solidFill>
                  <a:srgbClr val="FF0000"/>
                </a:solidFill>
              </a:rPr>
              <a:t>0°</a:t>
            </a:r>
            <a:r>
              <a:rPr lang="ru-RU" sz="1800" smtClean="0"/>
              <a:t>             </a:t>
            </a:r>
            <a:r>
              <a:rPr lang="en-US" sz="1800" smtClean="0"/>
              <a:t>x</a:t>
            </a:r>
            <a:endParaRPr lang="ru-RU" sz="1800" smtClean="0"/>
          </a:p>
          <a:p>
            <a:pPr eaLnBrk="1" hangingPunct="1">
              <a:buFont typeface="Arial" charset="0"/>
              <a:buNone/>
            </a:pPr>
            <a:r>
              <a:rPr lang="en-US" sz="1800" smtClean="0"/>
              <a:t>                               </a:t>
            </a:r>
            <a:r>
              <a:rPr lang="ru-RU" sz="1800" smtClean="0"/>
              <a:t> -</a:t>
            </a:r>
            <a:r>
              <a:rPr lang="en-US" sz="1800" smtClean="0"/>
              <a:t>        </a:t>
            </a:r>
            <a:r>
              <a:rPr lang="ru-RU" sz="1800" smtClean="0"/>
              <a:t>-</a:t>
            </a:r>
            <a:r>
              <a:rPr lang="en-US" sz="1800" smtClean="0"/>
              <a:t>        </a:t>
            </a:r>
            <a:r>
              <a:rPr lang="en-US" sz="1400" b="1" smtClean="0"/>
              <a:t>-</a:t>
            </a:r>
            <a:r>
              <a:rPr lang="en-US" sz="1400" smtClean="0"/>
              <a:t>1/2                                      </a:t>
            </a:r>
            <a:r>
              <a:rPr lang="ru-RU" sz="1400" smtClean="0"/>
              <a:t>              </a:t>
            </a:r>
            <a:r>
              <a:rPr lang="en-US" sz="1400" smtClean="0"/>
              <a:t> </a:t>
            </a:r>
            <a:r>
              <a:rPr lang="en-US" sz="2400" smtClean="0"/>
              <a:t>½</a:t>
            </a:r>
            <a:r>
              <a:rPr lang="en-US" sz="2400" smtClean="0">
                <a:solidFill>
                  <a:srgbClr val="FF0000"/>
                </a:solidFill>
              </a:rPr>
              <a:t>  </a:t>
            </a:r>
            <a:r>
              <a:rPr lang="en-US" sz="1800" smtClean="0">
                <a:solidFill>
                  <a:srgbClr val="FF0000"/>
                </a:solidFill>
              </a:rPr>
              <a:t>                   </a:t>
            </a:r>
            <a:r>
              <a:rPr lang="en-US" sz="1800" smtClean="0"/>
              <a:t>2</a:t>
            </a:r>
            <a:r>
              <a:rPr lang="el-GR" sz="1800" smtClean="0"/>
              <a:t>π</a:t>
            </a:r>
            <a:r>
              <a:rPr lang="en-US" sz="1800" smtClean="0">
                <a:solidFill>
                  <a:srgbClr val="FF0000"/>
                </a:solidFill>
              </a:rPr>
              <a:t>  360       </a:t>
            </a:r>
            <a:r>
              <a:rPr lang="en-US" sz="1800" smtClean="0"/>
              <a:t>(cost)</a:t>
            </a:r>
            <a:endParaRPr lang="ru-RU" sz="1800" smtClean="0"/>
          </a:p>
          <a:p>
            <a:pPr eaLnBrk="1" hangingPunct="1">
              <a:buFont typeface="Arial" charset="0"/>
              <a:buNone/>
            </a:pPr>
            <a:endParaRPr lang="ru-RU" sz="1800" smtClean="0"/>
          </a:p>
          <a:p>
            <a:pPr eaLnBrk="1" hangingPunct="1">
              <a:buFont typeface="Arial" charset="0"/>
              <a:buNone/>
            </a:pPr>
            <a:endParaRPr lang="ru-RU" sz="1800" smtClean="0"/>
          </a:p>
          <a:p>
            <a:pPr eaLnBrk="1" hangingPunct="1">
              <a:buFont typeface="Arial" charset="0"/>
              <a:buNone/>
            </a:pPr>
            <a:r>
              <a:rPr lang="ru-RU" sz="1800" smtClean="0"/>
              <a:t>                  </a:t>
            </a:r>
            <a:r>
              <a:rPr lang="en-US" sz="1800" smtClean="0">
                <a:solidFill>
                  <a:srgbClr val="FF0000"/>
                </a:solidFill>
              </a:rPr>
              <a:t>210°</a:t>
            </a:r>
            <a:r>
              <a:rPr lang="ru-RU" sz="1800" smtClean="0"/>
              <a:t> 7</a:t>
            </a:r>
            <a:r>
              <a:rPr lang="el-GR" sz="1800" smtClean="0"/>
              <a:t>π</a:t>
            </a:r>
            <a:r>
              <a:rPr lang="ru-RU" sz="1800" smtClean="0"/>
              <a:t>/6                               </a:t>
            </a:r>
            <a:r>
              <a:rPr lang="ru-RU" sz="1600" b="1" smtClean="0"/>
              <a:t>-</a:t>
            </a:r>
            <a:r>
              <a:rPr lang="ru-RU" sz="1600" smtClean="0"/>
              <a:t>1/2</a:t>
            </a:r>
            <a:r>
              <a:rPr lang="ru-RU" sz="1800" smtClean="0"/>
              <a:t>                                     </a:t>
            </a:r>
            <a:r>
              <a:rPr lang="en-US" sz="1800" smtClean="0"/>
              <a:t> </a:t>
            </a:r>
            <a:r>
              <a:rPr lang="ru-RU" sz="1800" smtClean="0"/>
              <a:t>     11</a:t>
            </a:r>
            <a:r>
              <a:rPr lang="el-GR" sz="1800" smtClean="0"/>
              <a:t>π</a:t>
            </a:r>
            <a:r>
              <a:rPr lang="ru-RU" sz="1800" smtClean="0"/>
              <a:t>/6 </a:t>
            </a:r>
            <a:r>
              <a:rPr lang="en-US" sz="1800" smtClean="0">
                <a:solidFill>
                  <a:srgbClr val="FF0000"/>
                </a:solidFill>
              </a:rPr>
              <a:t>330°</a:t>
            </a:r>
            <a:r>
              <a:rPr lang="en-US" sz="1800" smtClean="0"/>
              <a:t> [-</a:t>
            </a:r>
            <a:r>
              <a:rPr lang="el-GR" sz="1800" smtClean="0"/>
              <a:t>π</a:t>
            </a:r>
            <a:r>
              <a:rPr lang="en-US" sz="1800" smtClean="0"/>
              <a:t>/6]</a:t>
            </a:r>
            <a:endParaRPr lang="ru-RU" sz="1800" smtClean="0"/>
          </a:p>
          <a:p>
            <a:pPr eaLnBrk="1" hangingPunct="1">
              <a:buFont typeface="Arial" charset="0"/>
              <a:buNone/>
            </a:pPr>
            <a:r>
              <a:rPr lang="ru-RU" sz="1800" smtClean="0"/>
              <a:t>                                                                  - </a:t>
            </a:r>
          </a:p>
          <a:p>
            <a:pPr eaLnBrk="1" hangingPunct="1">
              <a:buFont typeface="Arial" charset="0"/>
              <a:buNone/>
            </a:pPr>
            <a:r>
              <a:rPr lang="ru-RU" sz="1800" smtClean="0"/>
              <a:t>                        </a:t>
            </a:r>
            <a:r>
              <a:rPr lang="en-US" sz="1800" smtClean="0">
                <a:solidFill>
                  <a:srgbClr val="FF0000"/>
                </a:solidFill>
              </a:rPr>
              <a:t>225°</a:t>
            </a:r>
            <a:r>
              <a:rPr lang="ru-RU" sz="1800" smtClean="0"/>
              <a:t>    5</a:t>
            </a:r>
            <a:r>
              <a:rPr lang="el-GR" sz="1800" smtClean="0"/>
              <a:t>π</a:t>
            </a:r>
            <a:r>
              <a:rPr lang="ru-RU" sz="1800" smtClean="0"/>
              <a:t>/4                      -                                      7</a:t>
            </a:r>
            <a:r>
              <a:rPr lang="el-GR" sz="1800" smtClean="0"/>
              <a:t>π</a:t>
            </a:r>
            <a:r>
              <a:rPr lang="ru-RU" sz="1800" smtClean="0"/>
              <a:t>/4</a:t>
            </a:r>
            <a:r>
              <a:rPr lang="en-US" sz="1800" smtClean="0"/>
              <a:t> </a:t>
            </a:r>
            <a:r>
              <a:rPr lang="en-US" sz="1800" smtClean="0">
                <a:solidFill>
                  <a:srgbClr val="FF0000"/>
                </a:solidFill>
              </a:rPr>
              <a:t>315° </a:t>
            </a:r>
            <a:r>
              <a:rPr lang="en-US" sz="1800" smtClean="0"/>
              <a:t>[-</a:t>
            </a:r>
            <a:r>
              <a:rPr lang="el-GR" sz="1800" smtClean="0"/>
              <a:t>π</a:t>
            </a:r>
            <a:r>
              <a:rPr lang="en-US" sz="1800" smtClean="0"/>
              <a:t>/4]</a:t>
            </a:r>
            <a:endParaRPr lang="ru-RU" sz="1800" smtClean="0"/>
          </a:p>
          <a:p>
            <a:pPr eaLnBrk="1" hangingPunct="1">
              <a:buFont typeface="Arial" charset="0"/>
              <a:buNone/>
            </a:pPr>
            <a:r>
              <a:rPr lang="ru-RU" sz="1800" smtClean="0"/>
              <a:t>                                     </a:t>
            </a:r>
            <a:r>
              <a:rPr lang="en-US" sz="1800" smtClean="0">
                <a:solidFill>
                  <a:srgbClr val="FF0000"/>
                </a:solidFill>
              </a:rPr>
              <a:t>240°</a:t>
            </a:r>
            <a:r>
              <a:rPr lang="ru-RU" sz="1800" smtClean="0"/>
              <a:t>  4</a:t>
            </a:r>
            <a:r>
              <a:rPr lang="el-GR" sz="1800" smtClean="0"/>
              <a:t>π</a:t>
            </a:r>
            <a:r>
              <a:rPr lang="ru-RU" sz="1800" smtClean="0"/>
              <a:t>/3                </a:t>
            </a:r>
            <a:r>
              <a:rPr lang="ru-RU" sz="1800" smtClean="0">
                <a:solidFill>
                  <a:srgbClr val="FF0000"/>
                </a:solidFill>
              </a:rPr>
              <a:t>-1</a:t>
            </a:r>
            <a:r>
              <a:rPr lang="ru-RU" sz="1800" smtClean="0"/>
              <a:t>                       5</a:t>
            </a:r>
            <a:r>
              <a:rPr lang="el-GR" sz="1800" smtClean="0"/>
              <a:t>π</a:t>
            </a:r>
            <a:r>
              <a:rPr lang="ru-RU" sz="1800" smtClean="0"/>
              <a:t>/3</a:t>
            </a:r>
            <a:r>
              <a:rPr lang="en-US" sz="1800" smtClean="0"/>
              <a:t> </a:t>
            </a:r>
            <a:r>
              <a:rPr lang="en-US" sz="1800" smtClean="0">
                <a:solidFill>
                  <a:srgbClr val="FF0000"/>
                </a:solidFill>
              </a:rPr>
              <a:t>300° </a:t>
            </a:r>
            <a:r>
              <a:rPr lang="en-US" sz="1800" smtClean="0"/>
              <a:t>[-</a:t>
            </a:r>
            <a:r>
              <a:rPr lang="el-GR" sz="1800" smtClean="0"/>
              <a:t>π</a:t>
            </a:r>
            <a:r>
              <a:rPr lang="en-US" sz="1800" smtClean="0"/>
              <a:t>/3]</a:t>
            </a:r>
            <a:endParaRPr lang="ru-RU" sz="1800" smtClean="0"/>
          </a:p>
          <a:p>
            <a:pPr eaLnBrk="1" hangingPunct="1">
              <a:buFont typeface="Arial" charset="0"/>
              <a:buNone/>
            </a:pPr>
            <a:r>
              <a:rPr lang="ru-RU" sz="1800" smtClean="0"/>
              <a:t>                                                               </a:t>
            </a:r>
            <a:r>
              <a:rPr lang="en-US" sz="1800" smtClean="0"/>
              <a:t> </a:t>
            </a:r>
            <a:r>
              <a:rPr lang="ru-RU" sz="1800" smtClean="0"/>
              <a:t>   </a:t>
            </a:r>
            <a:r>
              <a:rPr lang="en-US" sz="1800" smtClean="0">
                <a:solidFill>
                  <a:srgbClr val="FF0000"/>
                </a:solidFill>
              </a:rPr>
              <a:t>270°</a:t>
            </a:r>
            <a:r>
              <a:rPr lang="ru-RU" sz="1800" smtClean="0"/>
              <a:t>   3</a:t>
            </a:r>
            <a:r>
              <a:rPr lang="el-GR" sz="1800" smtClean="0"/>
              <a:t>π</a:t>
            </a:r>
            <a:r>
              <a:rPr lang="ru-RU" sz="1800" smtClean="0"/>
              <a:t>/2</a:t>
            </a:r>
            <a:r>
              <a:rPr lang="en-US" sz="1800" smtClean="0"/>
              <a:t> [-</a:t>
            </a:r>
            <a:r>
              <a:rPr lang="el-GR" sz="1800" smtClean="0"/>
              <a:t>π</a:t>
            </a:r>
            <a:r>
              <a:rPr lang="en-US" sz="1800" smtClean="0"/>
              <a:t>/2]</a:t>
            </a:r>
          </a:p>
          <a:p>
            <a:pPr eaLnBrk="1" hangingPunct="1">
              <a:buFont typeface="Arial" charset="0"/>
              <a:buNone/>
            </a:pPr>
            <a:r>
              <a:rPr lang="en-US" sz="1800" smtClean="0"/>
              <a:t>                                                                  (sint)</a:t>
            </a:r>
            <a:endParaRPr lang="ru-RU" sz="1600" smtClean="0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1000125" y="3500438"/>
            <a:ext cx="7429500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5400000" flipH="1">
            <a:off x="1536700" y="3606800"/>
            <a:ext cx="607218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Овал 26"/>
          <p:cNvSpPr/>
          <p:nvPr/>
        </p:nvSpPr>
        <p:spPr>
          <a:xfrm>
            <a:off x="6572250" y="2286000"/>
            <a:ext cx="71438" cy="714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5715000" y="1428750"/>
            <a:ext cx="71438" cy="714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3357563" y="1428750"/>
            <a:ext cx="71437" cy="714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2428875" y="2286000"/>
            <a:ext cx="71438" cy="714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2786063" y="1785938"/>
            <a:ext cx="71437" cy="7143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2857500" y="5072063"/>
            <a:ext cx="71438" cy="7143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2500313" y="4643438"/>
            <a:ext cx="71437" cy="7143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3357563" y="5429250"/>
            <a:ext cx="71437" cy="714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5" name="Овал 34"/>
          <p:cNvSpPr/>
          <p:nvPr/>
        </p:nvSpPr>
        <p:spPr>
          <a:xfrm flipH="1">
            <a:off x="6500813" y="4643438"/>
            <a:ext cx="71437" cy="7143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5643563" y="5429250"/>
            <a:ext cx="71437" cy="714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6143625" y="5072063"/>
            <a:ext cx="71438" cy="7143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4500563" y="1071563"/>
            <a:ext cx="71437" cy="714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4572000" y="5786438"/>
            <a:ext cx="71438" cy="714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2143125" y="3429000"/>
            <a:ext cx="71438" cy="714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6858000" y="3429000"/>
            <a:ext cx="71438" cy="714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2" name="Овал 41"/>
          <p:cNvSpPr/>
          <p:nvPr/>
        </p:nvSpPr>
        <p:spPr>
          <a:xfrm>
            <a:off x="6215063" y="1785938"/>
            <a:ext cx="71437" cy="7143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44" name="Прямая соединительная линия 43"/>
          <p:cNvCxnSpPr>
            <a:stCxn id="6" idx="1"/>
            <a:endCxn id="6" idx="7"/>
          </p:cNvCxnSpPr>
          <p:nvPr/>
        </p:nvCxnSpPr>
        <p:spPr>
          <a:xfrm rot="5400000" flipH="1" flipV="1">
            <a:off x="4536281" y="130969"/>
            <a:ext cx="1588" cy="33845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rot="16200000" flipH="1" flipV="1">
            <a:off x="4625975" y="303213"/>
            <a:ext cx="0" cy="23939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>
            <a:stCxn id="30" idx="3"/>
            <a:endCxn id="27" idx="3"/>
          </p:cNvCxnSpPr>
          <p:nvPr/>
        </p:nvCxnSpPr>
        <p:spPr>
          <a:xfrm rot="16200000" flipH="1">
            <a:off x="4510882" y="275431"/>
            <a:ext cx="1588" cy="41433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>
            <a:endCxn id="32" idx="1"/>
          </p:cNvCxnSpPr>
          <p:nvPr/>
        </p:nvCxnSpPr>
        <p:spPr>
          <a:xfrm rot="16200000" flipH="1">
            <a:off x="1250951" y="3465512"/>
            <a:ext cx="3225800" cy="95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>
            <a:endCxn id="34" idx="0"/>
          </p:cNvCxnSpPr>
          <p:nvPr/>
        </p:nvCxnSpPr>
        <p:spPr>
          <a:xfrm rot="5400000">
            <a:off x="1440657" y="3452019"/>
            <a:ext cx="3929062" cy="25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 rot="16200000" flipH="1">
            <a:off x="1364457" y="3493294"/>
            <a:ext cx="2297112" cy="25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>
            <a:stCxn id="33" idx="5"/>
          </p:cNvCxnSpPr>
          <p:nvPr/>
        </p:nvCxnSpPr>
        <p:spPr>
          <a:xfrm rot="16200000" flipH="1">
            <a:off x="4560888" y="2703513"/>
            <a:ext cx="11112" cy="40116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>
            <a:stCxn id="27" idx="4"/>
          </p:cNvCxnSpPr>
          <p:nvPr/>
        </p:nvCxnSpPr>
        <p:spPr>
          <a:xfrm rot="5400000">
            <a:off x="5437188" y="3492500"/>
            <a:ext cx="2306637" cy="365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>
            <a:stCxn id="32" idx="6"/>
            <a:endCxn id="6" idx="5"/>
          </p:cNvCxnSpPr>
          <p:nvPr/>
        </p:nvCxnSpPr>
        <p:spPr>
          <a:xfrm flipV="1">
            <a:off x="2928938" y="5106988"/>
            <a:ext cx="3298825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/>
          <p:cNvCxnSpPr>
            <a:stCxn id="34" idx="3"/>
          </p:cNvCxnSpPr>
          <p:nvPr/>
        </p:nvCxnSpPr>
        <p:spPr>
          <a:xfrm rot="16200000" flipH="1">
            <a:off x="4536281" y="4321969"/>
            <a:ext cx="11113" cy="23463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Прямая соединительная линия 111"/>
          <p:cNvCxnSpPr>
            <a:stCxn id="28" idx="4"/>
            <a:endCxn id="36" idx="6"/>
          </p:cNvCxnSpPr>
          <p:nvPr/>
        </p:nvCxnSpPr>
        <p:spPr>
          <a:xfrm rot="5400000">
            <a:off x="3750469" y="3464719"/>
            <a:ext cx="3965575" cy="365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Прямая соединительная линия 114"/>
          <p:cNvCxnSpPr>
            <a:stCxn id="42" idx="1"/>
            <a:endCxn id="37" idx="6"/>
          </p:cNvCxnSpPr>
          <p:nvPr/>
        </p:nvCxnSpPr>
        <p:spPr>
          <a:xfrm rot="16200000" flipH="1" flipV="1">
            <a:off x="4564856" y="3447257"/>
            <a:ext cx="3311525" cy="111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79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18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181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6182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4813" y="1357313"/>
            <a:ext cx="3429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83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6184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38" y="3571875"/>
            <a:ext cx="3429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85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6186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00813" y="3571875"/>
            <a:ext cx="3429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87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6188" name="Picture 1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43375" y="5286375"/>
            <a:ext cx="3429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89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6190" name="Picture 1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4813" y="1714500"/>
            <a:ext cx="3429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91" name="Picture 1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43375" y="4929188"/>
            <a:ext cx="3429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92" name="Picture 1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500" y="3571875"/>
            <a:ext cx="3429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93" name="Picture 1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72188" y="3571875"/>
            <a:ext cx="3429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1071563" y="1857375"/>
            <a:ext cx="2057400" cy="2057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3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Тангенс и котангенс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2" name="Содержимое 2"/>
          <p:cNvSpPr>
            <a:spLocks noGrp="1"/>
          </p:cNvSpPr>
          <p:nvPr>
            <p:ph idx="1"/>
          </p:nvPr>
        </p:nvSpPr>
        <p:spPr>
          <a:xfrm>
            <a:off x="457200" y="714375"/>
            <a:ext cx="8229600" cy="585787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Линия тангенсов                        </a:t>
            </a:r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tg t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, но 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smtClean="0">
                <a:solidFill>
                  <a:srgbClr val="FF0000"/>
                </a:solidFill>
              </a:rPr>
              <a:t>t ‡ </a:t>
            </a:r>
            <a:r>
              <a:rPr lang="ru-RU" sz="2000" smtClean="0">
                <a:solidFill>
                  <a:srgbClr val="FF0000"/>
                </a:solidFill>
              </a:rPr>
              <a:t> </a:t>
            </a:r>
            <a:r>
              <a:rPr lang="en-US" sz="2000" smtClean="0">
                <a:solidFill>
                  <a:srgbClr val="FF0000"/>
                </a:solidFill>
              </a:rPr>
              <a:t>       + </a:t>
            </a:r>
            <a:r>
              <a:rPr lang="el-GR" sz="2000" smtClean="0">
                <a:solidFill>
                  <a:srgbClr val="FF0000"/>
                </a:solidFill>
              </a:rPr>
              <a:t>π</a:t>
            </a:r>
            <a:r>
              <a:rPr lang="en-US" sz="2000" smtClean="0">
                <a:solidFill>
                  <a:srgbClr val="FF0000"/>
                </a:solidFill>
              </a:rPr>
              <a:t> k</a:t>
            </a:r>
            <a:r>
              <a:rPr lang="en-US" sz="2000" smtClean="0"/>
              <a:t>, k</a:t>
            </a:r>
            <a:r>
              <a:rPr lang="ru-RU" sz="2000" smtClean="0"/>
              <a:t>Є</a:t>
            </a:r>
            <a:r>
              <a:rPr lang="en-US" sz="2000" smtClean="0"/>
              <a:t>Z</a:t>
            </a:r>
            <a:endParaRPr lang="ru-RU" sz="2000" smtClean="0"/>
          </a:p>
          <a:p>
            <a:pPr eaLnBrk="1" hangingPunct="1">
              <a:buFont typeface="Arial" charset="0"/>
              <a:buNone/>
            </a:pPr>
            <a:r>
              <a:rPr lang="ru-RU" sz="1800" smtClean="0"/>
              <a:t>                        </a:t>
            </a:r>
          </a:p>
          <a:p>
            <a:pPr eaLnBrk="1" hangingPunct="1">
              <a:buFont typeface="Arial" charset="0"/>
              <a:buNone/>
            </a:pPr>
            <a:r>
              <a:rPr lang="ru-RU" sz="1800" smtClean="0"/>
              <a:t>                            у  </a:t>
            </a:r>
            <a:r>
              <a:rPr lang="el-GR" sz="1800" smtClean="0"/>
              <a:t>π</a:t>
            </a:r>
            <a:r>
              <a:rPr lang="ru-RU" sz="1800" smtClean="0"/>
              <a:t>/2</a:t>
            </a:r>
          </a:p>
          <a:p>
            <a:pPr eaLnBrk="1" hangingPunct="1">
              <a:buFont typeface="Arial" charset="0"/>
              <a:buNone/>
            </a:pPr>
            <a:r>
              <a:rPr lang="ru-RU" sz="1800" smtClean="0"/>
              <a:t>              </a:t>
            </a:r>
            <a:r>
              <a:rPr lang="ru-RU" sz="1200" smtClean="0"/>
              <a:t>2</a:t>
            </a:r>
            <a:r>
              <a:rPr lang="el-GR" sz="1200" smtClean="0"/>
              <a:t>π</a:t>
            </a:r>
            <a:r>
              <a:rPr lang="ru-RU" sz="1200" smtClean="0"/>
              <a:t>/3</a:t>
            </a:r>
            <a:r>
              <a:rPr lang="ru-RU" sz="1800" smtClean="0"/>
              <a:t>                     </a:t>
            </a:r>
            <a:r>
              <a:rPr lang="el-GR" sz="1200" smtClean="0"/>
              <a:t>π</a:t>
            </a:r>
            <a:r>
              <a:rPr lang="ru-RU" sz="1200" smtClean="0"/>
              <a:t>/3</a:t>
            </a:r>
            <a:r>
              <a:rPr lang="ru-RU" sz="1800" smtClean="0"/>
              <a:t>      </a:t>
            </a:r>
            <a:r>
              <a:rPr lang="ru-RU" sz="1600" smtClean="0"/>
              <a:t>1</a:t>
            </a:r>
            <a:r>
              <a:rPr lang="ru-RU" sz="1800" smtClean="0"/>
              <a:t>  </a:t>
            </a:r>
          </a:p>
          <a:p>
            <a:pPr eaLnBrk="1" hangingPunct="1">
              <a:buFont typeface="Arial" charset="0"/>
              <a:buNone/>
            </a:pPr>
            <a:r>
              <a:rPr lang="ru-RU" sz="1800" smtClean="0"/>
              <a:t>       </a:t>
            </a:r>
            <a:r>
              <a:rPr lang="ru-RU" sz="1200" smtClean="0"/>
              <a:t>5</a:t>
            </a:r>
            <a:r>
              <a:rPr lang="el-GR" sz="1200" smtClean="0"/>
              <a:t>π</a:t>
            </a:r>
            <a:r>
              <a:rPr lang="ru-RU" sz="1200" smtClean="0"/>
              <a:t>/6</a:t>
            </a:r>
            <a:r>
              <a:rPr lang="ru-RU" sz="1800" smtClean="0"/>
              <a:t>                            </a:t>
            </a:r>
            <a:r>
              <a:rPr lang="el-GR" sz="1200" smtClean="0"/>
              <a:t>π</a:t>
            </a:r>
            <a:r>
              <a:rPr lang="ru-RU" sz="1200" smtClean="0"/>
              <a:t>/4</a:t>
            </a:r>
            <a:endParaRPr lang="ru-RU" sz="1800" smtClean="0"/>
          </a:p>
          <a:p>
            <a:pPr eaLnBrk="1" hangingPunct="1">
              <a:buFont typeface="Arial" charset="0"/>
              <a:buNone/>
            </a:pPr>
            <a:r>
              <a:rPr lang="ru-RU" sz="1200" smtClean="0"/>
              <a:t>                                                                 </a:t>
            </a:r>
            <a:r>
              <a:rPr lang="el-GR" sz="1200" smtClean="0"/>
              <a:t>π</a:t>
            </a:r>
            <a:r>
              <a:rPr lang="ru-RU" sz="1200" smtClean="0"/>
              <a:t>/6</a:t>
            </a:r>
            <a:r>
              <a:rPr lang="ru-RU" sz="1800" smtClean="0"/>
              <a:t>        </a:t>
            </a:r>
            <a:r>
              <a:rPr lang="en-US" sz="1800" smtClean="0"/>
              <a:t>                        </a:t>
            </a:r>
            <a:r>
              <a:rPr lang="en-US" sz="1800" smtClean="0">
                <a:latin typeface="Times New Roman" pitchFamily="18" charset="0"/>
                <a:cs typeface="Times New Roman" pitchFamily="18" charset="0"/>
              </a:rPr>
              <a:t>ctg t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 Є</a:t>
            </a:r>
            <a:r>
              <a:rPr lang="en-US" sz="1800" smtClean="0">
                <a:latin typeface="Times New Roman" pitchFamily="18" charset="0"/>
                <a:cs typeface="Times New Roman" pitchFamily="18" charset="0"/>
              </a:rPr>
              <a:t>R,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 но</a:t>
            </a:r>
            <a:r>
              <a:rPr lang="en-US" sz="1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smtClean="0">
                <a:solidFill>
                  <a:srgbClr val="FF0000"/>
                </a:solidFill>
              </a:rPr>
              <a:t>t ‡ 0 + </a:t>
            </a:r>
            <a:r>
              <a:rPr lang="el-GR" sz="1800" smtClean="0">
                <a:solidFill>
                  <a:srgbClr val="FF0000"/>
                </a:solidFill>
              </a:rPr>
              <a:t>π</a:t>
            </a:r>
            <a:r>
              <a:rPr lang="en-US" sz="1800" smtClean="0">
                <a:solidFill>
                  <a:srgbClr val="FF0000"/>
                </a:solidFill>
              </a:rPr>
              <a:t>k</a:t>
            </a:r>
            <a:r>
              <a:rPr lang="en-US" sz="1800" smtClean="0"/>
              <a:t>, k</a:t>
            </a:r>
            <a:r>
              <a:rPr lang="ru-RU" sz="1800" smtClean="0"/>
              <a:t>Є</a:t>
            </a:r>
            <a:r>
              <a:rPr lang="en-US" sz="1800" smtClean="0"/>
              <a:t>Z</a:t>
            </a:r>
            <a:endParaRPr lang="ru-RU" sz="1200" smtClean="0"/>
          </a:p>
          <a:p>
            <a:pPr eaLnBrk="1" hangingPunct="1">
              <a:buFont typeface="Arial" charset="0"/>
              <a:buNone/>
            </a:pPr>
            <a:r>
              <a:rPr lang="ru-RU" sz="1200" smtClean="0"/>
              <a:t>           </a:t>
            </a:r>
            <a:r>
              <a:rPr lang="ru-RU" sz="1400" smtClean="0"/>
              <a:t>   </a:t>
            </a:r>
            <a:r>
              <a:rPr lang="ru-RU" sz="1200" smtClean="0"/>
              <a:t>                                                              0         </a:t>
            </a:r>
            <a:r>
              <a:rPr lang="ru-RU" sz="1600" smtClean="0"/>
              <a:t>х                           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Линия котангенсов</a:t>
            </a:r>
          </a:p>
          <a:p>
            <a:pPr eaLnBrk="1" hangingPunct="1">
              <a:buFont typeface="Arial" charset="0"/>
              <a:buNone/>
            </a:pPr>
            <a:endParaRPr lang="ru-RU" sz="1600" smtClean="0"/>
          </a:p>
          <a:p>
            <a:pPr eaLnBrk="1" hangingPunct="1">
              <a:buFont typeface="Arial" charset="0"/>
              <a:buNone/>
            </a:pPr>
            <a:r>
              <a:rPr lang="ru-RU" sz="1600" smtClean="0"/>
              <a:t>                                                                </a:t>
            </a:r>
            <a:r>
              <a:rPr lang="ru-RU" sz="1200" smtClean="0"/>
              <a:t>      </a:t>
            </a:r>
            <a:r>
              <a:rPr lang="ru-RU" sz="1800" smtClean="0"/>
              <a:t>                                                   у</a:t>
            </a:r>
          </a:p>
          <a:p>
            <a:pPr eaLnBrk="1" hangingPunct="1">
              <a:buFont typeface="Arial" charset="0"/>
              <a:buNone/>
            </a:pPr>
            <a:r>
              <a:rPr lang="ru-RU" sz="1800" smtClean="0"/>
              <a:t>                </a:t>
            </a:r>
            <a:r>
              <a:rPr lang="ru-RU" sz="1200" smtClean="0"/>
              <a:t>4</a:t>
            </a:r>
            <a:r>
              <a:rPr lang="el-GR" sz="1200" smtClean="0"/>
              <a:t>π</a:t>
            </a:r>
            <a:r>
              <a:rPr lang="ru-RU" sz="1200" smtClean="0"/>
              <a:t>/3</a:t>
            </a:r>
            <a:r>
              <a:rPr lang="ru-RU" sz="1800" smtClean="0"/>
              <a:t>  </a:t>
            </a:r>
            <a:endParaRPr lang="ru-RU" sz="1400" smtClean="0"/>
          </a:p>
          <a:p>
            <a:pPr eaLnBrk="1" hangingPunct="1">
              <a:buFont typeface="Arial" charset="0"/>
              <a:buNone/>
            </a:pPr>
            <a:r>
              <a:rPr lang="ru-RU" sz="1400" smtClean="0"/>
              <a:t>                                       -</a:t>
            </a:r>
            <a:r>
              <a:rPr lang="el-GR" sz="1400" smtClean="0"/>
              <a:t>π</a:t>
            </a:r>
            <a:r>
              <a:rPr lang="ru-RU" sz="1400" smtClean="0"/>
              <a:t>/2</a:t>
            </a:r>
          </a:p>
          <a:p>
            <a:pPr eaLnBrk="1" hangingPunct="1">
              <a:buFont typeface="Arial" charset="0"/>
              <a:buNone/>
            </a:pPr>
            <a:endParaRPr lang="ru-RU" sz="1400" smtClean="0"/>
          </a:p>
          <a:p>
            <a:pPr eaLnBrk="1" hangingPunct="1">
              <a:buFont typeface="Arial" charset="0"/>
              <a:buNone/>
            </a:pPr>
            <a:endParaRPr lang="ru-RU" sz="1400" smtClean="0"/>
          </a:p>
          <a:p>
            <a:pPr eaLnBrk="1" hangingPunct="1">
              <a:buFont typeface="Arial" charset="0"/>
              <a:buNone/>
            </a:pPr>
            <a:r>
              <a:rPr lang="ru-RU" sz="1400" smtClean="0"/>
              <a:t>                                                                                                                   </a:t>
            </a:r>
            <a:r>
              <a:rPr lang="el-GR" sz="1400" smtClean="0"/>
              <a:t>π</a:t>
            </a:r>
            <a:r>
              <a:rPr lang="ru-RU" sz="1400" smtClean="0"/>
              <a:t>                                                        0         х </a:t>
            </a:r>
            <a:endParaRPr lang="ru-RU" sz="1800" smtClean="0"/>
          </a:p>
        </p:txBody>
      </p:sp>
      <p:sp>
        <p:nvSpPr>
          <p:cNvPr id="5" name="Овал 4"/>
          <p:cNvSpPr/>
          <p:nvPr/>
        </p:nvSpPr>
        <p:spPr>
          <a:xfrm>
            <a:off x="5286375" y="4071938"/>
            <a:ext cx="2057400" cy="2057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714375" y="2928938"/>
            <a:ext cx="285750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 flipH="1" flipV="1">
            <a:off x="822325" y="2820988"/>
            <a:ext cx="264318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1105694" y="2893219"/>
            <a:ext cx="4073525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5400000" flipH="1" flipV="1">
            <a:off x="4787106" y="4785519"/>
            <a:ext cx="30003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4929188" y="5072063"/>
            <a:ext cx="2928937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4143375" y="4071938"/>
            <a:ext cx="4143375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1214438" y="2357438"/>
            <a:ext cx="1928812" cy="10715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rot="5400000" flipH="1" flipV="1">
            <a:off x="1428750" y="1928813"/>
            <a:ext cx="1714500" cy="17145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rot="5400000" flipH="1" flipV="1">
            <a:off x="1143000" y="1785938"/>
            <a:ext cx="2500313" cy="15001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rot="16200000" flipH="1">
            <a:off x="1071563" y="2571750"/>
            <a:ext cx="2643188" cy="15001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1214438" y="2357438"/>
            <a:ext cx="1928812" cy="1143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rot="16200000" flipH="1">
            <a:off x="1393031" y="2178844"/>
            <a:ext cx="1785938" cy="17145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V="1">
            <a:off x="5429250" y="4071938"/>
            <a:ext cx="2428875" cy="15716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rot="5400000" flipH="1" flipV="1">
            <a:off x="5357813" y="4500563"/>
            <a:ext cx="1928812" cy="10715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>
            <a:stCxn id="5" idx="3"/>
          </p:cNvCxnSpPr>
          <p:nvPr/>
        </p:nvCxnSpPr>
        <p:spPr>
          <a:xfrm rot="5400000" flipH="1" flipV="1">
            <a:off x="5559425" y="4100513"/>
            <a:ext cx="1755775" cy="16986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rot="16200000" flipV="1">
            <a:off x="5286376" y="4429125"/>
            <a:ext cx="1928812" cy="121443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rot="10800000">
            <a:off x="4643438" y="4071938"/>
            <a:ext cx="2571750" cy="15716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>
            <a:stCxn id="5" idx="5"/>
          </p:cNvCxnSpPr>
          <p:nvPr/>
        </p:nvCxnSpPr>
        <p:spPr>
          <a:xfrm rot="5400000" flipH="1">
            <a:off x="5286375" y="4071938"/>
            <a:ext cx="1755775" cy="17557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9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100">
                <a:latin typeface="Calibri" pitchFamily="34" charset="0"/>
                <a:cs typeface="Times New Roman" pitchFamily="18" charset="0"/>
              </a:rPr>
              <a:t>   </a:t>
            </a:r>
            <a:endParaRPr lang="ru-RU"/>
          </a:p>
        </p:txBody>
      </p:sp>
      <p:pic>
        <p:nvPicPr>
          <p:cNvPr id="719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4688" y="1357313"/>
            <a:ext cx="17145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94" name="Rectangle 3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19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100">
                <a:latin typeface="Calibri" pitchFamily="34" charset="0"/>
                <a:cs typeface="Times New Roman" pitchFamily="18" charset="0"/>
              </a:rPr>
              <a:t>   </a:t>
            </a:r>
            <a:endParaRPr lang="ru-RU"/>
          </a:p>
        </p:txBody>
      </p:sp>
      <p:sp>
        <p:nvSpPr>
          <p:cNvPr id="7196" name="Rectangle 6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197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100">
                <a:latin typeface="Calibri" pitchFamily="34" charset="0"/>
                <a:cs typeface="Times New Roman" pitchFamily="18" charset="0"/>
              </a:rPr>
              <a:t>   </a:t>
            </a:r>
            <a:endParaRPr lang="ru-RU"/>
          </a:p>
        </p:txBody>
      </p:sp>
      <p:pic>
        <p:nvPicPr>
          <p:cNvPr id="7198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29563" y="3857625"/>
            <a:ext cx="17145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99" name="Rectangle 9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200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100">
                <a:latin typeface="Calibri" pitchFamily="34" charset="0"/>
                <a:cs typeface="Times New Roman" pitchFamily="18" charset="0"/>
              </a:rPr>
              <a:t>   </a:t>
            </a:r>
            <a:endParaRPr lang="ru-RU"/>
          </a:p>
        </p:txBody>
      </p:sp>
      <p:sp>
        <p:nvSpPr>
          <p:cNvPr id="7201" name="Rectangle 12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20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100">
                <a:latin typeface="Calibri" pitchFamily="34" charset="0"/>
                <a:cs typeface="Times New Roman" pitchFamily="18" charset="0"/>
              </a:rPr>
              <a:t>   </a:t>
            </a:r>
            <a:endParaRPr lang="ru-RU"/>
          </a:p>
        </p:txBody>
      </p:sp>
      <p:sp>
        <p:nvSpPr>
          <p:cNvPr id="7203" name="Rectangle 15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204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100">
                <a:latin typeface="Calibri" pitchFamily="34" charset="0"/>
                <a:cs typeface="Times New Roman" pitchFamily="18" charset="0"/>
              </a:rPr>
              <a:t>   </a:t>
            </a:r>
            <a:endParaRPr lang="ru-RU"/>
          </a:p>
        </p:txBody>
      </p:sp>
      <p:sp>
        <p:nvSpPr>
          <p:cNvPr id="7205" name="Rectangle 18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206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100">
                <a:latin typeface="Calibri" pitchFamily="34" charset="0"/>
                <a:cs typeface="Times New Roman" pitchFamily="18" charset="0"/>
              </a:rPr>
              <a:t>   </a:t>
            </a:r>
            <a:endParaRPr lang="ru-RU"/>
          </a:p>
        </p:txBody>
      </p:sp>
      <p:sp>
        <p:nvSpPr>
          <p:cNvPr id="7207" name="Rectangle 21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208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100">
                <a:latin typeface="Calibri" pitchFamily="34" charset="0"/>
                <a:cs typeface="Times New Roman" pitchFamily="18" charset="0"/>
              </a:rPr>
              <a:t>   </a:t>
            </a:r>
            <a:endParaRPr lang="ru-RU"/>
          </a:p>
        </p:txBody>
      </p:sp>
      <p:sp>
        <p:nvSpPr>
          <p:cNvPr id="7209" name="Rectangle 24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4" name="Овал 83"/>
          <p:cNvSpPr/>
          <p:nvPr/>
        </p:nvSpPr>
        <p:spPr>
          <a:xfrm>
            <a:off x="2095500" y="1804988"/>
            <a:ext cx="71438" cy="7143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5" name="Овал 84"/>
          <p:cNvSpPr/>
          <p:nvPr/>
        </p:nvSpPr>
        <p:spPr>
          <a:xfrm>
            <a:off x="2100263" y="3881438"/>
            <a:ext cx="71437" cy="7143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6" name="Овал 85"/>
          <p:cNvSpPr/>
          <p:nvPr/>
        </p:nvSpPr>
        <p:spPr>
          <a:xfrm>
            <a:off x="7315200" y="5024438"/>
            <a:ext cx="71438" cy="7143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7" name="Овал 86"/>
          <p:cNvSpPr/>
          <p:nvPr/>
        </p:nvSpPr>
        <p:spPr>
          <a:xfrm>
            <a:off x="5248275" y="5038725"/>
            <a:ext cx="71438" cy="7143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214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7215" name="Picture 2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9125" y="3857625"/>
            <a:ext cx="27622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16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7217" name="Picture 2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4688" y="4429125"/>
            <a:ext cx="27622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18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7219" name="Picture 2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4688" y="3429000"/>
            <a:ext cx="4191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20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7221" name="Picture 3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0688" y="3857625"/>
            <a:ext cx="4191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22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7223" name="Picture 3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43688" y="3857625"/>
            <a:ext cx="31432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24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7225" name="Picture 3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86625" y="3857625"/>
            <a:ext cx="9525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26" name="Rectangle 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7227" name="Picture 37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3500" y="3857625"/>
            <a:ext cx="200025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28" name="Rectangle 4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7229" name="Picture 39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4688" y="3929063"/>
            <a:ext cx="200025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30" name="Rectangle 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7231" name="Picture 4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4688" y="2286000"/>
            <a:ext cx="31432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3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7233" name="Picture 1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25" y="2000250"/>
            <a:ext cx="3333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3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7235" name="Picture 3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813" y="3357563"/>
            <a:ext cx="3333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3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7237" name="Picture 5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25" y="3643313"/>
            <a:ext cx="3333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3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7239" name="Picture 7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4938" y="5786438"/>
            <a:ext cx="3333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4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7241" name="Picture 9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0" y="3643313"/>
            <a:ext cx="3333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4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7243" name="Picture 11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15125" y="6072188"/>
            <a:ext cx="3333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4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7245" name="Picture 13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0313" y="3429000"/>
            <a:ext cx="3333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4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7247" name="Picture 15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72313" y="5857875"/>
            <a:ext cx="3333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48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7249" name="Picture 17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71750" y="3214688"/>
            <a:ext cx="4191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50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7251" name="Picture 19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15188" y="5572125"/>
            <a:ext cx="4191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52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7253" name="Picture 21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38" y="4000500"/>
            <a:ext cx="3333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54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7255" name="Picture 23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43625" y="6215063"/>
            <a:ext cx="3333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56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7257" name="Picture 25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15188" y="4429125"/>
            <a:ext cx="2571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58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7259" name="Picture 27"/>
          <p:cNvPicPr>
            <a:picLocks noChangeAspect="1" noChangeArrowheads="1"/>
          </p:cNvPicPr>
          <p:nvPr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72313" y="4214813"/>
            <a:ext cx="2571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60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7261" name="Picture 29"/>
          <p:cNvPicPr>
            <a:picLocks noChangeAspect="1" noChangeArrowheads="1"/>
          </p:cNvPicPr>
          <p:nvPr/>
        </p:nvPicPr>
        <p:blipFill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0" y="4071938"/>
            <a:ext cx="2571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62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7263" name="Picture 31"/>
          <p:cNvPicPr>
            <a:picLocks noChangeAspect="1" noChangeArrowheads="1"/>
          </p:cNvPicPr>
          <p:nvPr/>
        </p:nvPicPr>
        <p:blipFill>
          <a:blip r:embed="rId1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29250" y="4071938"/>
            <a:ext cx="3333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64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7265" name="Picture 33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4938" y="4214813"/>
            <a:ext cx="3333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66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7267" name="Picture 35"/>
          <p:cNvPicPr>
            <a:picLocks noChangeAspect="1" noChangeArrowheads="1"/>
          </p:cNvPicPr>
          <p:nvPr/>
        </p:nvPicPr>
        <p:blipFill>
          <a:blip r:embed="rId1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5" y="4500563"/>
            <a:ext cx="3333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68" name="Rectangle 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7269" name="Picture 37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5" y="5500688"/>
            <a:ext cx="3333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70" name="Rectangle 4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7271" name="Picture 39"/>
          <p:cNvPicPr>
            <a:picLocks noChangeAspect="1" noChangeArrowheads="1"/>
          </p:cNvPicPr>
          <p:nvPr/>
        </p:nvPicPr>
        <p:blipFill>
          <a:blip r:embed="rId2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0688" y="6072188"/>
            <a:ext cx="3714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72" name="Rectangle 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7273" name="Picture 41"/>
          <p:cNvPicPr>
            <a:picLocks noChangeAspect="1" noChangeArrowheads="1"/>
          </p:cNvPicPr>
          <p:nvPr/>
        </p:nvPicPr>
        <p:blipFill>
          <a:blip r:embed="rId2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88" y="2714625"/>
            <a:ext cx="9525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74" name="Rectangle 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7275" name="Rectangle 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7276" name="Picture 45"/>
          <p:cNvPicPr>
            <a:picLocks noChangeAspect="1" noChangeArrowheads="1"/>
          </p:cNvPicPr>
          <p:nvPr/>
        </p:nvPicPr>
        <p:blipFill>
          <a:blip r:embed="rId2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38" y="3857625"/>
            <a:ext cx="36195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77" name="Rectangle 4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7278" name="Picture 47"/>
          <p:cNvPicPr>
            <a:picLocks noChangeAspect="1" noChangeArrowheads="1"/>
          </p:cNvPicPr>
          <p:nvPr/>
        </p:nvPicPr>
        <p:blipFill>
          <a:blip r:embed="rId2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88" y="3643313"/>
            <a:ext cx="36195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79" name="Rectangle 5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7280" name="Picture 49"/>
          <p:cNvPicPr>
            <a:picLocks noChangeAspect="1" noChangeArrowheads="1"/>
          </p:cNvPicPr>
          <p:nvPr/>
        </p:nvPicPr>
        <p:blipFill>
          <a:blip r:embed="rId2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28938" y="3357563"/>
            <a:ext cx="228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81" name="Rectangle 5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7282" name="Rectangle 5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7283" name="Picture 53"/>
          <p:cNvPicPr>
            <a:picLocks noChangeAspect="1" noChangeArrowheads="1"/>
          </p:cNvPicPr>
          <p:nvPr/>
        </p:nvPicPr>
        <p:blipFill>
          <a:blip r:embed="rId2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86438" y="785813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7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Знаки и значения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25"/>
            <a:ext cx="8229600" cy="5643563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&gt; 0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1ч и 2ч;           2.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cost &gt; 0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1ч и 4ч;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&lt; 0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3ч и 4ч;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cost &lt; 0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в  2ч и 3ч;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[-1;1]                           cost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-1;1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]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1)sin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²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 +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²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t=1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                       2)   y ² + x² = 1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3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tgt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&gt; 0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1ч и 3ч;          4.с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tgt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&gt; 0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1ч и 3ч;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tgt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&lt; 0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2ч и 4ч;     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tgt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&lt; 0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2ч и 4ч;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tgt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R                           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ctgt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R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tgt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sint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/cost  ;  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ctgt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= cost/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sint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          4)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tgt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= y/x            ;  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ctgt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= x/y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                         5)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tgt·ctgt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= 1            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19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20" name="Rectangle 8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21" name="Rectangle 13"/>
          <p:cNvSpPr>
            <a:spLocks noChangeArrowheads="1"/>
          </p:cNvSpPr>
          <p:nvPr/>
        </p:nvSpPr>
        <p:spPr bwMode="auto">
          <a:xfrm>
            <a:off x="0" y="214313"/>
            <a:ext cx="9144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22" name="Rectangle 1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23" name="Rectangle 19"/>
          <p:cNvSpPr>
            <a:spLocks noChangeArrowheads="1"/>
          </p:cNvSpPr>
          <p:nvPr/>
        </p:nvSpPr>
        <p:spPr bwMode="auto">
          <a:xfrm>
            <a:off x="428625" y="21431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24" name="Rectangle 20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8" name="Заголовок 67"/>
          <p:cNvSpPr>
            <a:spLocks noGrp="1"/>
          </p:cNvSpPr>
          <p:nvPr>
            <p:ph type="title"/>
          </p:nvPr>
        </p:nvSpPr>
        <p:spPr>
          <a:xfrm>
            <a:off x="457200" y="274638"/>
            <a:ext cx="2614613" cy="2968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Работа с формулами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6" name="Содержимое 68"/>
          <p:cNvSpPr>
            <a:spLocks noGrp="1"/>
          </p:cNvSpPr>
          <p:nvPr>
            <p:ph idx="1"/>
          </p:nvPr>
        </p:nvSpPr>
        <p:spPr>
          <a:xfrm rot="10800000" flipV="1">
            <a:off x="214313" y="642938"/>
            <a:ext cx="8472487" cy="5786437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№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Дано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cost=0,4;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90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°&lt;t&lt;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180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°</a:t>
            </a:r>
          </a:p>
          <a:p>
            <a:pPr eaLnBrk="1" hangingPunct="1">
              <a:buFont typeface="Arial" charset="0"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Найти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sint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eaLnBrk="1" hangingPunct="1">
              <a:buFont typeface="Arial" charset="0"/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Решение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en-US" sz="1600" u="sng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 способ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2 способ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=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2/5 ; 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СВ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sin²t + cos²t=1,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ru-RU" sz="1600" dirty="0" smtClean="0"/>
              <a:t>А</a:t>
            </a:r>
            <a:endParaRPr lang="en-US" sz="1600" dirty="0" smtClean="0"/>
          </a:p>
          <a:p>
            <a:pPr eaLnBrk="1" hangingPunct="1">
              <a:buFont typeface="Arial" charset="0"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sin²t=1 - cos²t,                                                      </a:t>
            </a:r>
            <a:r>
              <a:rPr lang="en-US" sz="1600" dirty="0" smtClean="0"/>
              <a:t>5      </a:t>
            </a:r>
            <a:r>
              <a:rPr lang="ru-RU" sz="1600" dirty="0" smtClean="0"/>
              <a:t>     </a:t>
            </a:r>
            <a:r>
              <a:rPr lang="en-US" sz="1600" dirty="0" smtClean="0"/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Т.К.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ч, то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sin t&gt;0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. Значит,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sin t=</a:t>
            </a:r>
          </a:p>
          <a:p>
            <a:pPr eaLnBrk="1" hangingPunct="1">
              <a:buFont typeface="Arial" charset="0"/>
              <a:buNone/>
            </a:pPr>
            <a:r>
              <a:rPr lang="en-US" sz="1600" dirty="0" smtClean="0"/>
              <a:t>  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sin²t=1 - 0,16</a:t>
            </a:r>
            <a:r>
              <a:rPr lang="en-US" sz="1600" dirty="0" smtClean="0"/>
              <a:t>,                       </a:t>
            </a:r>
            <a:r>
              <a:rPr lang="ru-RU" sz="1600" dirty="0" smtClean="0"/>
              <a:t>                     </a:t>
            </a:r>
            <a:r>
              <a:rPr lang="en-US" sz="1600" dirty="0" smtClean="0"/>
              <a:t> 2</a:t>
            </a:r>
          </a:p>
          <a:p>
            <a:pPr eaLnBrk="1" hangingPunct="1">
              <a:buFont typeface="Arial" charset="0"/>
              <a:buNone/>
            </a:pPr>
            <a:r>
              <a:rPr lang="en-US" sz="1600" dirty="0" smtClean="0"/>
              <a:t>  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sin²t=0,84,</a:t>
            </a:r>
          </a:p>
          <a:p>
            <a:pPr eaLnBrk="1" hangingPunct="1">
              <a:buFont typeface="Arial" charset="0"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Т.К.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ч, то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sint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&gt;0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ru-RU" sz="1600" dirty="0" smtClean="0"/>
              <a:t>С                        В</a:t>
            </a:r>
            <a:r>
              <a:rPr lang="en-US" sz="1600" dirty="0" smtClean="0"/>
              <a:t>    </a:t>
            </a:r>
            <a:r>
              <a:rPr lang="ru-RU" sz="1600" dirty="0" smtClean="0"/>
              <a:t>Ответ:           .</a:t>
            </a:r>
            <a:endParaRPr lang="en-US" sz="1600" dirty="0" smtClean="0"/>
          </a:p>
          <a:p>
            <a:pPr eaLnBrk="1" hangingPunct="1">
              <a:buFont typeface="Arial" charset="0"/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sint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=+          </a:t>
            </a:r>
          </a:p>
          <a:p>
            <a:pPr eaLnBrk="1" hangingPunct="1">
              <a:buFont typeface="Arial" charset="0"/>
              <a:buNone/>
            </a:pPr>
            <a:r>
              <a:rPr lang="en-US" sz="1600" dirty="0" smtClean="0"/>
              <a:t>     </a:t>
            </a:r>
          </a:p>
          <a:p>
            <a:pPr eaLnBrk="1" hangingPunct="1">
              <a:buFont typeface="Arial" charset="0"/>
              <a:buNone/>
            </a:pPr>
            <a:r>
              <a:rPr lang="en-US" sz="1600" dirty="0" smtClean="0"/>
              <a:t> </a:t>
            </a:r>
            <a:r>
              <a:rPr lang="ru-RU" sz="1600" dirty="0" smtClean="0"/>
              <a:t>     </a:t>
            </a:r>
            <a:r>
              <a:rPr lang="en-US" sz="1600" dirty="0" smtClean="0"/>
              <a:t> 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sint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=</a:t>
            </a:r>
          </a:p>
          <a:p>
            <a:pPr eaLnBrk="1" hangingPunct="1">
              <a:buFont typeface="Arial" charset="0"/>
              <a:buNone/>
            </a:pPr>
            <a:endParaRPr lang="en-US" sz="1600" dirty="0" smtClean="0"/>
          </a:p>
          <a:p>
            <a:pPr eaLnBrk="1" hangingPunct="1">
              <a:buFont typeface="Arial" charset="0"/>
              <a:buNone/>
            </a:pPr>
            <a:r>
              <a:rPr lang="ru-RU" sz="1600" dirty="0" smtClean="0"/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Ответ:        </a:t>
            </a:r>
            <a:r>
              <a:rPr lang="ru-RU" sz="1600" dirty="0" smtClean="0"/>
              <a:t>.</a:t>
            </a:r>
            <a:endParaRPr lang="en-US" sz="1600" dirty="0" smtClean="0"/>
          </a:p>
          <a:p>
            <a:pPr eaLnBrk="1" hangingPunct="1">
              <a:buFont typeface="Arial" charset="0"/>
              <a:buNone/>
            </a:pPr>
            <a:r>
              <a:rPr lang="en-US" sz="1600" dirty="0" smtClean="0"/>
              <a:t>  </a:t>
            </a:r>
            <a:endParaRPr lang="ru-RU" sz="1600" dirty="0" smtClean="0"/>
          </a:p>
        </p:txBody>
      </p:sp>
      <p:sp>
        <p:nvSpPr>
          <p:cNvPr id="922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2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9230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38" y="3286125"/>
            <a:ext cx="46672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рямоугольный треугольник 16"/>
          <p:cNvSpPr/>
          <p:nvPr/>
        </p:nvSpPr>
        <p:spPr>
          <a:xfrm>
            <a:off x="3929063" y="1857375"/>
            <a:ext cx="914400" cy="1200150"/>
          </a:xfrm>
          <a:prstGeom prst="rt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2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33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3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9235" name="Picture 1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00500" y="2071688"/>
            <a:ext cx="857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3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37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38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9239" name="Picture 1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92700" y="1590675"/>
            <a:ext cx="857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40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41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9242" name="Picture 2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94475" y="1541463"/>
            <a:ext cx="10668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43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44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9245" name="Picture 2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3000" y="3714750"/>
            <a:ext cx="13239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46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9247" name="Picture 27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88" y="4357688"/>
            <a:ext cx="2667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4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4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9250" name="Picture 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43900" y="1992313"/>
            <a:ext cx="35719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5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9252" name="Picture 5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57875" y="2928938"/>
            <a:ext cx="3143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3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Основные тригонометрические тождества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500063" y="857250"/>
            <a:ext cx="8229600" cy="526891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2800" smtClean="0"/>
              <a:t>1.</a:t>
            </a:r>
          </a:p>
          <a:p>
            <a:pPr eaLnBrk="1" hangingPunct="1">
              <a:buFont typeface="Arial" charset="0"/>
              <a:buNone/>
            </a:pPr>
            <a:endParaRPr lang="ru-RU" sz="2800" smtClean="0"/>
          </a:p>
        </p:txBody>
      </p:sp>
      <p:sp>
        <p:nvSpPr>
          <p:cNvPr id="1024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024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88" y="928688"/>
            <a:ext cx="272415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6" name="Rectangle 3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4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248" name="Rectangle 6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49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0250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" y="2071688"/>
            <a:ext cx="19621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1" name="Rectangle 9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52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0253" name="Picture 10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" y="3071813"/>
            <a:ext cx="213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4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0256" name="Picture 1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" y="4071938"/>
            <a:ext cx="24288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0258" name="Picture 16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" y="4572000"/>
            <a:ext cx="293370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0260" name="Picture 18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3" y="5429250"/>
            <a:ext cx="304800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1" name="Rectangle 20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0263" name="Picture 21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2063" y="3071813"/>
            <a:ext cx="28479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4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0265" name="Picture 23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5" y="5357813"/>
            <a:ext cx="28670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6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267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268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0269" name="Picture 29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2063" y="3929063"/>
            <a:ext cx="26384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0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0271" name="Picture 31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2063" y="4643438"/>
            <a:ext cx="29622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2" name="Picture 34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43375" y="928688"/>
            <a:ext cx="28575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3" name="Picture 33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50" y="1500188"/>
            <a:ext cx="272415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4" name="Rectangle 3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275" name="Rectangle 36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 </a:t>
            </a:r>
            <a:endParaRPr lang="en-US"/>
          </a:p>
        </p:txBody>
      </p:sp>
      <p:sp>
        <p:nvSpPr>
          <p:cNvPr id="10276" name="Rectangle 37"/>
          <p:cNvSpPr>
            <a:spLocks noChangeArrowheads="1"/>
          </p:cNvSpPr>
          <p:nvPr/>
        </p:nvSpPr>
        <p:spPr bwMode="auto">
          <a:xfrm>
            <a:off x="0" y="1428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741</Words>
  <Application>Microsoft Office PowerPoint</Application>
  <PresentationFormat>Экран (4:3)</PresentationFormat>
  <Paragraphs>160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Окружность</vt:lpstr>
      <vt:lpstr>Деление на части</vt:lpstr>
      <vt:lpstr>Числовая окружность в системе координат.</vt:lpstr>
      <vt:lpstr>Координаты</vt:lpstr>
      <vt:lpstr>Тангенс и котангенс</vt:lpstr>
      <vt:lpstr>Знаки и значения</vt:lpstr>
      <vt:lpstr>Работа с формулами</vt:lpstr>
      <vt:lpstr>Основные тригонометрические тождества</vt:lpstr>
      <vt:lpstr>Формулы приведения</vt:lpstr>
      <vt:lpstr>Формулы сложения</vt:lpstr>
      <vt:lpstr>Формулы двойного и половинного аргумента</vt:lpstr>
      <vt:lpstr>Преобразование сумм тригонометрических функций в произведение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Тригонометрия</dc:title>
  <dc:creator>LARISA</dc:creator>
  <cp:lastModifiedBy>CHrn</cp:lastModifiedBy>
  <cp:revision>13</cp:revision>
  <dcterms:created xsi:type="dcterms:W3CDTF">2010-11-18T16:36:09Z</dcterms:created>
  <dcterms:modified xsi:type="dcterms:W3CDTF">2011-11-11T16:38:17Z</dcterms:modified>
</cp:coreProperties>
</file>