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A130-C260-4ADF-94A3-44ECD3A058A8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FAEC6-CA8C-4844-B318-091653ACA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A3D1-FFB1-466C-B9E9-75B1B72598B1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322F-3E0D-42F2-B6B0-3D50EACC3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7124B-6DC2-4EBF-AFA5-F0C190AF92EE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437C0-77D6-4178-8460-D938D445B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6D80-2836-410D-B630-BC5CBFE6B71E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919B-51AD-46BF-9146-F5744DC0D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F5FCB-678A-4991-9088-8322C2FE0337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7488B-AED2-469E-B8FD-1BC4435F1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2B36-619B-41CE-AE4F-B0E501481061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CB897-65A6-470C-BBCC-8A159584E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57DD-EB69-43E0-9F61-C4E9FCEA6CF6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3B6A-ED1D-487A-9BC3-AF6994AF9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62E8-3512-46FC-A85C-1C1952EDD3F7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B4A00-0EB2-425F-A517-336AD9328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58392-5EF0-485A-BFCC-85A89843DE22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8E456-1AE3-41AC-87A6-BA2B4D495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6A9B4-199E-42A5-B595-08FAFC076EE7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4A239-E5B6-4D6F-9799-5D778E063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A41E5-6CFB-4C50-B5C0-F8B987E5C895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8AE1B-D089-4D97-94BF-F0FB296AD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96AAA0-9BB7-402C-B237-7F8C1570BAD5}" type="datetimeFigureOut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0FB600-CCA6-4675-ACB9-691E93CEC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714488"/>
            <a:ext cx="6400800" cy="1752600"/>
          </a:xfr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prstTxWarp prst="textDeflat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Числовая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окружность.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Формулы.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357166"/>
            <a:ext cx="5594801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+mn-cs"/>
              </a:rPr>
              <a:t>Тригонометрия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28860" y="3643314"/>
            <a:ext cx="571504" cy="369332"/>
          </a:xfrm>
          <a:prstGeom prst="rect">
            <a:avLst/>
          </a:prstGeom>
          <a:solidFill>
            <a:schemeClr val="bg1"/>
          </a:solidFill>
          <a:effectLst/>
          <a:scene3d>
            <a:camera prst="perspectiveRight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7513" name="Picture 10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26711" t="25135" r="25004" b="24593"/>
          <a:stretch>
            <a:fillRect/>
          </a:stretch>
        </p:blipFill>
        <p:spPr bwMode="auto">
          <a:xfrm>
            <a:off x="500034" y="3357562"/>
            <a:ext cx="3357586" cy="27146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86314" y="4286256"/>
            <a:ext cx="2724150" cy="48577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1714500"/>
            <a:ext cx="3000375" cy="30003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Формулы приведения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Содержимое 2"/>
          <p:cNvSpPr>
            <a:spLocks noGrp="1"/>
          </p:cNvSpPr>
          <p:nvPr>
            <p:ph idx="1"/>
          </p:nvPr>
        </p:nvSpPr>
        <p:spPr>
          <a:xfrm>
            <a:off x="357188" y="857250"/>
            <a:ext cx="8329612" cy="5572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z="1600" smtClean="0"/>
          </a:p>
          <a:p>
            <a:pPr eaLnBrk="1" hangingPunct="1">
              <a:buFont typeface="Arial" charset="0"/>
              <a:buNone/>
            </a:pPr>
            <a:r>
              <a:rPr lang="en-US" sz="1600" smtClean="0"/>
              <a:t>                                       y</a:t>
            </a:r>
            <a:endParaRPr lang="ru-RU" sz="1600" smtClean="0"/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</a:t>
            </a:r>
            <a:r>
              <a:rPr lang="en-US" sz="1800" smtClean="0"/>
              <a:t> </a:t>
            </a:r>
            <a:r>
              <a:rPr lang="el-GR" sz="1800" smtClean="0"/>
              <a:t>π</a:t>
            </a:r>
            <a:r>
              <a:rPr lang="ru-RU" sz="1800" smtClean="0"/>
              <a:t>/2+</a:t>
            </a:r>
            <a:r>
              <a:rPr lang="en-US" sz="1800" smtClean="0"/>
              <a:t>t       </a:t>
            </a:r>
            <a:r>
              <a:rPr lang="el-GR" sz="1800" smtClean="0"/>
              <a:t>π</a:t>
            </a:r>
            <a:r>
              <a:rPr lang="en-US" sz="1800" smtClean="0"/>
              <a:t>/2          </a:t>
            </a:r>
            <a:r>
              <a:rPr lang="el-GR" sz="1800" smtClean="0"/>
              <a:t>π</a:t>
            </a:r>
            <a:r>
              <a:rPr lang="en-US" sz="1800" smtClean="0"/>
              <a:t>/2-t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                                                                                           </a:t>
            </a:r>
            <a:endParaRPr lang="en-US" sz="1600" u="sng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                                                                                                </a:t>
            </a:r>
            <a:endParaRPr lang="en-US" sz="1600" smtClean="0"/>
          </a:p>
          <a:p>
            <a:pPr eaLnBrk="1" hangingPunct="1">
              <a:buFont typeface="Arial" charset="0"/>
              <a:buNone/>
            </a:pPr>
            <a:r>
              <a:rPr lang="en-US" sz="1600" smtClean="0"/>
              <a:t> </a:t>
            </a:r>
            <a:r>
              <a:rPr lang="el-GR" sz="1800" smtClean="0"/>
              <a:t>π</a:t>
            </a:r>
            <a:r>
              <a:rPr lang="en-US" sz="1800" smtClean="0"/>
              <a:t> – t                                                       2</a:t>
            </a:r>
            <a:r>
              <a:rPr lang="el-GR" sz="1800" smtClean="0"/>
              <a:t>π</a:t>
            </a:r>
            <a:r>
              <a:rPr lang="en-US" sz="1800" smtClean="0"/>
              <a:t>+t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1600" smtClean="0"/>
          </a:p>
          <a:p>
            <a:pPr eaLnBrk="1" hangingPunct="1">
              <a:buFont typeface="Arial" charset="0"/>
              <a:buNone/>
            </a:pPr>
            <a:r>
              <a:rPr lang="en-US" sz="1600" smtClean="0"/>
              <a:t>     </a:t>
            </a:r>
            <a:r>
              <a:rPr lang="el-GR" sz="1800" smtClean="0"/>
              <a:t>π</a:t>
            </a:r>
            <a:r>
              <a:rPr lang="en-US" sz="1800" smtClean="0"/>
              <a:t>                                                           0    x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smtClean="0"/>
              <a:t>                                                                           </a:t>
            </a:r>
            <a:endParaRPr lang="en-US" sz="1800" smtClean="0"/>
          </a:p>
          <a:p>
            <a:pPr eaLnBrk="1" hangingPunct="1">
              <a:buFont typeface="Arial" charset="0"/>
              <a:buNone/>
            </a:pPr>
            <a:r>
              <a:rPr lang="en-US" sz="1800" smtClean="0"/>
              <a:t>  </a:t>
            </a:r>
            <a:r>
              <a:rPr lang="el-GR" sz="1800" smtClean="0"/>
              <a:t>π</a:t>
            </a:r>
            <a:r>
              <a:rPr lang="en-US" sz="1800" smtClean="0"/>
              <a:t>+t                                                        2</a:t>
            </a:r>
            <a:r>
              <a:rPr lang="el-GR" sz="1800" smtClean="0"/>
              <a:t>π</a:t>
            </a:r>
            <a:r>
              <a:rPr lang="en-US" sz="1800" smtClean="0"/>
              <a:t>-t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1800" smtClean="0"/>
          </a:p>
          <a:p>
            <a:pPr eaLnBrk="1" hangingPunct="1">
              <a:buFont typeface="Arial" charset="0"/>
              <a:buNone/>
            </a:pPr>
            <a:r>
              <a:rPr lang="en-US" sz="1800" smtClean="0"/>
              <a:t>        </a:t>
            </a:r>
          </a:p>
          <a:p>
            <a:pPr eaLnBrk="1" hangingPunct="1">
              <a:buFont typeface="Arial" charset="0"/>
              <a:buNone/>
            </a:pPr>
            <a:r>
              <a:rPr lang="en-US" sz="1800" smtClean="0"/>
              <a:t>              3</a:t>
            </a:r>
            <a:r>
              <a:rPr lang="el-GR" sz="1800" smtClean="0"/>
              <a:t>π</a:t>
            </a:r>
            <a:r>
              <a:rPr lang="en-US" sz="1800" smtClean="0"/>
              <a:t>/2-t        3</a:t>
            </a:r>
            <a:r>
              <a:rPr lang="el-GR" sz="1800" smtClean="0"/>
              <a:t>π</a:t>
            </a:r>
            <a:r>
              <a:rPr lang="en-US" sz="1800" smtClean="0"/>
              <a:t>/2      3</a:t>
            </a:r>
            <a:r>
              <a:rPr lang="el-GR" sz="1800" smtClean="0"/>
              <a:t>π</a:t>
            </a:r>
            <a:r>
              <a:rPr lang="en-US" sz="1800" smtClean="0"/>
              <a:t>/2+t</a:t>
            </a:r>
          </a:p>
          <a:p>
            <a:pPr eaLnBrk="1" hangingPunct="1">
              <a:buFont typeface="Arial" charset="0"/>
              <a:buNone/>
            </a:pPr>
            <a:r>
              <a:rPr lang="en-US" sz="1800" smtClean="0"/>
              <a:t>                               </a:t>
            </a:r>
          </a:p>
          <a:p>
            <a:pPr eaLnBrk="1" hangingPunct="1">
              <a:buFont typeface="Arial" charset="0"/>
              <a:buNone/>
            </a:pPr>
            <a:endParaRPr lang="en-US" sz="1600" smtClean="0"/>
          </a:p>
          <a:p>
            <a:pPr eaLnBrk="1" hangingPunct="1">
              <a:buFont typeface="Arial" charset="0"/>
              <a:buNone/>
            </a:pPr>
            <a:r>
              <a:rPr lang="en-US" sz="1600" smtClean="0"/>
              <a:t>                        </a:t>
            </a:r>
            <a:endParaRPr lang="ru-RU" sz="160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85813" y="3214688"/>
            <a:ext cx="33575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V="1">
            <a:off x="570706" y="3142457"/>
            <a:ext cx="3571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928938" y="1785938"/>
            <a:ext cx="71437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714500" y="1785938"/>
            <a:ext cx="71438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28688" y="2643188"/>
            <a:ext cx="71437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28688" y="3714750"/>
            <a:ext cx="71437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500" y="4572000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928938" y="4572000"/>
            <a:ext cx="71437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14750" y="2643188"/>
            <a:ext cx="71438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714750" y="3786188"/>
            <a:ext cx="71438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Формулы сложения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sz="2800" i="1" smtClean="0"/>
              <a:t>              1.sin(x + y)= sinx·cosy + siny·cosx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i="1" smtClean="0"/>
              <a:t>              2.cos(x + y)= cosx·cosy - sinx·siny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i="1" smtClean="0"/>
              <a:t>              3.sin(x – y)= sinx·cosy - siny·cosx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i="1" smtClean="0"/>
              <a:t>              4.cos(x – y)= cosx·cosy + sinx·siny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z="280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z="2800" i="1" smtClean="0"/>
              <a:t>              5.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z="280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z="2800" i="1" smtClean="0"/>
              <a:t>              6.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ru-RU" sz="2800" smtClean="0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22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3357563"/>
            <a:ext cx="3952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22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4357688"/>
            <a:ext cx="40957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Формулы двойного и половинного аргумента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i="1" dirty="0" smtClean="0"/>
              <a:t>1.</a:t>
            </a:r>
            <a:r>
              <a:rPr lang="en-US" sz="2800" i="1" dirty="0" smtClean="0"/>
              <a:t>sin2x = 2 </a:t>
            </a:r>
            <a:r>
              <a:rPr lang="en-US" sz="2800" i="1" dirty="0" err="1" smtClean="0"/>
              <a:t>sinx·cosx</a:t>
            </a:r>
            <a:r>
              <a:rPr lang="en-US" sz="2800" i="1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/>
              <a:t>2.cos2x = cos²x - sin²x;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/>
              <a:t>3.cos2x = 1 – 2sin²x;              6.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/>
              <a:t>4.cos2x = 2cos²x-1;                7.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/>
              <a:t>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/>
              <a:t>5.                                 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/>
              <a:t> </a:t>
            </a:r>
            <a:endParaRPr lang="ru-RU" sz="2800" i="1" dirty="0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4500563"/>
            <a:ext cx="25622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2143125"/>
            <a:ext cx="28479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3071813"/>
            <a:ext cx="2895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Преобразование сумм тригонометрических функций в произведение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1.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2.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3.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4.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5.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                                                  </a:t>
            </a:r>
            <a:r>
              <a:rPr lang="ru-RU" sz="2400" smtClean="0"/>
              <a:t>- </a:t>
            </a:r>
            <a:r>
              <a:rPr lang="ru-RU" sz="2400" i="1" smtClean="0"/>
              <a:t>вспомогательный угол</a:t>
            </a:r>
            <a:r>
              <a:rPr lang="en-US" sz="2400" i="1" smtClean="0"/>
              <a:t> </a:t>
            </a:r>
            <a:r>
              <a:rPr lang="en-US" sz="2400" smtClean="0"/>
              <a:t>                                                                                     </a:t>
            </a:r>
            <a:endParaRPr lang="ru-RU" sz="2400" smtClean="0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857250"/>
            <a:ext cx="4714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1785938"/>
            <a:ext cx="4714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4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643188"/>
            <a:ext cx="48101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4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3500438"/>
            <a:ext cx="49720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50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5214938"/>
            <a:ext cx="28194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52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4429125"/>
            <a:ext cx="5676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85813" y="2143125"/>
            <a:ext cx="2428875" cy="2428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Окружность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/>
              <a:t>                                                                                          </a:t>
            </a:r>
            <a:r>
              <a:rPr lang="en-US" sz="2400" smtClean="0"/>
              <a:t>P</a:t>
            </a:r>
            <a:endParaRPr lang="ru-RU" sz="2400" smtClean="0"/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                             М</a:t>
            </a:r>
            <a:r>
              <a:rPr lang="en-US" sz="2400" smtClean="0"/>
              <a:t>                                 N           </a:t>
            </a:r>
            <a:endParaRPr lang="ru-RU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                                                                 </a:t>
            </a:r>
            <a:endParaRPr lang="ru-RU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                                                                                                     A</a:t>
            </a:r>
            <a:endParaRPr lang="ru-RU" sz="2400" smtClean="0"/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            О                     А </a:t>
            </a: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                                                                 C          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                                                                                 D</a:t>
            </a:r>
            <a:endParaRPr lang="ru-RU" sz="2400" smtClean="0"/>
          </a:p>
        </p:txBody>
      </p:sp>
      <p:sp>
        <p:nvSpPr>
          <p:cNvPr id="5" name="Овал 4"/>
          <p:cNvSpPr/>
          <p:nvPr/>
        </p:nvSpPr>
        <p:spPr>
          <a:xfrm>
            <a:off x="5214938" y="2071688"/>
            <a:ext cx="2428875" cy="24288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00250" y="33575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6"/>
          </p:cNvCxnSpPr>
          <p:nvPr/>
        </p:nvCxnSpPr>
        <p:spPr>
          <a:xfrm flipV="1">
            <a:off x="2046288" y="3359150"/>
            <a:ext cx="1168400" cy="206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 flipH="1">
            <a:off x="2714625" y="2357438"/>
            <a:ext cx="61913" cy="460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>
            <a:stCxn id="8" idx="0"/>
            <a:endCxn id="22" idx="1"/>
          </p:cNvCxnSpPr>
          <p:nvPr/>
        </p:nvCxnSpPr>
        <p:spPr>
          <a:xfrm rot="5400000" flipH="1" flipV="1">
            <a:off x="1897856" y="2488407"/>
            <a:ext cx="993775" cy="7445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flipH="1" flipV="1">
            <a:off x="3214688" y="3357563"/>
            <a:ext cx="61912" cy="460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 flipH="1" flipV="1">
            <a:off x="5572125" y="4143375"/>
            <a:ext cx="61913" cy="460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 flipH="1" flipV="1">
            <a:off x="5786438" y="2214563"/>
            <a:ext cx="61912" cy="460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 flipH="1" flipV="1">
            <a:off x="6715125" y="2071688"/>
            <a:ext cx="61913" cy="460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 flipH="1" flipV="1">
            <a:off x="7643813" y="3286125"/>
            <a:ext cx="61912" cy="460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 flipH="1" flipV="1">
            <a:off x="6500813" y="4500563"/>
            <a:ext cx="61912" cy="460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Деление на части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49"/>
          <p:cNvSpPr>
            <a:spLocks noGrp="1"/>
          </p:cNvSpPr>
          <p:nvPr>
            <p:ph idx="1"/>
          </p:nvPr>
        </p:nvSpPr>
        <p:spPr>
          <a:xfrm>
            <a:off x="214313" y="1214438"/>
            <a:ext cx="8643937" cy="5429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200" smtClean="0"/>
              <a:t>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1)на 2 части 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2)на 4 части         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                                 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3)на 8 частей            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                                                                       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sz="1600" smtClean="0"/>
              <a:t>                                                                                                                                                R                              K</a:t>
            </a:r>
            <a:endParaRPr lang="ru-RU" sz="1600" smtClean="0"/>
          </a:p>
          <a:p>
            <a:pPr eaLnBrk="1" hangingPunct="1">
              <a:buFont typeface="Arial" charset="0"/>
              <a:buNone/>
            </a:pPr>
            <a:endParaRPr lang="ru-RU" sz="1600" smtClean="0"/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   В                                       А                       В                                       А                         В                                       </a:t>
            </a:r>
            <a:r>
              <a:rPr lang="en-US" sz="1600" smtClean="0"/>
              <a:t>A</a:t>
            </a:r>
            <a:r>
              <a:rPr lang="ru-RU" sz="1600" smtClean="0"/>
              <a:t> </a:t>
            </a:r>
            <a:r>
              <a:rPr lang="en-US" sz="1600" smtClean="0"/>
              <a:t>A</a:t>
            </a:r>
            <a:r>
              <a:rPr lang="ru-RU" sz="1600" smtClean="0"/>
              <a:t>А</a:t>
            </a:r>
          </a:p>
          <a:p>
            <a:pPr eaLnBrk="1" hangingPunct="1">
              <a:buFont typeface="Arial" charset="0"/>
              <a:buNone/>
            </a:pPr>
            <a:r>
              <a:rPr lang="en-US" sz="1600" smtClean="0"/>
              <a:t>                                                                                                                                               </a:t>
            </a:r>
            <a:endParaRPr lang="ru-RU" sz="1600" smtClean="0"/>
          </a:p>
          <a:p>
            <a:pPr eaLnBrk="1" hangingPunct="1">
              <a:buFont typeface="Arial" charset="0"/>
              <a:buNone/>
            </a:pPr>
            <a:r>
              <a:rPr lang="en-US" sz="1600" smtClean="0"/>
              <a:t>                                                                                                                                                 M                          N </a:t>
            </a:r>
            <a:endParaRPr lang="ru-RU" sz="1600" smtClean="0"/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                                                                                          </a:t>
            </a:r>
            <a:r>
              <a:rPr lang="en-US" sz="1600" smtClean="0"/>
              <a:t>D                                                                   D</a:t>
            </a:r>
            <a:endParaRPr lang="ru-RU" sz="1600" smtClean="0"/>
          </a:p>
          <a:p>
            <a:pPr eaLnBrk="1" hangingPunct="1"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4)на 12 частей     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                                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5)на 6 частей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                 </a:t>
            </a:r>
            <a:r>
              <a:rPr lang="en-US" sz="1600" smtClean="0"/>
              <a:t>O                   Z                                         O                    Z</a:t>
            </a:r>
          </a:p>
          <a:p>
            <a:pPr eaLnBrk="1" hangingPunct="1">
              <a:buFont typeface="Arial" charset="0"/>
              <a:buNone/>
            </a:pPr>
            <a:r>
              <a:rPr lang="en-US" sz="1600" smtClean="0"/>
              <a:t>     G                                  T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sz="1600" smtClean="0"/>
              <a:t>             E                    H                                         E                     H</a:t>
            </a:r>
          </a:p>
          <a:p>
            <a:pPr eaLnBrk="1" hangingPunct="1">
              <a:buFont typeface="Arial" charset="0"/>
              <a:buNone/>
            </a:pPr>
            <a:r>
              <a:rPr lang="en-US" sz="1600" smtClean="0"/>
              <a:t>                       D  </a:t>
            </a:r>
            <a:endParaRPr lang="ru-RU" sz="1200" smtClean="0"/>
          </a:p>
        </p:txBody>
      </p:sp>
      <p:sp>
        <p:nvSpPr>
          <p:cNvPr id="5" name="Овал 4"/>
          <p:cNvSpPr/>
          <p:nvPr/>
        </p:nvSpPr>
        <p:spPr>
          <a:xfrm>
            <a:off x="571500" y="1714500"/>
            <a:ext cx="1714500" cy="1714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2"/>
            <a:endCxn id="5" idx="6"/>
          </p:cNvCxnSpPr>
          <p:nvPr/>
        </p:nvCxnSpPr>
        <p:spPr>
          <a:xfrm rot="10800000" flipH="1">
            <a:off x="571500" y="2571750"/>
            <a:ext cx="17145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643313" y="4286250"/>
            <a:ext cx="1714500" cy="1714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643313" y="1714500"/>
            <a:ext cx="1714500" cy="1714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1500" y="4286250"/>
            <a:ext cx="1714500" cy="1714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858000" y="1714500"/>
            <a:ext cx="1714500" cy="1714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>
            <a:stCxn id="12" idx="2"/>
            <a:endCxn id="12" idx="6"/>
          </p:cNvCxnSpPr>
          <p:nvPr/>
        </p:nvCxnSpPr>
        <p:spPr>
          <a:xfrm rot="10800000" flipH="1">
            <a:off x="3643313" y="2571750"/>
            <a:ext cx="17145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2" idx="0"/>
            <a:endCxn id="12" idx="4"/>
          </p:cNvCxnSpPr>
          <p:nvPr/>
        </p:nvCxnSpPr>
        <p:spPr>
          <a:xfrm rot="16200000" flipH="1">
            <a:off x="3641725" y="2571750"/>
            <a:ext cx="17160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4" idx="2"/>
            <a:endCxn id="14" idx="6"/>
          </p:cNvCxnSpPr>
          <p:nvPr/>
        </p:nvCxnSpPr>
        <p:spPr>
          <a:xfrm rot="10800000" flipH="1">
            <a:off x="6858000" y="2571750"/>
            <a:ext cx="17145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4" idx="0"/>
            <a:endCxn id="14" idx="4"/>
          </p:cNvCxnSpPr>
          <p:nvPr/>
        </p:nvCxnSpPr>
        <p:spPr>
          <a:xfrm rot="16200000" flipH="1">
            <a:off x="6858000" y="2571750"/>
            <a:ext cx="17160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4" idx="7"/>
            <a:endCxn id="14" idx="3"/>
          </p:cNvCxnSpPr>
          <p:nvPr/>
        </p:nvCxnSpPr>
        <p:spPr>
          <a:xfrm rot="16200000" flipH="1" flipV="1">
            <a:off x="7108825" y="1965325"/>
            <a:ext cx="1212850" cy="1212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4" idx="1"/>
            <a:endCxn id="14" idx="5"/>
          </p:cNvCxnSpPr>
          <p:nvPr/>
        </p:nvCxnSpPr>
        <p:spPr>
          <a:xfrm rot="16200000" flipH="1">
            <a:off x="7108825" y="1965325"/>
            <a:ext cx="1212850" cy="1212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2"/>
            <a:endCxn id="13" idx="6"/>
          </p:cNvCxnSpPr>
          <p:nvPr/>
        </p:nvCxnSpPr>
        <p:spPr>
          <a:xfrm rot="10800000" flipH="1">
            <a:off x="571500" y="5143500"/>
            <a:ext cx="17145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 flipV="1">
            <a:off x="714375" y="4714875"/>
            <a:ext cx="1428750" cy="857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714375" y="4714875"/>
            <a:ext cx="1428750" cy="857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3" idx="0"/>
            <a:endCxn id="13" idx="4"/>
          </p:cNvCxnSpPr>
          <p:nvPr/>
        </p:nvCxnSpPr>
        <p:spPr>
          <a:xfrm rot="16200000" flipH="1">
            <a:off x="570707" y="5144294"/>
            <a:ext cx="17145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714375" y="4714875"/>
            <a:ext cx="1428750" cy="857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14375" y="4714875"/>
            <a:ext cx="1428750" cy="857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1" idx="2"/>
            <a:endCxn id="11" idx="6"/>
          </p:cNvCxnSpPr>
          <p:nvPr/>
        </p:nvCxnSpPr>
        <p:spPr>
          <a:xfrm rot="10800000" flipH="1">
            <a:off x="3643313" y="5143500"/>
            <a:ext cx="17145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3786188" y="4714875"/>
            <a:ext cx="1428750" cy="857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3786188" y="4643437"/>
            <a:ext cx="1428750" cy="1000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357313" y="2000250"/>
            <a:ext cx="2786062" cy="27146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Числовая окружность в системе координат.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57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2 ч (-;+)                у                    1 ч (+;+)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                            </a:t>
            </a:r>
            <a:r>
              <a:rPr lang="el-GR" sz="2400" smtClean="0"/>
              <a:t>π</a:t>
            </a:r>
            <a:r>
              <a:rPr lang="ru-RU" sz="2400" smtClean="0"/>
              <a:t>/2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                                        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М(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x;y)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                      </a:t>
            </a:r>
            <a:r>
              <a:rPr lang="ru-RU" sz="2400" smtClean="0">
                <a:solidFill>
                  <a:srgbClr val="FF0000"/>
                </a:solidFill>
              </a:rPr>
              <a:t>у</a:t>
            </a:r>
            <a:r>
              <a:rPr lang="ru-RU" sz="1000" smtClean="0">
                <a:solidFill>
                  <a:srgbClr val="FF0000"/>
                </a:solidFill>
              </a:rPr>
              <a:t>М</a:t>
            </a:r>
            <a:r>
              <a:rPr lang="en-US" sz="2400" smtClean="0"/>
              <a:t>       </a:t>
            </a:r>
            <a:r>
              <a:rPr lang="en-US" sz="2400" smtClean="0">
                <a:solidFill>
                  <a:srgbClr val="FF0000"/>
                </a:solidFill>
              </a:rPr>
              <a:t>1</a:t>
            </a:r>
            <a:r>
              <a:rPr lang="ru-RU" sz="2400" smtClean="0">
                <a:solidFill>
                  <a:srgbClr val="FF0000"/>
                </a:solidFill>
              </a:rPr>
              <a:t>         у</a:t>
            </a:r>
            <a:r>
              <a:rPr lang="ru-RU" sz="1000" smtClean="0">
                <a:solidFill>
                  <a:srgbClr val="FF0000"/>
                </a:solidFill>
              </a:rPr>
              <a:t>м</a:t>
            </a:r>
            <a:r>
              <a:rPr lang="en-US" sz="2400" smtClean="0"/>
              <a:t>        </a:t>
            </a:r>
            <a:r>
              <a:rPr lang="ru-RU" sz="2400" smtClean="0"/>
              <a:t>                  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90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cos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cost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   </a:t>
            </a:r>
            <a:r>
              <a:rPr lang="el-GR" sz="2400" smtClean="0"/>
              <a:t>π</a:t>
            </a:r>
            <a:r>
              <a:rPr lang="ru-RU" sz="2400" smtClean="0"/>
              <a:t> </a:t>
            </a:r>
            <a:r>
              <a:rPr lang="en-US" sz="2400" smtClean="0"/>
              <a:t>                         </a:t>
            </a:r>
            <a:r>
              <a:rPr lang="el-GR" sz="1600" smtClean="0"/>
              <a:t>α</a:t>
            </a:r>
            <a:r>
              <a:rPr lang="en-US" sz="2400" smtClean="0"/>
              <a:t>                </a:t>
            </a:r>
            <a:r>
              <a:rPr lang="ru-RU" sz="2400" smtClean="0"/>
              <a:t>0    х </a:t>
            </a:r>
            <a:r>
              <a:rPr lang="en-US" sz="2400" smtClean="0"/>
              <a:t>             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9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sin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sint 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                                   </a:t>
            </a:r>
            <a:r>
              <a:rPr lang="ru-RU" sz="2400" smtClean="0">
                <a:solidFill>
                  <a:srgbClr val="FF0000"/>
                </a:solidFill>
              </a:rPr>
              <a:t>х</a:t>
            </a:r>
            <a:r>
              <a:rPr lang="ru-RU" sz="1000" smtClean="0">
                <a:solidFill>
                  <a:srgbClr val="FF0000"/>
                </a:solidFill>
              </a:rPr>
              <a:t>М</a:t>
            </a:r>
            <a:r>
              <a:rPr lang="ru-RU" sz="2400" smtClean="0"/>
              <a:t>          2</a:t>
            </a:r>
            <a:r>
              <a:rPr lang="el-GR" sz="2400" smtClean="0"/>
              <a:t>π</a:t>
            </a:r>
            <a:r>
              <a:rPr lang="ru-RU" sz="2400" smtClean="0"/>
              <a:t>                    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у/х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tgt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x/y = ctgt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2400" smtClean="0"/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                            3</a:t>
            </a:r>
            <a:r>
              <a:rPr lang="el-GR" sz="2400" smtClean="0"/>
              <a:t>π</a:t>
            </a:r>
            <a:r>
              <a:rPr lang="ru-RU" sz="2400" smtClean="0"/>
              <a:t>/2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3 ч (-;-)                                        4 ч (+;-)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85813" y="3357563"/>
            <a:ext cx="40719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679450" y="3321050"/>
            <a:ext cx="40719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 flipH="1" flipV="1">
            <a:off x="3786188" y="2428875"/>
            <a:ext cx="460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>
            <a:endCxn id="11" idx="4"/>
          </p:cNvCxnSpPr>
          <p:nvPr/>
        </p:nvCxnSpPr>
        <p:spPr>
          <a:xfrm flipV="1">
            <a:off x="2714625" y="2428875"/>
            <a:ext cx="1093788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321050" y="2892425"/>
            <a:ext cx="928688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1" idx="4"/>
          </p:cNvCxnSpPr>
          <p:nvPr/>
        </p:nvCxnSpPr>
        <p:spPr>
          <a:xfrm flipV="1">
            <a:off x="2714625" y="2428875"/>
            <a:ext cx="1093788" cy="9286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2786063" y="3214688"/>
            <a:ext cx="214312" cy="214312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714625" y="3357563"/>
            <a:ext cx="1071563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2249488" y="2892425"/>
            <a:ext cx="928688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143125" y="1143000"/>
            <a:ext cx="4786313" cy="46434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Координаты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Содержимое 4"/>
          <p:cNvSpPr>
            <a:spLocks noGrp="1"/>
          </p:cNvSpPr>
          <p:nvPr>
            <p:ph idx="1"/>
          </p:nvPr>
        </p:nvSpPr>
        <p:spPr>
          <a:xfrm>
            <a:off x="500063" y="642938"/>
            <a:ext cx="8229600" cy="60007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/>
              <a:t>                                                        </a:t>
            </a:r>
            <a:r>
              <a:rPr lang="ru-RU" sz="1800" smtClean="0"/>
              <a:t>у   </a:t>
            </a:r>
            <a:r>
              <a:rPr lang="el-GR" sz="1800" smtClean="0"/>
              <a:t>π</a:t>
            </a:r>
            <a:r>
              <a:rPr lang="ru-RU" sz="1800" smtClean="0"/>
              <a:t>/2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90°</a:t>
            </a:r>
            <a:r>
              <a:rPr lang="en-US" sz="1800" smtClean="0"/>
              <a:t>                                                </a:t>
            </a:r>
            <a:endParaRPr lang="ru-RU" sz="1800" smtClean="0"/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                 </a:t>
            </a:r>
            <a:r>
              <a:rPr lang="en-US" sz="1800" smtClean="0"/>
              <a:t> </a:t>
            </a:r>
            <a:r>
              <a:rPr lang="ru-RU" sz="1800" smtClean="0"/>
              <a:t>   </a:t>
            </a:r>
            <a:r>
              <a:rPr lang="en-US" sz="1800" smtClean="0">
                <a:solidFill>
                  <a:srgbClr val="FF0000"/>
                </a:solidFill>
              </a:rPr>
              <a:t>120°  </a:t>
            </a:r>
            <a:r>
              <a:rPr lang="ru-RU" sz="1800" smtClean="0"/>
              <a:t>2</a:t>
            </a:r>
            <a:r>
              <a:rPr lang="el-GR" sz="1800" smtClean="0"/>
              <a:t>π</a:t>
            </a:r>
            <a:r>
              <a:rPr lang="ru-RU" sz="1800" smtClean="0"/>
              <a:t>/3                 </a:t>
            </a:r>
            <a:r>
              <a:rPr lang="ru-RU" sz="1800" smtClean="0">
                <a:solidFill>
                  <a:srgbClr val="FF0000"/>
                </a:solidFill>
              </a:rPr>
              <a:t>1 </a:t>
            </a:r>
            <a:r>
              <a:rPr lang="ru-RU" sz="1800" smtClean="0"/>
              <a:t>                      </a:t>
            </a:r>
            <a:r>
              <a:rPr lang="el-GR" sz="1800" smtClean="0"/>
              <a:t>π</a:t>
            </a:r>
            <a:r>
              <a:rPr lang="ru-RU" sz="1800" smtClean="0"/>
              <a:t>/3 </a:t>
            </a:r>
            <a:r>
              <a:rPr lang="en-US" sz="1800" smtClean="0">
                <a:solidFill>
                  <a:srgbClr val="FF0000"/>
                </a:solidFill>
              </a:rPr>
              <a:t>60°</a:t>
            </a:r>
            <a:r>
              <a:rPr lang="ru-RU" sz="1800" smtClean="0"/>
              <a:t>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         </a:t>
            </a:r>
            <a:r>
              <a:rPr lang="en-US" sz="1800" smtClean="0">
                <a:solidFill>
                  <a:srgbClr val="FF0000"/>
                </a:solidFill>
              </a:rPr>
              <a:t>135°  </a:t>
            </a:r>
            <a:r>
              <a:rPr lang="ru-RU" sz="1800" smtClean="0"/>
              <a:t>3</a:t>
            </a:r>
            <a:r>
              <a:rPr lang="el-GR" sz="1800" smtClean="0"/>
              <a:t>π</a:t>
            </a:r>
            <a:r>
              <a:rPr lang="ru-RU" sz="1800" smtClean="0"/>
              <a:t>/4                                                               </a:t>
            </a:r>
            <a:r>
              <a:rPr lang="el-GR" sz="1800" smtClean="0"/>
              <a:t>π</a:t>
            </a:r>
            <a:r>
              <a:rPr lang="ru-RU" sz="1800" smtClean="0"/>
              <a:t>/4  </a:t>
            </a:r>
            <a:r>
              <a:rPr lang="en-US" sz="1800" smtClean="0">
                <a:solidFill>
                  <a:srgbClr val="FF0000"/>
                </a:solidFill>
              </a:rPr>
              <a:t>45°</a:t>
            </a:r>
            <a:endParaRPr lang="ru-RU" sz="1800" smtClean="0"/>
          </a:p>
          <a:p>
            <a:pPr eaLnBrk="1" hangingPunct="1">
              <a:buFont typeface="Arial" charset="0"/>
              <a:buNone/>
            </a:pPr>
            <a:r>
              <a:rPr lang="en-US" sz="1800" smtClean="0"/>
              <a:t>                                                                                                                                    </a:t>
            </a:r>
            <a:endParaRPr lang="ru-RU" sz="1800" smtClean="0"/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  </a:t>
            </a:r>
            <a:r>
              <a:rPr lang="en-US" sz="1800" smtClean="0">
                <a:solidFill>
                  <a:srgbClr val="FF0000"/>
                </a:solidFill>
              </a:rPr>
              <a:t>150°</a:t>
            </a:r>
            <a:r>
              <a:rPr lang="ru-RU" sz="1800" smtClean="0"/>
              <a:t>  5</a:t>
            </a:r>
            <a:r>
              <a:rPr lang="el-GR" sz="1800" smtClean="0"/>
              <a:t>π</a:t>
            </a:r>
            <a:r>
              <a:rPr lang="ru-RU" sz="1800" smtClean="0"/>
              <a:t>/6                                  </a:t>
            </a:r>
            <a:r>
              <a:rPr lang="ru-RU" sz="1400" smtClean="0"/>
              <a:t>1/2</a:t>
            </a:r>
            <a:r>
              <a:rPr lang="ru-RU" sz="1800" smtClean="0"/>
              <a:t>              </a:t>
            </a:r>
            <a:r>
              <a:rPr lang="en-US" sz="1800" smtClean="0"/>
              <a:t> </a:t>
            </a:r>
            <a:r>
              <a:rPr lang="ru-RU" sz="1800" smtClean="0"/>
              <a:t>                           </a:t>
            </a:r>
            <a:r>
              <a:rPr lang="el-GR" sz="1800" smtClean="0"/>
              <a:t>π</a:t>
            </a:r>
            <a:r>
              <a:rPr lang="ru-RU" sz="1800" smtClean="0"/>
              <a:t>/6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30°</a:t>
            </a:r>
            <a:r>
              <a:rPr lang="ru-RU" sz="180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ru-RU" sz="1800" smtClean="0"/>
          </a:p>
          <a:p>
            <a:pPr eaLnBrk="1" hangingPunct="1">
              <a:buFont typeface="Arial" charset="0"/>
              <a:buNone/>
            </a:pPr>
            <a:endParaRPr lang="ru-RU" sz="1800" smtClean="0"/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 </a:t>
            </a:r>
            <a:r>
              <a:rPr lang="en-US" sz="1800" smtClean="0">
                <a:solidFill>
                  <a:srgbClr val="FF0000"/>
                </a:solidFill>
              </a:rPr>
              <a:t>180° </a:t>
            </a:r>
            <a:r>
              <a:rPr lang="el-GR" sz="1800" smtClean="0"/>
              <a:t>π</a:t>
            </a:r>
            <a:r>
              <a:rPr lang="ru-RU" sz="1800" smtClean="0"/>
              <a:t>  </a:t>
            </a:r>
            <a:r>
              <a:rPr lang="ru-RU" sz="1800" smtClean="0">
                <a:solidFill>
                  <a:srgbClr val="FF0000"/>
                </a:solidFill>
              </a:rPr>
              <a:t>-1 </a:t>
            </a:r>
            <a:r>
              <a:rPr lang="ru-RU" sz="1800" smtClean="0"/>
              <a:t>                                      0                                           </a:t>
            </a:r>
            <a:r>
              <a:rPr lang="ru-RU" sz="1800" smtClean="0">
                <a:solidFill>
                  <a:srgbClr val="FF0000"/>
                </a:solidFill>
              </a:rPr>
              <a:t>1</a:t>
            </a:r>
            <a:r>
              <a:rPr lang="ru-RU" sz="1800" smtClean="0"/>
              <a:t>  0  </a:t>
            </a:r>
            <a:r>
              <a:rPr lang="en-US" sz="1800" smtClean="0">
                <a:solidFill>
                  <a:srgbClr val="FF0000"/>
                </a:solidFill>
              </a:rPr>
              <a:t>0°</a:t>
            </a:r>
            <a:r>
              <a:rPr lang="ru-RU" sz="1800" smtClean="0"/>
              <a:t>             </a:t>
            </a:r>
            <a:r>
              <a:rPr lang="en-US" sz="1800" smtClean="0"/>
              <a:t>x</a:t>
            </a:r>
            <a:endParaRPr lang="ru-RU" sz="1800" smtClean="0"/>
          </a:p>
          <a:p>
            <a:pPr eaLnBrk="1" hangingPunct="1">
              <a:buFont typeface="Arial" charset="0"/>
              <a:buNone/>
            </a:pPr>
            <a:r>
              <a:rPr lang="en-US" sz="1800" smtClean="0"/>
              <a:t>                               </a:t>
            </a:r>
            <a:r>
              <a:rPr lang="ru-RU" sz="1800" smtClean="0"/>
              <a:t> -</a:t>
            </a:r>
            <a:r>
              <a:rPr lang="en-US" sz="1800" smtClean="0"/>
              <a:t>        </a:t>
            </a:r>
            <a:r>
              <a:rPr lang="ru-RU" sz="1800" smtClean="0"/>
              <a:t>-</a:t>
            </a:r>
            <a:r>
              <a:rPr lang="en-US" sz="1800" smtClean="0"/>
              <a:t>        </a:t>
            </a:r>
            <a:r>
              <a:rPr lang="en-US" sz="1400" b="1" smtClean="0"/>
              <a:t>-</a:t>
            </a:r>
            <a:r>
              <a:rPr lang="en-US" sz="1400" smtClean="0"/>
              <a:t>1/2                                      </a:t>
            </a:r>
            <a:r>
              <a:rPr lang="ru-RU" sz="1400" smtClean="0"/>
              <a:t>              </a:t>
            </a:r>
            <a:r>
              <a:rPr lang="en-US" sz="1400" smtClean="0"/>
              <a:t> </a:t>
            </a:r>
            <a:r>
              <a:rPr lang="en-US" sz="2400" smtClean="0"/>
              <a:t>½</a:t>
            </a:r>
            <a:r>
              <a:rPr lang="en-US" sz="2400" smtClean="0">
                <a:solidFill>
                  <a:srgbClr val="FF0000"/>
                </a:solidFill>
              </a:rPr>
              <a:t>  </a:t>
            </a:r>
            <a:r>
              <a:rPr lang="en-US" sz="1800" smtClean="0">
                <a:solidFill>
                  <a:srgbClr val="FF0000"/>
                </a:solidFill>
              </a:rPr>
              <a:t>                   </a:t>
            </a:r>
            <a:r>
              <a:rPr lang="en-US" sz="1800" smtClean="0"/>
              <a:t>2</a:t>
            </a:r>
            <a:r>
              <a:rPr lang="el-GR" sz="1800" smtClean="0"/>
              <a:t>π</a:t>
            </a:r>
            <a:r>
              <a:rPr lang="en-US" sz="1800" smtClean="0">
                <a:solidFill>
                  <a:srgbClr val="FF0000"/>
                </a:solidFill>
              </a:rPr>
              <a:t>  360       </a:t>
            </a:r>
            <a:r>
              <a:rPr lang="en-US" sz="1800" smtClean="0"/>
              <a:t>(cost)</a:t>
            </a:r>
            <a:endParaRPr lang="ru-RU" sz="1800" smtClean="0"/>
          </a:p>
          <a:p>
            <a:pPr eaLnBrk="1" hangingPunct="1">
              <a:buFont typeface="Arial" charset="0"/>
              <a:buNone/>
            </a:pPr>
            <a:endParaRPr lang="ru-RU" sz="1800" smtClean="0"/>
          </a:p>
          <a:p>
            <a:pPr eaLnBrk="1" hangingPunct="1">
              <a:buFont typeface="Arial" charset="0"/>
              <a:buNone/>
            </a:pPr>
            <a:endParaRPr lang="ru-RU" sz="1800" smtClean="0"/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  </a:t>
            </a:r>
            <a:r>
              <a:rPr lang="en-US" sz="1800" smtClean="0">
                <a:solidFill>
                  <a:srgbClr val="FF0000"/>
                </a:solidFill>
              </a:rPr>
              <a:t>210°</a:t>
            </a:r>
            <a:r>
              <a:rPr lang="ru-RU" sz="1800" smtClean="0"/>
              <a:t> 7</a:t>
            </a:r>
            <a:r>
              <a:rPr lang="el-GR" sz="1800" smtClean="0"/>
              <a:t>π</a:t>
            </a:r>
            <a:r>
              <a:rPr lang="ru-RU" sz="1800" smtClean="0"/>
              <a:t>/6                               </a:t>
            </a:r>
            <a:r>
              <a:rPr lang="ru-RU" sz="1600" b="1" smtClean="0"/>
              <a:t>-</a:t>
            </a:r>
            <a:r>
              <a:rPr lang="ru-RU" sz="1600" smtClean="0"/>
              <a:t>1/2</a:t>
            </a:r>
            <a:r>
              <a:rPr lang="ru-RU" sz="1800" smtClean="0"/>
              <a:t>                                     </a:t>
            </a:r>
            <a:r>
              <a:rPr lang="en-US" sz="1800" smtClean="0"/>
              <a:t> </a:t>
            </a:r>
            <a:r>
              <a:rPr lang="ru-RU" sz="1800" smtClean="0"/>
              <a:t>     11</a:t>
            </a:r>
            <a:r>
              <a:rPr lang="el-GR" sz="1800" smtClean="0"/>
              <a:t>π</a:t>
            </a:r>
            <a:r>
              <a:rPr lang="ru-RU" sz="1800" smtClean="0"/>
              <a:t>/6 </a:t>
            </a:r>
            <a:r>
              <a:rPr lang="en-US" sz="1800" smtClean="0">
                <a:solidFill>
                  <a:srgbClr val="FF0000"/>
                </a:solidFill>
              </a:rPr>
              <a:t>330°</a:t>
            </a:r>
            <a:r>
              <a:rPr lang="en-US" sz="1800" smtClean="0"/>
              <a:t> [-</a:t>
            </a:r>
            <a:r>
              <a:rPr lang="el-GR" sz="1800" smtClean="0"/>
              <a:t>π</a:t>
            </a:r>
            <a:r>
              <a:rPr lang="en-US" sz="1800" smtClean="0"/>
              <a:t>/6]</a:t>
            </a:r>
            <a:endParaRPr lang="ru-RU" sz="1800" smtClean="0"/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                                                  - 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        </a:t>
            </a:r>
            <a:r>
              <a:rPr lang="en-US" sz="1800" smtClean="0">
                <a:solidFill>
                  <a:srgbClr val="FF0000"/>
                </a:solidFill>
              </a:rPr>
              <a:t>225°</a:t>
            </a:r>
            <a:r>
              <a:rPr lang="ru-RU" sz="1800" smtClean="0"/>
              <a:t>    5</a:t>
            </a:r>
            <a:r>
              <a:rPr lang="el-GR" sz="1800" smtClean="0"/>
              <a:t>π</a:t>
            </a:r>
            <a:r>
              <a:rPr lang="ru-RU" sz="1800" smtClean="0"/>
              <a:t>/4                      -                                      7</a:t>
            </a:r>
            <a:r>
              <a:rPr lang="el-GR" sz="1800" smtClean="0"/>
              <a:t>π</a:t>
            </a:r>
            <a:r>
              <a:rPr lang="ru-RU" sz="1800" smtClean="0"/>
              <a:t>/4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315° </a:t>
            </a:r>
            <a:r>
              <a:rPr lang="en-US" sz="1800" smtClean="0"/>
              <a:t>[-</a:t>
            </a:r>
            <a:r>
              <a:rPr lang="el-GR" sz="1800" smtClean="0"/>
              <a:t>π</a:t>
            </a:r>
            <a:r>
              <a:rPr lang="en-US" sz="1800" smtClean="0"/>
              <a:t>/4]</a:t>
            </a:r>
            <a:endParaRPr lang="ru-RU" sz="1800" smtClean="0"/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                     </a:t>
            </a:r>
            <a:r>
              <a:rPr lang="en-US" sz="1800" smtClean="0">
                <a:solidFill>
                  <a:srgbClr val="FF0000"/>
                </a:solidFill>
              </a:rPr>
              <a:t>240°</a:t>
            </a:r>
            <a:r>
              <a:rPr lang="ru-RU" sz="1800" smtClean="0"/>
              <a:t>  4</a:t>
            </a:r>
            <a:r>
              <a:rPr lang="el-GR" sz="1800" smtClean="0"/>
              <a:t>π</a:t>
            </a:r>
            <a:r>
              <a:rPr lang="ru-RU" sz="1800" smtClean="0"/>
              <a:t>/3                </a:t>
            </a:r>
            <a:r>
              <a:rPr lang="ru-RU" sz="1800" smtClean="0">
                <a:solidFill>
                  <a:srgbClr val="FF0000"/>
                </a:solidFill>
              </a:rPr>
              <a:t>-1</a:t>
            </a:r>
            <a:r>
              <a:rPr lang="ru-RU" sz="1800" smtClean="0"/>
              <a:t>                       5</a:t>
            </a:r>
            <a:r>
              <a:rPr lang="el-GR" sz="1800" smtClean="0"/>
              <a:t>π</a:t>
            </a:r>
            <a:r>
              <a:rPr lang="ru-RU" sz="1800" smtClean="0"/>
              <a:t>/3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300° </a:t>
            </a:r>
            <a:r>
              <a:rPr lang="en-US" sz="1800" smtClean="0"/>
              <a:t>[-</a:t>
            </a:r>
            <a:r>
              <a:rPr lang="el-GR" sz="1800" smtClean="0"/>
              <a:t>π</a:t>
            </a:r>
            <a:r>
              <a:rPr lang="en-US" sz="1800" smtClean="0"/>
              <a:t>/3]</a:t>
            </a:r>
            <a:endParaRPr lang="ru-RU" sz="1800" smtClean="0"/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                                               </a:t>
            </a:r>
            <a:r>
              <a:rPr lang="en-US" sz="1800" smtClean="0"/>
              <a:t> </a:t>
            </a:r>
            <a:r>
              <a:rPr lang="ru-RU" sz="1800" smtClean="0"/>
              <a:t>   </a:t>
            </a:r>
            <a:r>
              <a:rPr lang="en-US" sz="1800" smtClean="0">
                <a:solidFill>
                  <a:srgbClr val="FF0000"/>
                </a:solidFill>
              </a:rPr>
              <a:t>270°</a:t>
            </a:r>
            <a:r>
              <a:rPr lang="ru-RU" sz="1800" smtClean="0"/>
              <a:t>   3</a:t>
            </a:r>
            <a:r>
              <a:rPr lang="el-GR" sz="1800" smtClean="0"/>
              <a:t>π</a:t>
            </a:r>
            <a:r>
              <a:rPr lang="ru-RU" sz="1800" smtClean="0"/>
              <a:t>/2</a:t>
            </a:r>
            <a:r>
              <a:rPr lang="en-US" sz="1800" smtClean="0"/>
              <a:t> [-</a:t>
            </a:r>
            <a:r>
              <a:rPr lang="el-GR" sz="1800" smtClean="0"/>
              <a:t>π</a:t>
            </a:r>
            <a:r>
              <a:rPr lang="en-US" sz="1800" smtClean="0"/>
              <a:t>/2]</a:t>
            </a:r>
          </a:p>
          <a:p>
            <a:pPr eaLnBrk="1" hangingPunct="1">
              <a:buFont typeface="Arial" charset="0"/>
              <a:buNone/>
            </a:pPr>
            <a:r>
              <a:rPr lang="en-US" sz="1800" smtClean="0"/>
              <a:t>                                                                  (sint)</a:t>
            </a:r>
            <a:endParaRPr lang="ru-RU" sz="1600" smtClean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000125" y="3500438"/>
            <a:ext cx="74295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>
            <a:off x="1536700" y="3606800"/>
            <a:ext cx="60721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6572250" y="2286000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715000" y="1428750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357563" y="1428750"/>
            <a:ext cx="71437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428875" y="2286000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786063" y="1785938"/>
            <a:ext cx="71437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857500" y="5072063"/>
            <a:ext cx="71438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500313" y="4643438"/>
            <a:ext cx="71437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357563" y="5429250"/>
            <a:ext cx="71437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flipH="1">
            <a:off x="6500813" y="4643438"/>
            <a:ext cx="71437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643563" y="5429250"/>
            <a:ext cx="71437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143625" y="5072063"/>
            <a:ext cx="71438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500563" y="1071563"/>
            <a:ext cx="71437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572000" y="5786438"/>
            <a:ext cx="71438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2143125" y="3429000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858000" y="3429000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215063" y="1785938"/>
            <a:ext cx="71437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4" name="Прямая соединительная линия 43"/>
          <p:cNvCxnSpPr>
            <a:stCxn id="6" idx="1"/>
            <a:endCxn id="6" idx="7"/>
          </p:cNvCxnSpPr>
          <p:nvPr/>
        </p:nvCxnSpPr>
        <p:spPr>
          <a:xfrm rot="5400000" flipH="1" flipV="1">
            <a:off x="4536281" y="130969"/>
            <a:ext cx="1588" cy="3384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 flipV="1">
            <a:off x="4625975" y="303213"/>
            <a:ext cx="0" cy="2393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30" idx="3"/>
            <a:endCxn id="27" idx="3"/>
          </p:cNvCxnSpPr>
          <p:nvPr/>
        </p:nvCxnSpPr>
        <p:spPr>
          <a:xfrm rot="16200000" flipH="1">
            <a:off x="4510882" y="275431"/>
            <a:ext cx="1588" cy="4143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endCxn id="32" idx="1"/>
          </p:cNvCxnSpPr>
          <p:nvPr/>
        </p:nvCxnSpPr>
        <p:spPr>
          <a:xfrm rot="16200000" flipH="1">
            <a:off x="1250951" y="3465512"/>
            <a:ext cx="3225800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endCxn id="34" idx="0"/>
          </p:cNvCxnSpPr>
          <p:nvPr/>
        </p:nvCxnSpPr>
        <p:spPr>
          <a:xfrm rot="5400000">
            <a:off x="1440657" y="3452019"/>
            <a:ext cx="3929062" cy="25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6200000" flipH="1">
            <a:off x="1364457" y="3493294"/>
            <a:ext cx="2297112" cy="25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33" idx="5"/>
          </p:cNvCxnSpPr>
          <p:nvPr/>
        </p:nvCxnSpPr>
        <p:spPr>
          <a:xfrm rot="16200000" flipH="1">
            <a:off x="4560888" y="2703513"/>
            <a:ext cx="11112" cy="40116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27" idx="4"/>
          </p:cNvCxnSpPr>
          <p:nvPr/>
        </p:nvCxnSpPr>
        <p:spPr>
          <a:xfrm rot="5400000">
            <a:off x="5437188" y="3492500"/>
            <a:ext cx="2306637" cy="36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stCxn id="32" idx="6"/>
            <a:endCxn id="6" idx="5"/>
          </p:cNvCxnSpPr>
          <p:nvPr/>
        </p:nvCxnSpPr>
        <p:spPr>
          <a:xfrm flipV="1">
            <a:off x="2928938" y="5106988"/>
            <a:ext cx="329882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34" idx="3"/>
          </p:cNvCxnSpPr>
          <p:nvPr/>
        </p:nvCxnSpPr>
        <p:spPr>
          <a:xfrm rot="16200000" flipH="1">
            <a:off x="4536281" y="4321969"/>
            <a:ext cx="11113" cy="2346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stCxn id="28" idx="4"/>
            <a:endCxn id="36" idx="6"/>
          </p:cNvCxnSpPr>
          <p:nvPr/>
        </p:nvCxnSpPr>
        <p:spPr>
          <a:xfrm rot="5400000">
            <a:off x="3750469" y="3464719"/>
            <a:ext cx="3965575" cy="36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>
            <a:stCxn id="42" idx="1"/>
            <a:endCxn id="37" idx="6"/>
          </p:cNvCxnSpPr>
          <p:nvPr/>
        </p:nvCxnSpPr>
        <p:spPr>
          <a:xfrm rot="16200000" flipH="1" flipV="1">
            <a:off x="4564856" y="3447257"/>
            <a:ext cx="3311525" cy="11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8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82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1357313"/>
            <a:ext cx="3429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8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3571875"/>
            <a:ext cx="3429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86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3571875"/>
            <a:ext cx="3429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88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5286375"/>
            <a:ext cx="3429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90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1714500"/>
            <a:ext cx="3429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4929188"/>
            <a:ext cx="3429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2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3571875"/>
            <a:ext cx="3429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3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88" y="3571875"/>
            <a:ext cx="3429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71563" y="1857375"/>
            <a:ext cx="2057400" cy="2057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Тангенс и котангенс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857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Линия тангенсов                       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tg t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но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FF0000"/>
                </a:solidFill>
              </a:rPr>
              <a:t>t ‡ </a:t>
            </a:r>
            <a:r>
              <a:rPr lang="ru-RU" sz="2000" smtClean="0">
                <a:solidFill>
                  <a:srgbClr val="FF0000"/>
                </a:solidFill>
              </a:rPr>
              <a:t> </a:t>
            </a:r>
            <a:r>
              <a:rPr lang="en-US" sz="2000" smtClean="0">
                <a:solidFill>
                  <a:srgbClr val="FF0000"/>
                </a:solidFill>
              </a:rPr>
              <a:t>       + </a:t>
            </a:r>
            <a:r>
              <a:rPr lang="el-GR" sz="2000" smtClean="0">
                <a:solidFill>
                  <a:srgbClr val="FF0000"/>
                </a:solidFill>
              </a:rPr>
              <a:t>π</a:t>
            </a:r>
            <a:r>
              <a:rPr lang="en-US" sz="2000" smtClean="0">
                <a:solidFill>
                  <a:srgbClr val="FF0000"/>
                </a:solidFill>
              </a:rPr>
              <a:t> k</a:t>
            </a:r>
            <a:r>
              <a:rPr lang="en-US" sz="2000" smtClean="0"/>
              <a:t>, k</a:t>
            </a:r>
            <a:r>
              <a:rPr lang="ru-RU" sz="2000" smtClean="0"/>
              <a:t>Є</a:t>
            </a:r>
            <a:r>
              <a:rPr lang="en-US" sz="2000" smtClean="0"/>
              <a:t>Z</a:t>
            </a:r>
            <a:endParaRPr lang="ru-RU" sz="2000" smtClean="0"/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            у  </a:t>
            </a:r>
            <a:r>
              <a:rPr lang="el-GR" sz="1800" smtClean="0"/>
              <a:t>π</a:t>
            </a:r>
            <a:r>
              <a:rPr lang="ru-RU" sz="1800" smtClean="0"/>
              <a:t>/2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</a:t>
            </a:r>
            <a:r>
              <a:rPr lang="ru-RU" sz="1200" smtClean="0"/>
              <a:t>2</a:t>
            </a:r>
            <a:r>
              <a:rPr lang="el-GR" sz="1200" smtClean="0"/>
              <a:t>π</a:t>
            </a:r>
            <a:r>
              <a:rPr lang="ru-RU" sz="1200" smtClean="0"/>
              <a:t>/3</a:t>
            </a:r>
            <a:r>
              <a:rPr lang="ru-RU" sz="1800" smtClean="0"/>
              <a:t>                     </a:t>
            </a:r>
            <a:r>
              <a:rPr lang="el-GR" sz="1200" smtClean="0"/>
              <a:t>π</a:t>
            </a:r>
            <a:r>
              <a:rPr lang="ru-RU" sz="1200" smtClean="0"/>
              <a:t>/3</a:t>
            </a:r>
            <a:r>
              <a:rPr lang="ru-RU" sz="1800" smtClean="0"/>
              <a:t>      </a:t>
            </a:r>
            <a:r>
              <a:rPr lang="ru-RU" sz="1600" smtClean="0"/>
              <a:t>1</a:t>
            </a:r>
            <a:r>
              <a:rPr lang="ru-RU" sz="1800" smtClean="0"/>
              <a:t>  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</a:t>
            </a:r>
            <a:r>
              <a:rPr lang="ru-RU" sz="1200" smtClean="0"/>
              <a:t>5</a:t>
            </a:r>
            <a:r>
              <a:rPr lang="el-GR" sz="1200" smtClean="0"/>
              <a:t>π</a:t>
            </a:r>
            <a:r>
              <a:rPr lang="ru-RU" sz="1200" smtClean="0"/>
              <a:t>/6</a:t>
            </a:r>
            <a:r>
              <a:rPr lang="ru-RU" sz="1800" smtClean="0"/>
              <a:t>                            </a:t>
            </a:r>
            <a:r>
              <a:rPr lang="el-GR" sz="1200" smtClean="0"/>
              <a:t>π</a:t>
            </a:r>
            <a:r>
              <a:rPr lang="ru-RU" sz="1200" smtClean="0"/>
              <a:t>/4</a:t>
            </a:r>
            <a:endParaRPr lang="ru-RU" sz="1800" smtClean="0"/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                                                                 </a:t>
            </a:r>
            <a:r>
              <a:rPr lang="el-GR" sz="1200" smtClean="0"/>
              <a:t>π</a:t>
            </a:r>
            <a:r>
              <a:rPr lang="ru-RU" sz="1200" smtClean="0"/>
              <a:t>/6</a:t>
            </a:r>
            <a:r>
              <a:rPr lang="ru-RU" sz="1800" smtClean="0"/>
              <a:t>        </a:t>
            </a:r>
            <a:r>
              <a:rPr lang="en-US" sz="1800" smtClean="0"/>
              <a:t>                       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ctg t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Є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R,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но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>
                <a:solidFill>
                  <a:srgbClr val="FF0000"/>
                </a:solidFill>
              </a:rPr>
              <a:t>t ‡ 0 + </a:t>
            </a:r>
            <a:r>
              <a:rPr lang="el-GR" sz="1800" smtClean="0">
                <a:solidFill>
                  <a:srgbClr val="FF0000"/>
                </a:solidFill>
              </a:rPr>
              <a:t>π</a:t>
            </a:r>
            <a:r>
              <a:rPr lang="en-US" sz="1800" smtClean="0">
                <a:solidFill>
                  <a:srgbClr val="FF0000"/>
                </a:solidFill>
              </a:rPr>
              <a:t>k</a:t>
            </a:r>
            <a:r>
              <a:rPr lang="en-US" sz="1800" smtClean="0"/>
              <a:t>, k</a:t>
            </a:r>
            <a:r>
              <a:rPr lang="ru-RU" sz="1800" smtClean="0"/>
              <a:t>Є</a:t>
            </a:r>
            <a:r>
              <a:rPr lang="en-US" sz="1800" smtClean="0"/>
              <a:t>Z</a:t>
            </a:r>
            <a:endParaRPr lang="ru-RU" sz="1200" smtClean="0"/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           </a:t>
            </a:r>
            <a:r>
              <a:rPr lang="ru-RU" sz="1400" smtClean="0"/>
              <a:t>   </a:t>
            </a:r>
            <a:r>
              <a:rPr lang="ru-RU" sz="1200" smtClean="0"/>
              <a:t>                                                              0         </a:t>
            </a:r>
            <a:r>
              <a:rPr lang="ru-RU" sz="1600" smtClean="0"/>
              <a:t>х                        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Линия котангенсов</a:t>
            </a:r>
          </a:p>
          <a:p>
            <a:pPr eaLnBrk="1" hangingPunct="1">
              <a:buFont typeface="Arial" charset="0"/>
              <a:buNone/>
            </a:pPr>
            <a:endParaRPr lang="ru-RU" sz="1600" smtClean="0"/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                                                                </a:t>
            </a:r>
            <a:r>
              <a:rPr lang="ru-RU" sz="1200" smtClean="0"/>
              <a:t>      </a:t>
            </a:r>
            <a:r>
              <a:rPr lang="ru-RU" sz="1800" smtClean="0"/>
              <a:t>                                                   у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/>
              <a:t>                </a:t>
            </a:r>
            <a:r>
              <a:rPr lang="ru-RU" sz="1200" smtClean="0"/>
              <a:t>4</a:t>
            </a:r>
            <a:r>
              <a:rPr lang="el-GR" sz="1200" smtClean="0"/>
              <a:t>π</a:t>
            </a:r>
            <a:r>
              <a:rPr lang="ru-RU" sz="1200" smtClean="0"/>
              <a:t>/3</a:t>
            </a:r>
            <a:r>
              <a:rPr lang="ru-RU" sz="1800" smtClean="0"/>
              <a:t>  </a:t>
            </a:r>
            <a:endParaRPr lang="ru-RU" sz="1400" smtClean="0"/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                             -</a:t>
            </a:r>
            <a:r>
              <a:rPr lang="el-GR" sz="1400" smtClean="0"/>
              <a:t>π</a:t>
            </a:r>
            <a:r>
              <a:rPr lang="ru-RU" sz="1400" smtClean="0"/>
              <a:t>/2</a:t>
            </a:r>
          </a:p>
          <a:p>
            <a:pPr eaLnBrk="1" hangingPunct="1">
              <a:buFont typeface="Arial" charset="0"/>
              <a:buNone/>
            </a:pPr>
            <a:endParaRPr lang="ru-RU" sz="1400" smtClean="0"/>
          </a:p>
          <a:p>
            <a:pPr eaLnBrk="1" hangingPunct="1">
              <a:buFont typeface="Arial" charset="0"/>
              <a:buNone/>
            </a:pPr>
            <a:endParaRPr lang="ru-RU" sz="1400" smtClean="0"/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                                                                                                         </a:t>
            </a:r>
            <a:r>
              <a:rPr lang="el-GR" sz="1400" smtClean="0"/>
              <a:t>π</a:t>
            </a:r>
            <a:r>
              <a:rPr lang="ru-RU" sz="1400" smtClean="0"/>
              <a:t>                                                        0         х </a:t>
            </a:r>
            <a:endParaRPr lang="ru-RU" sz="1800" smtClean="0"/>
          </a:p>
        </p:txBody>
      </p:sp>
      <p:sp>
        <p:nvSpPr>
          <p:cNvPr id="5" name="Овал 4"/>
          <p:cNvSpPr/>
          <p:nvPr/>
        </p:nvSpPr>
        <p:spPr>
          <a:xfrm>
            <a:off x="5286375" y="4071938"/>
            <a:ext cx="2057400" cy="2057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714375" y="2928938"/>
            <a:ext cx="2857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822325" y="2820988"/>
            <a:ext cx="2643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105694" y="2893219"/>
            <a:ext cx="407352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4787106" y="4785519"/>
            <a:ext cx="3000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929188" y="5072063"/>
            <a:ext cx="2928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43375" y="4071938"/>
            <a:ext cx="414337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214438" y="2357438"/>
            <a:ext cx="1928812" cy="1071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1428750" y="1928813"/>
            <a:ext cx="1714500" cy="1714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1143000" y="1785938"/>
            <a:ext cx="2500313" cy="15001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1071563" y="2571750"/>
            <a:ext cx="2643188" cy="15001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214438" y="2357438"/>
            <a:ext cx="1928812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1393031" y="2178844"/>
            <a:ext cx="1785938" cy="1714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5429250" y="4071938"/>
            <a:ext cx="2428875" cy="1571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5357813" y="4500563"/>
            <a:ext cx="1928812" cy="1071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5" idx="3"/>
          </p:cNvCxnSpPr>
          <p:nvPr/>
        </p:nvCxnSpPr>
        <p:spPr>
          <a:xfrm rot="5400000" flipH="1" flipV="1">
            <a:off x="5559425" y="4100513"/>
            <a:ext cx="1755775" cy="1698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V="1">
            <a:off x="5286376" y="4429125"/>
            <a:ext cx="1928812" cy="1214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4643438" y="4071938"/>
            <a:ext cx="2571750" cy="1571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" idx="5"/>
          </p:cNvCxnSpPr>
          <p:nvPr/>
        </p:nvCxnSpPr>
        <p:spPr>
          <a:xfrm rot="5400000" flipH="1">
            <a:off x="5286375" y="4071938"/>
            <a:ext cx="1755775" cy="1755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9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pic>
        <p:nvPicPr>
          <p:cNvPr id="7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1357313"/>
            <a:ext cx="1714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4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9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7196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9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pic>
        <p:nvPicPr>
          <p:cNvPr id="719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63" y="3857625"/>
            <a:ext cx="1714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9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7201" name="Rectangle 12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7203" name="Rectangle 1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04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7205" name="Rectangle 1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0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7207" name="Rectangle 2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08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latin typeface="Calibri" pitchFamily="34" charset="0"/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7209" name="Rectangle 2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2095500" y="1804988"/>
            <a:ext cx="71438" cy="7143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2100263" y="3881438"/>
            <a:ext cx="71437" cy="7143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7315200" y="5024438"/>
            <a:ext cx="71438" cy="7143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5248275" y="5038725"/>
            <a:ext cx="71438" cy="714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1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15" name="Picture 2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3857625"/>
            <a:ext cx="2762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1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17" name="Picture 2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4429125"/>
            <a:ext cx="2762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1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19" name="Picture 2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3429000"/>
            <a:ext cx="4191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2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21" name="Picture 3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3857625"/>
            <a:ext cx="4191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2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23" name="Picture 3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88" y="3857625"/>
            <a:ext cx="3143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2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25" name="Picture 3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25" y="3857625"/>
            <a:ext cx="952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2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27" name="Picture 3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0" y="3857625"/>
            <a:ext cx="2000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28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29" name="Picture 3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3929063"/>
            <a:ext cx="2000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30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31" name="Picture 4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2286000"/>
            <a:ext cx="3143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33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2000250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35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3357563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37" name="Picture 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3643313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39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5786438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4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41" name="Picture 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643313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4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43" name="Picture 1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6072188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4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45" name="Picture 1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3429000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4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47" name="Picture 1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5857875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4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49" name="Picture 1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50" y="3214688"/>
            <a:ext cx="4191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5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51" name="Picture 1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88" y="5572125"/>
            <a:ext cx="4191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5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53" name="Picture 2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4000500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5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55" name="Picture 2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6215063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5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57" name="Picture 2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88" y="4429125"/>
            <a:ext cx="257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5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59" name="Picture 2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4214813"/>
            <a:ext cx="257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6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61" name="Picture 2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071938"/>
            <a:ext cx="257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6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63" name="Picture 31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4071938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6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65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4214813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66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67" name="Picture 35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4500563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68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69" name="Picture 3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5500688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71" name="Picture 39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6072188"/>
            <a:ext cx="3714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73" name="Picture 41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714625"/>
            <a:ext cx="952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4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275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76" name="Picture 45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3857625"/>
            <a:ext cx="3619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7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78" name="Picture 47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3643313"/>
            <a:ext cx="3619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9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80" name="Picture 49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3357563"/>
            <a:ext cx="228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81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28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283" name="Picture 53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7858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Знаки и значения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6435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&gt; 0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1ч и 2ч;           2.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cost &gt; 0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1ч и 4ч;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&lt; 0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3ч и 4ч;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cost &lt; 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  2ч и 3ч;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[-1;1]                           cost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-1;1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1)sin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 +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t=1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2)   y ² + x² =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tgt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&gt; 0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1ч и 3ч;          4.с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tgt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&gt; 0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1ч и 3ч;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tgt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&lt; 0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2ч и 4ч;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tgt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&lt; 0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2ч и 4ч;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tgt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          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ctgt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tgt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/cost  ;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ctgt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cost/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4)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tgt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y/x            ;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ctgt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x/y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5)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tgt·ctgt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1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1" name="Rectangle 13"/>
          <p:cNvSpPr>
            <a:spLocks noChangeArrowheads="1"/>
          </p:cNvSpPr>
          <p:nvPr/>
        </p:nvSpPr>
        <p:spPr bwMode="auto">
          <a:xfrm>
            <a:off x="0" y="2143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3" name="Rectangle 19"/>
          <p:cNvSpPr>
            <a:spLocks noChangeArrowheads="1"/>
          </p:cNvSpPr>
          <p:nvPr/>
        </p:nvSpPr>
        <p:spPr bwMode="auto">
          <a:xfrm>
            <a:off x="428625" y="2143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4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8" name="Заголовок 67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14613" cy="2968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с формулами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6" name="Содержимое 68"/>
          <p:cNvSpPr>
            <a:spLocks noGrp="1"/>
          </p:cNvSpPr>
          <p:nvPr>
            <p:ph idx="1"/>
          </p:nvPr>
        </p:nvSpPr>
        <p:spPr>
          <a:xfrm rot="10800000" flipV="1">
            <a:off x="214313" y="642938"/>
            <a:ext cx="8472487" cy="57864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№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cost=0,4;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°&lt;t&lt;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eaLnBrk="1" hangingPunct="1"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eaLnBrk="1" hangingPunct="1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способ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2 способ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=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2/5 ;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СВ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sin²t + cos²t=1,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1600" dirty="0" smtClean="0"/>
              <a:t>А</a:t>
            </a:r>
            <a:endParaRPr lang="en-US" sz="1600" dirty="0" smtClean="0"/>
          </a:p>
          <a:p>
            <a:pPr eaLnBrk="1" hangingPunct="1"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sin²t=1 - cos²t,                                                      </a:t>
            </a:r>
            <a:r>
              <a:rPr lang="en-US" sz="1600" dirty="0" smtClean="0"/>
              <a:t>5      </a:t>
            </a:r>
            <a:r>
              <a:rPr lang="ru-RU" sz="1600" dirty="0" smtClean="0"/>
              <a:t>     </a:t>
            </a:r>
            <a:r>
              <a:rPr lang="en-US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Т.К.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ч, то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sin t&gt;0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. Значит,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sin t=</a:t>
            </a:r>
          </a:p>
          <a:p>
            <a:pPr eaLnBrk="1" hangingPunct="1">
              <a:buFont typeface="Arial" charset="0"/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sin²t=1 - 0,16</a:t>
            </a:r>
            <a:r>
              <a:rPr lang="en-US" sz="1600" dirty="0" smtClean="0"/>
              <a:t>,                       </a:t>
            </a:r>
            <a:r>
              <a:rPr lang="ru-RU" sz="1600" dirty="0" smtClean="0"/>
              <a:t>                     </a:t>
            </a:r>
            <a:r>
              <a:rPr lang="en-US" sz="1600" dirty="0" smtClean="0"/>
              <a:t> 2</a:t>
            </a:r>
          </a:p>
          <a:p>
            <a:pPr eaLnBrk="1" hangingPunct="1">
              <a:buFont typeface="Arial" charset="0"/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sin²t=0,84,</a:t>
            </a:r>
          </a:p>
          <a:p>
            <a:pPr eaLnBrk="1" hangingPunct="1"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Т.К.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ч, то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&gt;0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600" dirty="0" smtClean="0"/>
              <a:t>С                        В</a:t>
            </a:r>
            <a:r>
              <a:rPr lang="en-US" sz="1600" dirty="0" smtClean="0"/>
              <a:t>    </a:t>
            </a:r>
            <a:r>
              <a:rPr lang="ru-RU" sz="1600" dirty="0" smtClean="0"/>
              <a:t>Ответ:           .</a:t>
            </a:r>
            <a:endParaRPr lang="en-US" sz="1600" dirty="0" smtClean="0"/>
          </a:p>
          <a:p>
            <a:pPr eaLnBrk="1" hangingPunct="1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=+          </a:t>
            </a:r>
          </a:p>
          <a:p>
            <a:pPr eaLnBrk="1" hangingPunct="1">
              <a:buFont typeface="Arial" charset="0"/>
              <a:buNone/>
            </a:pPr>
            <a:r>
              <a:rPr lang="en-US" sz="1600" dirty="0" smtClean="0"/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en-US" sz="1600" dirty="0" smtClean="0"/>
              <a:t> </a:t>
            </a:r>
            <a:r>
              <a:rPr lang="ru-RU" sz="1600" dirty="0" smtClean="0"/>
              <a:t>     </a:t>
            </a:r>
            <a:r>
              <a:rPr lang="en-US" sz="1600" dirty="0" smtClean="0"/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eaLnBrk="1" hangingPunct="1">
              <a:buFont typeface="Arial" charset="0"/>
              <a:buNone/>
            </a:pPr>
            <a:endParaRPr lang="en-US" sz="1600" dirty="0" smtClean="0"/>
          </a:p>
          <a:p>
            <a:pPr eaLnBrk="1" hangingPunct="1">
              <a:buFont typeface="Arial" charset="0"/>
              <a:buNone/>
            </a:pP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Ответ:        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eaLnBrk="1" hangingPunct="1">
              <a:buFont typeface="Arial" charset="0"/>
              <a:buNone/>
            </a:pPr>
            <a:r>
              <a:rPr lang="en-US" sz="1600" dirty="0" smtClean="0"/>
              <a:t>  </a:t>
            </a:r>
            <a:endParaRPr lang="ru-RU" sz="1600" dirty="0" smtClean="0"/>
          </a:p>
        </p:txBody>
      </p:sp>
      <p:sp>
        <p:nvSpPr>
          <p:cNvPr id="9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3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3286125"/>
            <a:ext cx="4667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ый треугольник 16"/>
          <p:cNvSpPr/>
          <p:nvPr/>
        </p:nvSpPr>
        <p:spPr>
          <a:xfrm>
            <a:off x="3929063" y="1857375"/>
            <a:ext cx="914400" cy="120015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3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2071688"/>
            <a:ext cx="85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39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2700" y="1590675"/>
            <a:ext cx="85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4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42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4475" y="1541463"/>
            <a:ext cx="10668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4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45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714750"/>
            <a:ext cx="13239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47" name="Picture 2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4357688"/>
            <a:ext cx="2667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50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1992313"/>
            <a:ext cx="35719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52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2928938"/>
            <a:ext cx="3143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тригонометрические тождества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00063" y="857250"/>
            <a:ext cx="8229600" cy="5268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/>
              <a:t>1.</a:t>
            </a:r>
          </a:p>
          <a:p>
            <a:pPr eaLnBrk="1" hangingPunct="1">
              <a:buFont typeface="Arial" charset="0"/>
              <a:buNone/>
            </a:pPr>
            <a:endParaRPr lang="ru-RU" sz="2800" smtClean="0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928688"/>
            <a:ext cx="2724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0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2071688"/>
            <a:ext cx="1962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3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3071813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6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071938"/>
            <a:ext cx="2428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8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572000"/>
            <a:ext cx="29337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60" name="Picture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429250"/>
            <a:ext cx="3048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1" name="Rectangle 20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63" name="Picture 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3071813"/>
            <a:ext cx="2847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65" name="Picture 2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5357813"/>
            <a:ext cx="2867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67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6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69" name="Picture 2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3929063"/>
            <a:ext cx="2638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71" name="Picture 3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4643438"/>
            <a:ext cx="2962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2" name="Picture 3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928688"/>
            <a:ext cx="28575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3" name="Picture 3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1500188"/>
            <a:ext cx="2724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4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75" name="Rectangle 3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10276" name="Rectangle 37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741</Words>
  <Application>Microsoft Office PowerPoint</Application>
  <PresentationFormat>Экран (4:3)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Окружность</vt:lpstr>
      <vt:lpstr>Деление на части</vt:lpstr>
      <vt:lpstr>Числовая окружность в системе координат.</vt:lpstr>
      <vt:lpstr>Координаты</vt:lpstr>
      <vt:lpstr>Тангенс и котангенс</vt:lpstr>
      <vt:lpstr>Знаки и значения</vt:lpstr>
      <vt:lpstr>Работа с формулами</vt:lpstr>
      <vt:lpstr>Основные тригонометрические тождества</vt:lpstr>
      <vt:lpstr>Формулы приведения</vt:lpstr>
      <vt:lpstr>Формулы сложения</vt:lpstr>
      <vt:lpstr>Формулы двойного и половинного аргумента</vt:lpstr>
      <vt:lpstr>Преобразование сумм тригонометрических функций в произведение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Тригонометрия</dc:title>
  <dc:creator>LARISA</dc:creator>
  <cp:lastModifiedBy>CHrn</cp:lastModifiedBy>
  <cp:revision>13</cp:revision>
  <dcterms:created xsi:type="dcterms:W3CDTF">2010-11-18T16:36:09Z</dcterms:created>
  <dcterms:modified xsi:type="dcterms:W3CDTF">2011-11-11T16:38:17Z</dcterms:modified>
</cp:coreProperties>
</file>