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870" autoAdjust="0"/>
  </p:normalViewPr>
  <p:slideViewPr>
    <p:cSldViewPr>
      <p:cViewPr varScale="1">
        <p:scale>
          <a:sx n="110" d="100"/>
          <a:sy n="110" d="100"/>
        </p:scale>
        <p:origin x="-10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000240"/>
            <a:ext cx="84582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Векторы в пространстве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150019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Скалярным произведением двух векторов называется произведение их длин на косинус угла  между ними.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000100" y="4214818"/>
            <a:ext cx="171451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1000100" y="2786058"/>
            <a:ext cx="2071702" cy="142876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>
            <a:off x="1285852" y="3857628"/>
            <a:ext cx="428628" cy="714380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85918" y="378619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 rot="19547886">
            <a:off x="1857356" y="307181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928794" y="435769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928794" y="4357694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1857356" y="3071810"/>
            <a:ext cx="214314" cy="1428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43372" y="2714620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a*b=|a|*|b|*</a:t>
            </a:r>
            <a:r>
              <a:rPr lang="en-US" sz="2400" dirty="0" err="1" smtClean="0"/>
              <a:t>cos</a:t>
            </a:r>
            <a:r>
              <a:rPr lang="en-US" sz="2400" dirty="0" smtClean="0"/>
              <a:t> </a:t>
            </a:r>
            <a:r>
              <a:rPr lang="el-GR" sz="2400" dirty="0" smtClean="0"/>
              <a:t>α</a:t>
            </a:r>
            <a:endParaRPr lang="ru-R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00496" y="3429000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cos</a:t>
            </a:r>
            <a:r>
              <a:rPr lang="en-US" sz="2400" dirty="0" smtClean="0"/>
              <a:t> </a:t>
            </a:r>
            <a:r>
              <a:rPr lang="el-GR" sz="2400" dirty="0" smtClean="0"/>
              <a:t>α</a:t>
            </a:r>
            <a:r>
              <a:rPr lang="en-US" sz="2400" dirty="0" smtClean="0"/>
              <a:t>= </a:t>
            </a:r>
            <a:endParaRPr lang="ru-RU" sz="2400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143504" y="3714752"/>
            <a:ext cx="107157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43504" y="3286124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300" dirty="0" smtClean="0"/>
              <a:t>a*b</a:t>
            </a:r>
            <a:endParaRPr lang="ru-RU" sz="2400" spc="300" dirty="0"/>
          </a:p>
        </p:txBody>
      </p:sp>
      <p:sp>
        <p:nvSpPr>
          <p:cNvPr id="15" name="TextBox 14"/>
          <p:cNvSpPr txBox="1"/>
          <p:nvPr/>
        </p:nvSpPr>
        <p:spPr>
          <a:xfrm>
            <a:off x="5000628" y="378619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|</a:t>
            </a:r>
            <a:r>
              <a:rPr lang="en-US" sz="2400" dirty="0" smtClean="0"/>
              <a:t>a</a:t>
            </a:r>
            <a:r>
              <a:rPr lang="ru-RU" sz="2400" dirty="0" smtClean="0"/>
              <a:t>|</a:t>
            </a:r>
            <a:r>
              <a:rPr lang="en-US" sz="2400" dirty="0" smtClean="0"/>
              <a:t>*</a:t>
            </a:r>
            <a:r>
              <a:rPr lang="ru-RU" sz="2400" dirty="0" smtClean="0"/>
              <a:t>|</a:t>
            </a:r>
            <a:r>
              <a:rPr lang="en-US" sz="2400" dirty="0" smtClean="0"/>
              <a:t>b</a:t>
            </a:r>
            <a:r>
              <a:rPr lang="ru-RU" sz="2400" dirty="0" smtClean="0"/>
              <a:t>|</a:t>
            </a:r>
            <a:endParaRPr lang="ru-RU" sz="24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143372" y="278605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500694" y="278605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929190" y="278605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500562" y="278605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572132" y="335756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143504" y="335756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143504" y="385762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715008" y="385762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8596" y="4714884"/>
            <a:ext cx="7358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Скалярное произведение </a:t>
            </a:r>
            <a:r>
              <a:rPr lang="ru-RU" sz="2800" dirty="0" smtClean="0"/>
              <a:t>также выражается формулой</a:t>
            </a:r>
            <a:endParaRPr lang="ru-RU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4214810" y="5857892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dirty="0" smtClean="0"/>
              <a:t>*b=</a:t>
            </a:r>
            <a:r>
              <a:rPr lang="ru-RU" sz="2400" dirty="0" smtClean="0"/>
              <a:t> </a:t>
            </a:r>
            <a:r>
              <a:rPr lang="ru-RU" sz="2400" dirty="0" err="1" smtClean="0"/>
              <a:t>х</a:t>
            </a:r>
            <a:r>
              <a:rPr lang="en-US" sz="2400" baseline="-25000" dirty="0" smtClean="0"/>
              <a:t>1*</a:t>
            </a:r>
            <a:r>
              <a:rPr lang="ru-RU" sz="2400" dirty="0" err="1" smtClean="0"/>
              <a:t>х</a:t>
            </a:r>
            <a:r>
              <a:rPr lang="en-US" sz="2400" baseline="-25000" dirty="0" smtClean="0"/>
              <a:t>2</a:t>
            </a:r>
            <a:r>
              <a:rPr lang="ru-RU" sz="2400" dirty="0" smtClean="0"/>
              <a:t> </a:t>
            </a:r>
            <a:r>
              <a:rPr lang="en-US" sz="2400" dirty="0" smtClean="0"/>
              <a:t>+ </a:t>
            </a:r>
            <a:r>
              <a:rPr lang="ru-RU" sz="2400" dirty="0" smtClean="0"/>
              <a:t>у</a:t>
            </a:r>
            <a:r>
              <a:rPr lang="en-US" sz="2400" baseline="-25000" dirty="0" smtClean="0"/>
              <a:t>1*</a:t>
            </a:r>
            <a:r>
              <a:rPr lang="ru-RU" sz="2400" dirty="0" smtClean="0"/>
              <a:t>у</a:t>
            </a:r>
            <a:r>
              <a:rPr lang="en-US" sz="2400" baseline="-25000" dirty="0" smtClean="0"/>
              <a:t>2</a:t>
            </a:r>
            <a:r>
              <a:rPr lang="ru-RU" sz="2400" dirty="0" smtClean="0"/>
              <a:t> </a:t>
            </a:r>
            <a:r>
              <a:rPr lang="en-US" sz="2400" dirty="0" smtClean="0"/>
              <a:t>+ z</a:t>
            </a:r>
            <a:r>
              <a:rPr lang="en-US" sz="2400" baseline="-25000" dirty="0" smtClean="0"/>
              <a:t>1</a:t>
            </a:r>
            <a:r>
              <a:rPr lang="en-US" sz="2400" baseline="-25000" dirty="0" smtClean="0"/>
              <a:t>*</a:t>
            </a:r>
            <a:r>
              <a:rPr lang="en-US" sz="2400" dirty="0" smtClean="0"/>
              <a:t>z</a:t>
            </a:r>
            <a:r>
              <a:rPr lang="en-US" sz="2400" baseline="-25000" dirty="0" smtClean="0"/>
              <a:t>2</a:t>
            </a:r>
            <a:endParaRPr lang="ru-RU" sz="2400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4214810" y="5929330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572000" y="5929330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786874" cy="60007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000" dirty="0" smtClean="0"/>
              <a:t>!</a:t>
            </a:r>
            <a:r>
              <a:rPr lang="en-US" dirty="0" smtClean="0"/>
              <a:t> </a:t>
            </a:r>
            <a:r>
              <a:rPr lang="ru-RU" dirty="0" smtClean="0"/>
              <a:t>Скалярное произведение ненулевых векторов равно 0 тогда и только тогда, когда </a:t>
            </a:r>
            <a:r>
              <a:rPr lang="en-US" dirty="0" smtClean="0"/>
              <a:t>a   </a:t>
            </a:r>
            <a:r>
              <a:rPr lang="ru-RU" dirty="0" smtClean="0"/>
              <a:t> </a:t>
            </a:r>
            <a:r>
              <a:rPr lang="en-US" dirty="0" smtClean="0"/>
              <a:t>b</a:t>
            </a:r>
          </a:p>
          <a:p>
            <a:pPr>
              <a:buNone/>
            </a:pPr>
            <a:r>
              <a:rPr lang="el-GR" dirty="0" smtClean="0"/>
              <a:t>α</a:t>
            </a:r>
            <a:r>
              <a:rPr lang="en-US" dirty="0" smtClean="0"/>
              <a:t>=90◦ </a:t>
            </a:r>
            <a:r>
              <a:rPr lang="ru-RU" dirty="0" smtClean="0"/>
              <a:t>; 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l-GR" dirty="0" smtClean="0"/>
              <a:t>α</a:t>
            </a:r>
            <a:r>
              <a:rPr lang="en-US" dirty="0" smtClean="0"/>
              <a:t>=</a:t>
            </a:r>
            <a:r>
              <a:rPr lang="en-US" dirty="0" smtClean="0"/>
              <a:t> </a:t>
            </a:r>
            <a:r>
              <a:rPr lang="en-US" dirty="0" err="1" smtClean="0"/>
              <a:t>cos</a:t>
            </a:r>
            <a:r>
              <a:rPr lang="en-US" dirty="0" smtClean="0"/>
              <a:t> 90</a:t>
            </a:r>
            <a:r>
              <a:rPr lang="en-US" dirty="0" smtClean="0"/>
              <a:t>◦ </a:t>
            </a:r>
            <a:r>
              <a:rPr lang="en-US" dirty="0" smtClean="0"/>
              <a:t>=0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Свойства скалярного произведения:</a:t>
            </a:r>
          </a:p>
          <a:p>
            <a:pPr>
              <a:buNone/>
            </a:pPr>
            <a:r>
              <a:rPr lang="ru-RU" dirty="0" smtClean="0"/>
              <a:t>Для любых векторов </a:t>
            </a:r>
            <a:r>
              <a:rPr lang="en-US" dirty="0" smtClean="0"/>
              <a:t>a, b, c</a:t>
            </a:r>
            <a:r>
              <a:rPr lang="ru-RU" dirty="0" smtClean="0"/>
              <a:t> и любого числа </a:t>
            </a:r>
            <a:r>
              <a:rPr lang="en-US" dirty="0" smtClean="0"/>
              <a:t>k</a:t>
            </a:r>
            <a:r>
              <a:rPr lang="ru-RU" dirty="0" smtClean="0"/>
              <a:t> справедливо:</a:t>
            </a:r>
          </a:p>
          <a:p>
            <a:pPr marL="624078" indent="-514350">
              <a:lnSpc>
                <a:spcPts val="4200"/>
              </a:lnSpc>
              <a:buFont typeface="+mj-lt"/>
              <a:buAutoNum type="arabicParenR"/>
            </a:pPr>
            <a:r>
              <a:rPr lang="ru-RU" dirty="0" smtClean="0"/>
              <a:t>а</a:t>
            </a:r>
            <a:r>
              <a:rPr lang="en-US" dirty="0" smtClean="0"/>
              <a:t>²≥0</a:t>
            </a:r>
          </a:p>
          <a:p>
            <a:pPr marL="624078" indent="-514350">
              <a:lnSpc>
                <a:spcPts val="4200"/>
              </a:lnSpc>
              <a:buFont typeface="+mj-lt"/>
              <a:buAutoNum type="arabicParenR"/>
            </a:pPr>
            <a:r>
              <a:rPr lang="en-US" dirty="0" smtClean="0"/>
              <a:t>a*b=b*a</a:t>
            </a:r>
            <a:r>
              <a:rPr lang="ru-RU" dirty="0" smtClean="0"/>
              <a:t>- переместительный закон</a:t>
            </a:r>
          </a:p>
          <a:p>
            <a:pPr marL="624078" indent="-514350">
              <a:lnSpc>
                <a:spcPts val="4200"/>
              </a:lnSpc>
              <a:buFont typeface="+mj-lt"/>
              <a:buAutoNum type="arabicParenR"/>
            </a:pPr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)c=</a:t>
            </a:r>
            <a:r>
              <a:rPr lang="en-US" dirty="0" err="1" smtClean="0"/>
              <a:t>ac+bc</a:t>
            </a:r>
            <a:r>
              <a:rPr lang="ru-RU" dirty="0" smtClean="0"/>
              <a:t>- распределительный закон</a:t>
            </a:r>
          </a:p>
          <a:p>
            <a:pPr marL="624078" indent="-514350">
              <a:lnSpc>
                <a:spcPts val="4200"/>
              </a:lnSpc>
              <a:buFont typeface="+mj-lt"/>
              <a:buAutoNum type="arabicParenR"/>
            </a:pPr>
            <a:r>
              <a:rPr lang="en-US" dirty="0" smtClean="0"/>
              <a:t>k</a:t>
            </a:r>
            <a:r>
              <a:rPr lang="en-US" dirty="0" smtClean="0"/>
              <a:t>(</a:t>
            </a:r>
            <a:r>
              <a:rPr lang="en-US" dirty="0" err="1" smtClean="0"/>
              <a:t>ab</a:t>
            </a:r>
            <a:r>
              <a:rPr lang="en-US" dirty="0" smtClean="0"/>
              <a:t>)=(ka)b-</a:t>
            </a:r>
            <a:r>
              <a:rPr lang="ru-RU" dirty="0" smtClean="0"/>
              <a:t> </a:t>
            </a:r>
            <a:r>
              <a:rPr lang="ru-RU" dirty="0" smtClean="0"/>
              <a:t>сочетательный закон</a:t>
            </a:r>
            <a:endParaRPr lang="en-US" dirty="0" smtClean="0"/>
          </a:p>
        </p:txBody>
      </p:sp>
      <p:pic>
        <p:nvPicPr>
          <p:cNvPr id="1026" name="Picture 2" descr="\per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214422"/>
            <a:ext cx="214314" cy="214314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000240"/>
            <a:ext cx="5072098" cy="1041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 стрелкой 5"/>
          <p:cNvCxnSpPr/>
          <p:nvPr/>
        </p:nvCxnSpPr>
        <p:spPr>
          <a:xfrm>
            <a:off x="5143504" y="1142984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786446" y="1142984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000496" y="350043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357686" y="350043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643306" y="350043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928662" y="4929198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857224" y="4357694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214414" y="4929198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643042" y="4929198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000232" y="4929198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071538" y="5500702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428728" y="5500702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714480" y="5500702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071670" y="5500702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285984" y="5500702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571736" y="5500702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857488" y="5500702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428860" y="6072206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2214546" y="6072206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428728" y="6072206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1214414" y="6072206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186766" cy="642926"/>
          </a:xfrm>
        </p:spPr>
        <p:txBody>
          <a:bodyPr>
            <a:noAutofit/>
          </a:bodyPr>
          <a:lstStyle/>
          <a:p>
            <a:r>
              <a:rPr lang="ru-RU" dirty="0" smtClean="0"/>
              <a:t>Метод координат в пространстве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3116"/>
            <a:ext cx="8286808" cy="4071966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</a:pPr>
            <a:r>
              <a:rPr lang="ru-RU" sz="3600" dirty="0" smtClean="0"/>
              <a:t>Прямоугольная система координат в пространстве</a:t>
            </a:r>
          </a:p>
          <a:p>
            <a:pPr>
              <a:lnSpc>
                <a:spcPts val="4800"/>
              </a:lnSpc>
            </a:pPr>
            <a:r>
              <a:rPr lang="ru-RU" sz="3600" dirty="0" smtClean="0"/>
              <a:t>Координаты вектора</a:t>
            </a:r>
          </a:p>
          <a:p>
            <a:pPr>
              <a:lnSpc>
                <a:spcPts val="4800"/>
              </a:lnSpc>
            </a:pPr>
            <a:r>
              <a:rPr lang="ru-RU" sz="3600" dirty="0" smtClean="0"/>
              <a:t>Абсолютная величина вектора</a:t>
            </a:r>
          </a:p>
          <a:p>
            <a:pPr>
              <a:lnSpc>
                <a:spcPts val="4800"/>
              </a:lnSpc>
            </a:pPr>
            <a:r>
              <a:rPr lang="ru-RU" sz="3600" dirty="0" smtClean="0"/>
              <a:t>Скалярное произведение векторов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500990" cy="1143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Прямоугольная система координат  пространстве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928802"/>
            <a:ext cx="4800576" cy="4643470"/>
          </a:xfrm>
        </p:spPr>
        <p:txBody>
          <a:bodyPr/>
          <a:lstStyle/>
          <a:p>
            <a:r>
              <a:rPr lang="ru-RU" dirty="0" smtClean="0"/>
              <a:t>Через т.О проведены три попарно перпендикулярные прямые.</a:t>
            </a:r>
          </a:p>
          <a:p>
            <a:r>
              <a:rPr lang="ru-RU" dirty="0" smtClean="0"/>
              <a:t>На каждой прямой выбрано направление (обознач. стрелкой)</a:t>
            </a:r>
          </a:p>
          <a:p>
            <a:r>
              <a:rPr lang="ru-RU" dirty="0" smtClean="0"/>
              <a:t>Выбрана единица измерения отрезков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678629" y="3750471"/>
            <a:ext cx="250033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214414" y="4357694"/>
            <a:ext cx="264320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500034" y="3929066"/>
            <a:ext cx="1857388" cy="17859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2429654" y="4357694"/>
            <a:ext cx="142082" cy="79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428728" y="4714884"/>
            <a:ext cx="141089" cy="10820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857356" y="3714752"/>
            <a:ext cx="142876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Блок-схема: узел 39"/>
          <p:cNvSpPr/>
          <p:nvPr/>
        </p:nvSpPr>
        <p:spPr>
          <a:xfrm>
            <a:off x="1857356" y="4286256"/>
            <a:ext cx="142876" cy="142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500166" y="385762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2000232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3643306" y="44291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714348" y="557214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229600" cy="56436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>
                <a:solidFill>
                  <a:schemeClr val="accent3">
                    <a:lumMod val="75000"/>
                  </a:schemeClr>
                </a:solidFill>
              </a:rPr>
              <a:t>Оси координат- </a:t>
            </a:r>
            <a:r>
              <a:rPr lang="ru-RU" dirty="0" smtClean="0"/>
              <a:t>прямые с выбранными на них направлениями (Ох; </a:t>
            </a:r>
            <a:r>
              <a:rPr lang="ru-RU" dirty="0" err="1" smtClean="0"/>
              <a:t>Оу</a:t>
            </a:r>
            <a:r>
              <a:rPr lang="ru-RU" dirty="0" smtClean="0"/>
              <a:t>; О</a:t>
            </a:r>
            <a:r>
              <a:rPr lang="en-US" dirty="0" smtClean="0"/>
              <a:t>z</a:t>
            </a:r>
            <a:r>
              <a:rPr lang="ru-RU" dirty="0" smtClean="0"/>
              <a:t>) 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Ох- ось абсцисс</a:t>
            </a:r>
          </a:p>
          <a:p>
            <a:pPr>
              <a:buNone/>
            </a:pPr>
            <a:r>
              <a:rPr lang="ru-RU" dirty="0" err="1" smtClean="0">
                <a:solidFill>
                  <a:srgbClr val="00B050"/>
                </a:solidFill>
              </a:rPr>
              <a:t>Оу</a:t>
            </a:r>
            <a:r>
              <a:rPr lang="ru-RU" dirty="0" smtClean="0">
                <a:solidFill>
                  <a:srgbClr val="00B050"/>
                </a:solidFill>
              </a:rPr>
              <a:t>- ось ординат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О</a:t>
            </a:r>
            <a:r>
              <a:rPr lang="en-US" dirty="0" smtClean="0">
                <a:solidFill>
                  <a:srgbClr val="00B050"/>
                </a:solidFill>
              </a:rPr>
              <a:t>z-</a:t>
            </a:r>
            <a:r>
              <a:rPr lang="ru-RU" dirty="0" smtClean="0">
                <a:solidFill>
                  <a:srgbClr val="00B050"/>
                </a:solidFill>
              </a:rPr>
              <a:t> ось аппликат</a:t>
            </a:r>
          </a:p>
          <a:p>
            <a:pPr>
              <a:buNone/>
            </a:pPr>
            <a:r>
              <a:rPr lang="ru-RU" sz="4800" dirty="0" smtClean="0"/>
              <a:t>!</a:t>
            </a:r>
            <a:r>
              <a:rPr lang="ru-RU" dirty="0" smtClean="0"/>
              <a:t> Каждая ось делится точкой О на отрицательную и положительную полуось </a:t>
            </a:r>
          </a:p>
          <a:p>
            <a:pPr>
              <a:buNone/>
            </a:pPr>
            <a:r>
              <a:rPr lang="ru-RU" dirty="0" smtClean="0"/>
              <a:t>Точка О (общая точка  осей)- начало координат</a:t>
            </a:r>
          </a:p>
          <a:p>
            <a:pPr>
              <a:buNone/>
            </a:pPr>
            <a:r>
              <a:rPr lang="ru-RU" u="sng" dirty="0" smtClean="0">
                <a:solidFill>
                  <a:schemeClr val="accent3">
                    <a:lumMod val="75000"/>
                  </a:schemeClr>
                </a:solidFill>
              </a:rPr>
              <a:t>Координатные плоскости </a:t>
            </a:r>
            <a:r>
              <a:rPr lang="ru-RU" dirty="0" smtClean="0"/>
              <a:t>(Оху; </a:t>
            </a:r>
            <a:r>
              <a:rPr lang="ru-RU" dirty="0" err="1" smtClean="0"/>
              <a:t>Оу</a:t>
            </a:r>
            <a:r>
              <a:rPr lang="en-US" dirty="0" smtClean="0"/>
              <a:t>z</a:t>
            </a:r>
            <a:r>
              <a:rPr lang="ru-RU" dirty="0" smtClean="0"/>
              <a:t>; О</a:t>
            </a:r>
            <a:r>
              <a:rPr lang="en-US" dirty="0" err="1" smtClean="0"/>
              <a:t>xz</a:t>
            </a:r>
            <a:r>
              <a:rPr lang="en-US" dirty="0" smtClean="0"/>
              <a:t>)</a:t>
            </a:r>
            <a:r>
              <a:rPr lang="ru-RU" dirty="0" smtClean="0"/>
              <a:t>- это плоскости, проходящие через соответствующие оси координат.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572560" cy="21431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В прямоугольной системе координат в пространстве каждой точке сопоставляется тройка чисел, которые называются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координатами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1963719" y="3964785"/>
            <a:ext cx="1929620" cy="7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1357290" y="4929198"/>
            <a:ext cx="1571636" cy="14287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928926" y="4929198"/>
            <a:ext cx="214314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000232" y="5786454"/>
            <a:ext cx="1214446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214678" y="4929198"/>
            <a:ext cx="928694" cy="85725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1357290" y="5143512"/>
            <a:ext cx="1285884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3501224" y="4285462"/>
            <a:ext cx="1285884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2572530" y="5142718"/>
            <a:ext cx="1285884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3214678" y="3643314"/>
            <a:ext cx="928694" cy="85725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2000232" y="3643314"/>
            <a:ext cx="928694" cy="85725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000232" y="4500570"/>
            <a:ext cx="1214446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928926" y="3643314"/>
            <a:ext cx="1214446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Блок-схема: узел 27"/>
          <p:cNvSpPr/>
          <p:nvPr/>
        </p:nvSpPr>
        <p:spPr>
          <a:xfrm>
            <a:off x="3143240" y="4429132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2857488" y="3571876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1928794" y="5715016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узел 32"/>
          <p:cNvSpPr/>
          <p:nvPr/>
        </p:nvSpPr>
        <p:spPr>
          <a:xfrm>
            <a:off x="4071934" y="485776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2571736" y="278605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571604" y="6286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000628" y="507207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3000364" y="307181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-25000" dirty="0" smtClean="0"/>
              <a:t> </a:t>
            </a:r>
            <a:endParaRPr lang="ru-RU" sz="2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785918" y="5929330"/>
            <a:ext cx="6362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M</a:t>
            </a:r>
            <a:r>
              <a:rPr lang="en-US" baseline="-25000" dirty="0" smtClean="0"/>
              <a:t>1 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4214810" y="4429132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-25000" dirty="0" smtClean="0"/>
              <a:t> </a:t>
            </a:r>
            <a:r>
              <a:rPr lang="en-US" dirty="0" smtClean="0"/>
              <a:t>M</a:t>
            </a:r>
            <a:r>
              <a:rPr lang="en-US" baseline="-25000" dirty="0" smtClean="0"/>
              <a:t>2 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000364" y="3214686"/>
            <a:ext cx="521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r>
              <a:rPr lang="en-US" baseline="-25000" dirty="0" smtClean="0"/>
              <a:t>3 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357554" y="4429132"/>
            <a:ext cx="399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2571736" y="457200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86446" y="3357562"/>
            <a:ext cx="3214710" cy="1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 (M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x=OM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y=OM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z=OM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429684" cy="5715040"/>
          </a:xfrm>
        </p:spPr>
        <p:txBody>
          <a:bodyPr>
            <a:normAutofit/>
          </a:bodyPr>
          <a:lstStyle/>
          <a:p>
            <a:pPr>
              <a:lnSpc>
                <a:spcPts val="4100"/>
              </a:lnSpc>
              <a:buNone/>
            </a:pPr>
            <a:r>
              <a:rPr lang="ru-RU" dirty="0" smtClean="0"/>
              <a:t>Координатами вектора </a:t>
            </a:r>
            <a:r>
              <a:rPr lang="en-US" dirty="0" smtClean="0"/>
              <a:t>AB </a:t>
            </a:r>
            <a:r>
              <a:rPr lang="ru-RU" dirty="0" smtClean="0"/>
              <a:t>с началом в точке А(</a:t>
            </a:r>
            <a:r>
              <a:rPr lang="ru-RU" dirty="0" err="1" smtClean="0"/>
              <a:t>х</a:t>
            </a:r>
            <a:r>
              <a:rPr lang="en-US" baseline="-25000" dirty="0" smtClean="0"/>
              <a:t>1</a:t>
            </a:r>
            <a:r>
              <a:rPr lang="ru-RU" dirty="0" smtClean="0"/>
              <a:t>; у</a:t>
            </a:r>
            <a:r>
              <a:rPr lang="en-US" baseline="-25000" dirty="0" smtClean="0"/>
              <a:t>1</a:t>
            </a:r>
            <a:r>
              <a:rPr lang="ru-RU" dirty="0" smtClean="0"/>
              <a:t>; </a:t>
            </a:r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  <a:r>
              <a:rPr lang="ru-RU" dirty="0" smtClean="0"/>
              <a:t>и концом в точке </a:t>
            </a:r>
            <a:r>
              <a:rPr lang="en-US" dirty="0" smtClean="0"/>
              <a:t>B</a:t>
            </a:r>
            <a:r>
              <a:rPr lang="ru-RU" dirty="0" smtClean="0"/>
              <a:t>(</a:t>
            </a:r>
            <a:r>
              <a:rPr lang="ru-RU" dirty="0" err="1" smtClean="0"/>
              <a:t>х</a:t>
            </a:r>
            <a:r>
              <a:rPr lang="en-US" baseline="-25000" dirty="0" smtClean="0"/>
              <a:t>2</a:t>
            </a:r>
            <a:r>
              <a:rPr lang="ru-RU" dirty="0" smtClean="0"/>
              <a:t>; у</a:t>
            </a:r>
            <a:r>
              <a:rPr lang="en-US" baseline="-25000" dirty="0" smtClean="0"/>
              <a:t>2</a:t>
            </a:r>
            <a:r>
              <a:rPr lang="ru-RU" dirty="0" smtClean="0"/>
              <a:t>; </a:t>
            </a:r>
            <a:r>
              <a:rPr lang="en-US" dirty="0" smtClean="0"/>
              <a:t>z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ru-RU" dirty="0" smtClean="0"/>
              <a:t>называются </a:t>
            </a:r>
            <a:r>
              <a:rPr lang="ru-RU" u="sng" dirty="0" smtClean="0"/>
              <a:t>числа </a:t>
            </a:r>
            <a:r>
              <a:rPr lang="en-US" u="sng" dirty="0" smtClean="0"/>
              <a:t>a</a:t>
            </a:r>
            <a:r>
              <a:rPr lang="en-US" u="sng" baseline="-25000" dirty="0" smtClean="0"/>
              <a:t>1</a:t>
            </a:r>
            <a:r>
              <a:rPr lang="ru-RU" u="sng" dirty="0" smtClean="0"/>
              <a:t>; </a:t>
            </a:r>
            <a:r>
              <a:rPr lang="en-US" u="sng" dirty="0" smtClean="0"/>
              <a:t>a</a:t>
            </a:r>
            <a:r>
              <a:rPr lang="en-US" u="sng" baseline="-25000" dirty="0" smtClean="0"/>
              <a:t>2</a:t>
            </a:r>
            <a:r>
              <a:rPr lang="ru-RU" u="sng" dirty="0" smtClean="0"/>
              <a:t>; </a:t>
            </a:r>
            <a:r>
              <a:rPr lang="en-US" u="sng" dirty="0" smtClean="0"/>
              <a:t>a</a:t>
            </a:r>
            <a:r>
              <a:rPr lang="en-US" u="sng" baseline="-25000" dirty="0" smtClean="0"/>
              <a:t>3</a:t>
            </a:r>
            <a:endParaRPr lang="ru-RU" u="sng" baseline="-25000" dirty="0" smtClean="0"/>
          </a:p>
          <a:p>
            <a:pPr lvl="2">
              <a:lnSpc>
                <a:spcPts val="35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a</a:t>
            </a:r>
            <a:r>
              <a:rPr lang="en-US" sz="2800" baseline="-25000" dirty="0" smtClean="0">
                <a:solidFill>
                  <a:schemeClr val="tx1"/>
                </a:solidFill>
              </a:rPr>
              <a:t>1=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х</a:t>
            </a:r>
            <a:r>
              <a:rPr lang="en-US" sz="2800" baseline="-25000" dirty="0" smtClean="0">
                <a:solidFill>
                  <a:schemeClr val="tx1"/>
                </a:solidFill>
              </a:rPr>
              <a:t>2-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х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ru-RU" sz="2800" dirty="0" smtClean="0">
              <a:solidFill>
                <a:schemeClr val="tx1"/>
              </a:solidFill>
            </a:endParaRPr>
          </a:p>
          <a:p>
            <a:pPr lvl="2">
              <a:lnSpc>
                <a:spcPts val="35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a</a:t>
            </a:r>
            <a:r>
              <a:rPr lang="en-US" sz="2800" baseline="-25000" dirty="0" smtClean="0">
                <a:solidFill>
                  <a:schemeClr val="tx1"/>
                </a:solidFill>
              </a:rPr>
              <a:t>2=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у</a:t>
            </a:r>
            <a:r>
              <a:rPr lang="en-US" sz="2800" baseline="-25000" dirty="0" smtClean="0">
                <a:solidFill>
                  <a:schemeClr val="tx1"/>
                </a:solidFill>
              </a:rPr>
              <a:t>2-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у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ru-RU" sz="2800" dirty="0" smtClean="0">
              <a:solidFill>
                <a:schemeClr val="tx1"/>
              </a:solidFill>
            </a:endParaRPr>
          </a:p>
          <a:p>
            <a:pPr lvl="2">
              <a:lnSpc>
                <a:spcPts val="35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a</a:t>
            </a:r>
            <a:r>
              <a:rPr lang="en-US" sz="2800" baseline="-25000" dirty="0" smtClean="0">
                <a:solidFill>
                  <a:schemeClr val="tx1"/>
                </a:solidFill>
              </a:rPr>
              <a:t>3=</a:t>
            </a:r>
            <a:r>
              <a:rPr lang="en-US" sz="2800" dirty="0" smtClean="0">
                <a:solidFill>
                  <a:schemeClr val="tx1"/>
                </a:solidFill>
              </a:rPr>
              <a:t> z</a:t>
            </a:r>
            <a:r>
              <a:rPr lang="en-US" sz="2800" baseline="-25000" dirty="0" smtClean="0">
                <a:solidFill>
                  <a:schemeClr val="tx1"/>
                </a:solidFill>
              </a:rPr>
              <a:t>2-</a:t>
            </a:r>
            <a:r>
              <a:rPr lang="en-US" sz="2800" dirty="0" smtClean="0">
                <a:solidFill>
                  <a:schemeClr val="tx1"/>
                </a:solidFill>
              </a:rPr>
              <a:t> z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lnSpc>
                <a:spcPts val="4100"/>
              </a:lnSpc>
              <a:buNone/>
            </a:pPr>
            <a:r>
              <a:rPr lang="ru-RU" dirty="0" smtClean="0"/>
              <a:t>Любой вектор в пространстве задают его координатами</a:t>
            </a:r>
          </a:p>
          <a:p>
            <a:pPr>
              <a:lnSpc>
                <a:spcPts val="5200"/>
              </a:lnSpc>
              <a:buNone/>
            </a:pPr>
            <a:r>
              <a:rPr lang="en-US" dirty="0" smtClean="0"/>
              <a:t>AB(</a:t>
            </a:r>
            <a:r>
              <a:rPr lang="ru-RU" dirty="0" err="1" smtClean="0"/>
              <a:t>х</a:t>
            </a:r>
            <a:r>
              <a:rPr lang="en-US" baseline="-25000" dirty="0" smtClean="0"/>
              <a:t>2-</a:t>
            </a:r>
            <a:r>
              <a:rPr lang="en-US" dirty="0" smtClean="0"/>
              <a:t> </a:t>
            </a:r>
            <a:r>
              <a:rPr lang="ru-RU" dirty="0" err="1" smtClean="0"/>
              <a:t>х</a:t>
            </a:r>
            <a:r>
              <a:rPr lang="en-US" baseline="-25000" dirty="0" smtClean="0"/>
              <a:t>1</a:t>
            </a:r>
            <a:r>
              <a:rPr lang="ru-RU" dirty="0" smtClean="0"/>
              <a:t>;</a:t>
            </a:r>
            <a:r>
              <a:rPr lang="en-US" dirty="0" smtClean="0"/>
              <a:t> </a:t>
            </a:r>
            <a:r>
              <a:rPr lang="ru-RU" dirty="0" smtClean="0"/>
              <a:t>у</a:t>
            </a:r>
            <a:r>
              <a:rPr lang="en-US" baseline="-25000" dirty="0" smtClean="0"/>
              <a:t>2-</a:t>
            </a:r>
            <a:r>
              <a:rPr lang="en-US" dirty="0" smtClean="0"/>
              <a:t> </a:t>
            </a:r>
            <a:r>
              <a:rPr lang="ru-RU" dirty="0" smtClean="0"/>
              <a:t>у</a:t>
            </a:r>
            <a:r>
              <a:rPr lang="en-US" baseline="-25000" dirty="0" smtClean="0"/>
              <a:t>1</a:t>
            </a:r>
            <a:r>
              <a:rPr lang="ru-RU" dirty="0" smtClean="0"/>
              <a:t>; </a:t>
            </a:r>
            <a:r>
              <a:rPr lang="en-US" dirty="0" smtClean="0"/>
              <a:t>z</a:t>
            </a:r>
            <a:r>
              <a:rPr lang="en-US" baseline="-25000" dirty="0" smtClean="0"/>
              <a:t>2-</a:t>
            </a:r>
            <a:r>
              <a:rPr lang="en-US" dirty="0" smtClean="0"/>
              <a:t> z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r>
              <a:rPr lang="ru-RU" baseline="-25000" dirty="0" smtClean="0"/>
              <a:t> или</a:t>
            </a:r>
            <a:r>
              <a:rPr lang="ru-RU" dirty="0" smtClean="0"/>
              <a:t> </a:t>
            </a:r>
            <a:r>
              <a:rPr lang="en-US" dirty="0" smtClean="0"/>
              <a:t>AB</a:t>
            </a:r>
            <a:r>
              <a:rPr lang="ru-RU" dirty="0" smtClean="0"/>
              <a:t>(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ru-RU" dirty="0" smtClean="0"/>
              <a:t>; 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ru-RU" dirty="0" smtClean="0"/>
              <a:t>; </a:t>
            </a:r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572000" y="1000108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714348" y="5286388"/>
            <a:ext cx="4286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643438" y="5286388"/>
            <a:ext cx="4286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3071834" cy="714380"/>
          </a:xfrm>
        </p:spPr>
        <p:txBody>
          <a:bodyPr>
            <a:normAutofit/>
          </a:bodyPr>
          <a:lstStyle/>
          <a:p>
            <a:r>
              <a:rPr lang="ru-RU" dirty="0" smtClean="0"/>
              <a:t>Правила: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28641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Если а (</a:t>
            </a:r>
            <a:r>
              <a:rPr lang="ru-RU" dirty="0" err="1" smtClean="0"/>
              <a:t>х</a:t>
            </a:r>
            <a:r>
              <a:rPr lang="en-US" baseline="-25000" dirty="0" smtClean="0"/>
              <a:t>1</a:t>
            </a:r>
            <a:r>
              <a:rPr lang="ru-RU" dirty="0" smtClean="0"/>
              <a:t>; у</a:t>
            </a:r>
            <a:r>
              <a:rPr lang="en-US" baseline="-25000" dirty="0" smtClean="0"/>
              <a:t>1</a:t>
            </a:r>
            <a:r>
              <a:rPr lang="ru-RU" dirty="0" smtClean="0"/>
              <a:t>; </a:t>
            </a:r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r>
              <a:rPr lang="ru-RU" dirty="0" smtClean="0"/>
              <a:t> и </a:t>
            </a:r>
            <a:r>
              <a:rPr lang="en-US" dirty="0" smtClean="0"/>
              <a:t>b</a:t>
            </a:r>
            <a:r>
              <a:rPr lang="ru-RU" dirty="0" smtClean="0"/>
              <a:t>(</a:t>
            </a:r>
            <a:r>
              <a:rPr lang="ru-RU" dirty="0" err="1" smtClean="0"/>
              <a:t>х</a:t>
            </a:r>
            <a:r>
              <a:rPr lang="en-US" baseline="-25000" dirty="0" smtClean="0"/>
              <a:t>2</a:t>
            </a:r>
            <a:r>
              <a:rPr lang="ru-RU" dirty="0" smtClean="0"/>
              <a:t>; у</a:t>
            </a:r>
            <a:r>
              <a:rPr lang="en-US" baseline="-25000" dirty="0" smtClean="0"/>
              <a:t>2</a:t>
            </a:r>
            <a:r>
              <a:rPr lang="ru-RU" dirty="0" smtClean="0"/>
              <a:t>; </a:t>
            </a:r>
            <a:r>
              <a:rPr lang="en-US" dirty="0" smtClean="0"/>
              <a:t>z</a:t>
            </a:r>
            <a:r>
              <a:rPr lang="en-US" baseline="-25000" dirty="0" smtClean="0"/>
              <a:t>2</a:t>
            </a:r>
            <a:r>
              <a:rPr lang="en-US" dirty="0" smtClean="0"/>
              <a:t>)- </a:t>
            </a:r>
            <a:r>
              <a:rPr lang="ru-RU" dirty="0" smtClean="0"/>
              <a:t>данные векторы, то 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a</a:t>
            </a:r>
            <a:r>
              <a:rPr lang="ru-RU" dirty="0" smtClean="0"/>
              <a:t>+</a:t>
            </a:r>
            <a:r>
              <a:rPr lang="en-US" dirty="0" smtClean="0"/>
              <a:t>b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ru-RU" dirty="0" err="1" smtClean="0"/>
              <a:t>х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ru-RU" dirty="0" err="1" smtClean="0"/>
              <a:t>х</a:t>
            </a:r>
            <a:r>
              <a:rPr lang="en-US" baseline="-25000" dirty="0" smtClean="0"/>
              <a:t>2</a:t>
            </a:r>
            <a:r>
              <a:rPr lang="ru-RU" dirty="0" smtClean="0"/>
              <a:t>; у</a:t>
            </a:r>
            <a:r>
              <a:rPr lang="en-US" baseline="-25000" dirty="0" smtClean="0"/>
              <a:t>1</a:t>
            </a:r>
            <a:r>
              <a:rPr lang="en-US" dirty="0" smtClean="0"/>
              <a:t>+</a:t>
            </a:r>
            <a:r>
              <a:rPr lang="ru-RU" dirty="0" smtClean="0"/>
              <a:t>у</a:t>
            </a:r>
            <a:r>
              <a:rPr lang="en-US" baseline="-25000" dirty="0" smtClean="0"/>
              <a:t>2</a:t>
            </a:r>
            <a:r>
              <a:rPr lang="ru-RU" dirty="0" smtClean="0"/>
              <a:t>; </a:t>
            </a:r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+z</a:t>
            </a:r>
            <a:r>
              <a:rPr lang="en-US" baseline="-25000" dirty="0" smtClean="0"/>
              <a:t>2</a:t>
            </a:r>
            <a:r>
              <a:rPr lang="ru-RU" dirty="0" smtClean="0"/>
              <a:t>)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a-b  (</a:t>
            </a:r>
            <a:r>
              <a:rPr lang="ru-RU" dirty="0" err="1" smtClean="0"/>
              <a:t>х</a:t>
            </a:r>
            <a:r>
              <a:rPr lang="en-US" baseline="-25000" dirty="0" smtClean="0"/>
              <a:t>1</a:t>
            </a:r>
            <a:r>
              <a:rPr lang="en-US" dirty="0" smtClean="0"/>
              <a:t>-</a:t>
            </a:r>
            <a:r>
              <a:rPr lang="ru-RU" dirty="0" err="1" smtClean="0"/>
              <a:t>х</a:t>
            </a:r>
            <a:r>
              <a:rPr lang="en-US" baseline="-25000" dirty="0" smtClean="0"/>
              <a:t>2</a:t>
            </a:r>
            <a:r>
              <a:rPr lang="ru-RU" dirty="0" smtClean="0"/>
              <a:t>; у</a:t>
            </a:r>
            <a:r>
              <a:rPr lang="en-US" baseline="-25000" dirty="0" smtClean="0"/>
              <a:t>1</a:t>
            </a:r>
            <a:r>
              <a:rPr lang="en-US" dirty="0" smtClean="0"/>
              <a:t>-</a:t>
            </a:r>
            <a:r>
              <a:rPr lang="ru-RU" dirty="0" smtClean="0"/>
              <a:t>у</a:t>
            </a:r>
            <a:r>
              <a:rPr lang="en-US" baseline="-25000" dirty="0" smtClean="0"/>
              <a:t>2</a:t>
            </a:r>
            <a:r>
              <a:rPr lang="ru-RU" dirty="0" smtClean="0"/>
              <a:t>; </a:t>
            </a:r>
            <a:r>
              <a:rPr lang="en-US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-z</a:t>
            </a:r>
            <a:r>
              <a:rPr lang="en-US" baseline="-25000" dirty="0" smtClean="0"/>
              <a:t>2</a:t>
            </a:r>
            <a:r>
              <a:rPr lang="ru-RU" dirty="0" smtClean="0"/>
              <a:t>)</a:t>
            </a:r>
            <a:endParaRPr lang="en-US" dirty="0" smtClean="0"/>
          </a:p>
          <a:p>
            <a:pPr marL="624078" indent="-5143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ka    (k</a:t>
            </a:r>
            <a:r>
              <a:rPr lang="ru-RU" dirty="0" err="1" smtClean="0"/>
              <a:t>х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ru-RU" dirty="0" smtClean="0"/>
              <a:t>;</a:t>
            </a:r>
            <a:r>
              <a:rPr lang="en-US" dirty="0" smtClean="0"/>
              <a:t>k</a:t>
            </a:r>
            <a:r>
              <a:rPr lang="ru-RU" dirty="0" smtClean="0"/>
              <a:t>у</a:t>
            </a:r>
            <a:r>
              <a:rPr lang="en-US" baseline="-25000" dirty="0" smtClean="0"/>
              <a:t>1</a:t>
            </a:r>
            <a:r>
              <a:rPr lang="ru-RU" dirty="0" smtClean="0"/>
              <a:t> ;</a:t>
            </a:r>
            <a:r>
              <a:rPr lang="en-US" dirty="0" smtClean="0"/>
              <a:t>kz</a:t>
            </a:r>
            <a:r>
              <a:rPr lang="en-US" baseline="-25000" dirty="0" smtClean="0"/>
              <a:t>1</a:t>
            </a:r>
            <a:r>
              <a:rPr lang="ru-RU" dirty="0" smtClean="0"/>
              <a:t> ), где </a:t>
            </a:r>
            <a:r>
              <a:rPr lang="en-US" dirty="0" smtClean="0"/>
              <a:t>k</a:t>
            </a:r>
            <a:r>
              <a:rPr lang="ru-RU" dirty="0" smtClean="0"/>
              <a:t>-некоторое число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arenR"/>
            </a:pPr>
            <a:r>
              <a:rPr lang="ru-RU" dirty="0" smtClean="0"/>
              <a:t>Равные вектора имеют равные координаты (и обратно)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arenR"/>
            </a:pPr>
            <a:r>
              <a:rPr lang="ru-RU" dirty="0" smtClean="0"/>
              <a:t>О (0; 0; 0)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285852" y="1571612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428992" y="1500174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928662" y="2214554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357290" y="2214554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928662" y="2928934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285852" y="2928934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000100" y="5500702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142976" y="3571876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643998" cy="6000792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ru-RU" dirty="0" smtClean="0"/>
              <a:t>Задание:</a:t>
            </a:r>
          </a:p>
          <a:p>
            <a:pPr>
              <a:lnSpc>
                <a:spcPts val="3700"/>
              </a:lnSpc>
            </a:pPr>
            <a:endParaRPr lang="ru-RU" dirty="0" smtClean="0"/>
          </a:p>
          <a:p>
            <a:pPr>
              <a:lnSpc>
                <a:spcPts val="3700"/>
              </a:lnSpc>
            </a:pPr>
            <a:endParaRPr lang="ru-RU" dirty="0" smtClean="0"/>
          </a:p>
          <a:p>
            <a:pPr>
              <a:lnSpc>
                <a:spcPts val="3700"/>
              </a:lnSpc>
              <a:buNone/>
            </a:pPr>
            <a:endParaRPr lang="ru-RU" dirty="0" smtClean="0"/>
          </a:p>
          <a:p>
            <a:pPr>
              <a:lnSpc>
                <a:spcPts val="3700"/>
              </a:lnSpc>
            </a:pPr>
            <a:r>
              <a:rPr lang="ru-RU" dirty="0" smtClean="0"/>
              <a:t>Задание:</a:t>
            </a:r>
          </a:p>
          <a:p>
            <a:pPr>
              <a:lnSpc>
                <a:spcPts val="3700"/>
              </a:lnSpc>
            </a:pPr>
            <a:endParaRPr lang="ru-RU" dirty="0" smtClean="0"/>
          </a:p>
          <a:p>
            <a:pPr>
              <a:lnSpc>
                <a:spcPts val="3700"/>
              </a:lnSpc>
            </a:pPr>
            <a:endParaRPr lang="ru-RU" dirty="0" smtClean="0"/>
          </a:p>
          <a:p>
            <a:pPr>
              <a:lnSpc>
                <a:spcPts val="3700"/>
              </a:lnSpc>
            </a:pPr>
            <a:endParaRPr lang="ru-RU" dirty="0" smtClean="0"/>
          </a:p>
          <a:p>
            <a:pPr>
              <a:lnSpc>
                <a:spcPts val="3700"/>
              </a:lnSpc>
            </a:pPr>
            <a:r>
              <a:rPr lang="ru-RU" dirty="0" smtClean="0"/>
              <a:t>Задание: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8610598" cy="130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143248"/>
            <a:ext cx="8786874" cy="123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5286388"/>
            <a:ext cx="8858311" cy="665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14356"/>
            <a:ext cx="8786874" cy="5857916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ru-RU" dirty="0" smtClean="0"/>
              <a:t>   </a:t>
            </a:r>
            <a:r>
              <a:rPr lang="ru-RU" u="sng" dirty="0" smtClean="0"/>
              <a:t>Абсолютная величина </a:t>
            </a:r>
            <a:r>
              <a:rPr lang="ru-RU" dirty="0" smtClean="0"/>
              <a:t>вектора а (</a:t>
            </a:r>
            <a:r>
              <a:rPr lang="ru-RU" dirty="0" err="1" smtClean="0"/>
              <a:t>х</a:t>
            </a:r>
            <a:r>
              <a:rPr lang="ru-RU" dirty="0" smtClean="0"/>
              <a:t>; у; </a:t>
            </a:r>
            <a:r>
              <a:rPr lang="en-US" dirty="0" smtClean="0"/>
              <a:t>z)</a:t>
            </a:r>
            <a:r>
              <a:rPr lang="ru-RU" dirty="0" smtClean="0"/>
              <a:t> вычисляется по формуле   </a:t>
            </a:r>
            <a:r>
              <a:rPr lang="ru-RU" dirty="0" err="1" smtClean="0"/>
              <a:t>|а|=</a:t>
            </a:r>
            <a:endParaRPr lang="ru-RU" dirty="0" smtClean="0"/>
          </a:p>
          <a:p>
            <a:pPr>
              <a:lnSpc>
                <a:spcPts val="4000"/>
              </a:lnSpc>
              <a:buNone/>
            </a:pPr>
            <a:r>
              <a:rPr lang="ru-RU" dirty="0" smtClean="0"/>
              <a:t>   </a:t>
            </a:r>
            <a:r>
              <a:rPr lang="ru-RU" u="sng" dirty="0" smtClean="0"/>
              <a:t>Расстояние между точками А</a:t>
            </a:r>
            <a:r>
              <a:rPr lang="en-US" u="sng" baseline="-25000" dirty="0" smtClean="0"/>
              <a:t>1</a:t>
            </a:r>
            <a:r>
              <a:rPr lang="ru-RU" u="sng" dirty="0" smtClean="0"/>
              <a:t>(</a:t>
            </a:r>
            <a:r>
              <a:rPr lang="ru-RU" u="sng" dirty="0" err="1" smtClean="0"/>
              <a:t>х</a:t>
            </a:r>
            <a:r>
              <a:rPr lang="en-US" u="sng" baseline="-25000" dirty="0" smtClean="0"/>
              <a:t>1</a:t>
            </a:r>
            <a:r>
              <a:rPr lang="ru-RU" u="sng" dirty="0" smtClean="0"/>
              <a:t>; у</a:t>
            </a:r>
            <a:r>
              <a:rPr lang="en-US" u="sng" baseline="-25000" dirty="0" smtClean="0"/>
              <a:t>1</a:t>
            </a:r>
            <a:r>
              <a:rPr lang="ru-RU" u="sng" dirty="0" smtClean="0"/>
              <a:t>; </a:t>
            </a:r>
            <a:r>
              <a:rPr lang="en-US" u="sng" dirty="0" smtClean="0"/>
              <a:t>z</a:t>
            </a:r>
            <a:r>
              <a:rPr lang="en-US" u="sng" baseline="-25000" dirty="0" smtClean="0"/>
              <a:t>1</a:t>
            </a:r>
            <a:r>
              <a:rPr lang="en-US" u="sng" dirty="0" smtClean="0"/>
              <a:t>)</a:t>
            </a:r>
            <a:r>
              <a:rPr lang="ru-RU" u="sng" dirty="0" smtClean="0"/>
              <a:t> </a:t>
            </a:r>
            <a:r>
              <a:rPr lang="ru-RU" dirty="0" smtClean="0"/>
              <a:t>и               А</a:t>
            </a:r>
            <a:r>
              <a:rPr lang="ru-RU" baseline="-25000" dirty="0" smtClean="0"/>
              <a:t>2</a:t>
            </a:r>
            <a:r>
              <a:rPr lang="ru-RU" dirty="0" smtClean="0"/>
              <a:t> (</a:t>
            </a:r>
            <a:r>
              <a:rPr lang="ru-RU" dirty="0" err="1" smtClean="0"/>
              <a:t>х</a:t>
            </a:r>
            <a:r>
              <a:rPr lang="en-US" baseline="-25000" dirty="0" smtClean="0"/>
              <a:t>2</a:t>
            </a:r>
            <a:r>
              <a:rPr lang="ru-RU" dirty="0" smtClean="0"/>
              <a:t>; у</a:t>
            </a:r>
            <a:r>
              <a:rPr lang="en-US" baseline="-25000" dirty="0" smtClean="0"/>
              <a:t>2</a:t>
            </a:r>
            <a:r>
              <a:rPr lang="ru-RU" dirty="0" smtClean="0"/>
              <a:t>; </a:t>
            </a:r>
            <a:r>
              <a:rPr lang="en-US" dirty="0" smtClean="0"/>
              <a:t>z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ru-RU" dirty="0" smtClean="0"/>
              <a:t> </a:t>
            </a:r>
            <a:r>
              <a:rPr lang="ru-RU" dirty="0" err="1" smtClean="0"/>
              <a:t>вычесляется</a:t>
            </a:r>
            <a:r>
              <a:rPr lang="ru-RU" dirty="0" smtClean="0"/>
              <a:t> по формуле</a:t>
            </a:r>
          </a:p>
          <a:p>
            <a:pPr>
              <a:lnSpc>
                <a:spcPts val="4000"/>
              </a:lnSpc>
              <a:buNone/>
            </a:pPr>
            <a:endParaRPr lang="ru-RU" dirty="0" smtClean="0"/>
          </a:p>
          <a:p>
            <a:pPr>
              <a:lnSpc>
                <a:spcPts val="4000"/>
              </a:lnSpc>
              <a:buNone/>
            </a:pPr>
            <a:endParaRPr lang="ru-RU" dirty="0" smtClean="0"/>
          </a:p>
          <a:p>
            <a:pPr>
              <a:lnSpc>
                <a:spcPts val="4000"/>
              </a:lnSpc>
              <a:buNone/>
            </a:pPr>
            <a:r>
              <a:rPr lang="ru-RU" u="sng" dirty="0" smtClean="0"/>
              <a:t>Каждая координата середины отрезка </a:t>
            </a:r>
            <a:r>
              <a:rPr lang="ru-RU" dirty="0" smtClean="0"/>
              <a:t>вычисляется по формуле</a:t>
            </a:r>
            <a:endParaRPr lang="en-US" dirty="0" smtClean="0"/>
          </a:p>
          <a:p>
            <a:pPr>
              <a:lnSpc>
                <a:spcPts val="4000"/>
              </a:lnSpc>
              <a:buNone/>
            </a:pPr>
            <a:endParaRPr lang="ru-RU" dirty="0" smtClean="0"/>
          </a:p>
          <a:p>
            <a:pPr>
              <a:lnSpc>
                <a:spcPts val="4000"/>
              </a:lnSpc>
              <a:buNone/>
            </a:pPr>
            <a:r>
              <a:rPr lang="ru-RU" dirty="0" smtClean="0"/>
              <a:t>  </a:t>
            </a:r>
          </a:p>
          <a:p>
            <a:pPr>
              <a:lnSpc>
                <a:spcPts val="4000"/>
              </a:lnSpc>
              <a:buNone/>
            </a:pP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1357298"/>
            <a:ext cx="1500198" cy="391356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143248"/>
            <a:ext cx="56102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5143512"/>
            <a:ext cx="6005696" cy="91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Прямая со стрелкой 10"/>
          <p:cNvCxnSpPr/>
          <p:nvPr/>
        </p:nvCxnSpPr>
        <p:spPr>
          <a:xfrm>
            <a:off x="5572132" y="1357298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1214414" y="3429000"/>
            <a:ext cx="28575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1786712" y="3428206"/>
            <a:ext cx="28575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239</TotalTime>
  <Words>506</Words>
  <PresentationFormat>Экран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Векторы в пространстве</vt:lpstr>
      <vt:lpstr>Метод координат в пространстве </vt:lpstr>
      <vt:lpstr>Прямоугольная система координат  пространстве</vt:lpstr>
      <vt:lpstr>Слайд 4</vt:lpstr>
      <vt:lpstr>Слайд 5</vt:lpstr>
      <vt:lpstr>Слайд 6</vt:lpstr>
      <vt:lpstr>Правила: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Векторы в пространстве</dc:title>
  <cp:lastModifiedBy>User</cp:lastModifiedBy>
  <cp:revision>35</cp:revision>
  <dcterms:modified xsi:type="dcterms:W3CDTF">2012-05-12T19:24:26Z</dcterms:modified>
</cp:coreProperties>
</file>