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785794"/>
            <a:ext cx="6172200" cy="928694"/>
          </a:xfrm>
        </p:spPr>
        <p:txBody>
          <a:bodyPr/>
          <a:lstStyle/>
          <a:p>
            <a:r>
              <a:rPr lang="ru-RU" dirty="0" smtClean="0"/>
              <a:t>СВЕДЕНИЯ ИЗ ИСТОРИИ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4546" y="2928934"/>
            <a:ext cx="6172200" cy="214314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/>
              <a:t> </a:t>
            </a:r>
            <a:r>
              <a:rPr lang="ru-RU" dirty="0" smtClean="0"/>
              <a:t>О ПРОИСХОЖДЕНИИ ЕДИНИЦ ИЗМЕРЕНИЯ </a:t>
            </a:r>
            <a:r>
              <a:rPr lang="en-US" dirty="0" smtClean="0"/>
              <a:t>                      </a:t>
            </a:r>
            <a:r>
              <a:rPr lang="ru-RU" dirty="0" smtClean="0"/>
              <a:t>УГЛОВ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 </a:t>
            </a:r>
            <a:r>
              <a:rPr lang="ru-RU" dirty="0" smtClean="0"/>
              <a:t>ОБ ИСТОРИИ ТРИГОНОМЕТРИИ</a:t>
            </a:r>
            <a:endParaRPr lang="ru-RU" sz="32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467600" cy="597391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 трудах по астрономии великого индийского ученого </a:t>
            </a:r>
            <a:r>
              <a:rPr lang="ru-RU" dirty="0" err="1" smtClean="0"/>
              <a:t>Ариабхаты</a:t>
            </a:r>
            <a:r>
              <a:rPr lang="ru-RU" dirty="0" smtClean="0"/>
              <a:t> (476-550 г.г.)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</a:t>
            </a:r>
            <a:r>
              <a:rPr lang="ru-RU" dirty="0" smtClean="0"/>
              <a:t>оявился </a:t>
            </a:r>
            <a:r>
              <a:rPr lang="ru-RU" dirty="0" smtClean="0"/>
              <a:t>специальный термин “</a:t>
            </a:r>
            <a:r>
              <a:rPr lang="ru-RU" dirty="0" err="1" smtClean="0">
                <a:solidFill>
                  <a:srgbClr val="FF0000"/>
                </a:solidFill>
              </a:rPr>
              <a:t>ардхаджива</a:t>
            </a:r>
            <a:r>
              <a:rPr lang="ru-RU" dirty="0" smtClean="0"/>
              <a:t>”</a:t>
            </a:r>
          </a:p>
          <a:p>
            <a:pPr>
              <a:buNone/>
            </a:pPr>
            <a:r>
              <a:rPr lang="ru-RU" dirty="0" smtClean="0"/>
              <a:t>Арабскими математиками в </a:t>
            </a:r>
            <a:r>
              <a:rPr lang="en-US" dirty="0" smtClean="0"/>
              <a:t>IX</a:t>
            </a:r>
            <a:r>
              <a:rPr lang="ru-RU" dirty="0" smtClean="0"/>
              <a:t> в. Этот термин был заменён  на слово “</a:t>
            </a:r>
            <a:r>
              <a:rPr lang="ru-RU" dirty="0" err="1" smtClean="0">
                <a:solidFill>
                  <a:srgbClr val="FF0000"/>
                </a:solidFill>
              </a:rPr>
              <a:t>джайб</a:t>
            </a:r>
            <a:r>
              <a:rPr lang="ru-RU" dirty="0" smtClean="0"/>
              <a:t>”</a:t>
            </a:r>
            <a:r>
              <a:rPr lang="en-US" dirty="0" smtClean="0"/>
              <a:t> </a:t>
            </a:r>
            <a:r>
              <a:rPr lang="ru-RU" dirty="0" smtClean="0"/>
              <a:t>(выпуклость.)</a:t>
            </a:r>
            <a:r>
              <a:rPr lang="en-US" dirty="0" smtClean="0"/>
              <a:t> 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При переводе с арабского в </a:t>
            </a:r>
            <a:r>
              <a:rPr lang="en-US" dirty="0" smtClean="0"/>
              <a:t>XII</a:t>
            </a:r>
            <a:r>
              <a:rPr lang="ru-RU" dirty="0" smtClean="0"/>
              <a:t> в. Это слово было заменено латинским </a:t>
            </a:r>
            <a:r>
              <a:rPr lang="ru-RU" dirty="0" smtClean="0">
                <a:solidFill>
                  <a:srgbClr val="FF0000"/>
                </a:solidFill>
              </a:rPr>
              <a:t>“синус”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             ( </a:t>
            </a:r>
            <a:r>
              <a:rPr lang="en-US" dirty="0" smtClean="0">
                <a:solidFill>
                  <a:srgbClr val="FF0000"/>
                </a:solidFill>
              </a:rPr>
              <a:t>sinus</a:t>
            </a:r>
            <a:r>
              <a:rPr lang="ru-RU" dirty="0" smtClean="0">
                <a:solidFill>
                  <a:srgbClr val="FF0000"/>
                </a:solidFill>
              </a:rPr>
              <a:t>-</a:t>
            </a:r>
            <a:r>
              <a:rPr lang="ru-RU" dirty="0" smtClean="0"/>
              <a:t> изгиб</a:t>
            </a:r>
            <a:r>
              <a:rPr lang="ru-RU" dirty="0" smtClean="0"/>
              <a:t>, кривизна</a:t>
            </a:r>
            <a:r>
              <a:rPr lang="ru-RU" dirty="0" smtClean="0"/>
              <a:t>)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1" descr="C:\Users\сергей\Desktop\арх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285860"/>
            <a:ext cx="1363321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Слово “косинус” намного моложе.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Косинус- это сокращение латинского выражения </a:t>
            </a:r>
            <a:r>
              <a:rPr lang="en-US" dirty="0" err="1" smtClean="0">
                <a:solidFill>
                  <a:srgbClr val="FF0000"/>
                </a:solidFill>
              </a:rPr>
              <a:t>complementy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sinus</a:t>
            </a:r>
            <a:r>
              <a:rPr lang="ru-RU" dirty="0" smtClean="0">
                <a:solidFill>
                  <a:srgbClr val="FF0000"/>
                </a:solidFill>
              </a:rPr>
              <a:t> ,т.е. «дополнительный синус»  или «синус дополнительной дуги »</a:t>
            </a: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«Тангенсы» </a:t>
            </a:r>
            <a:r>
              <a:rPr lang="ru-RU" dirty="0" smtClean="0"/>
              <a:t>возникли в связи с решением задачи об определении длины тени. </a:t>
            </a:r>
            <a:r>
              <a:rPr lang="ru-RU" u="sng" dirty="0" smtClean="0"/>
              <a:t>Тангенс, </a:t>
            </a:r>
            <a:r>
              <a:rPr lang="ru-RU" u="sng" dirty="0" err="1" smtClean="0"/>
              <a:t>катангенс</a:t>
            </a:r>
            <a:r>
              <a:rPr lang="ru-RU" u="sng" dirty="0" smtClean="0"/>
              <a:t>, секанс и косеканс </a:t>
            </a:r>
            <a:r>
              <a:rPr lang="ru-RU" dirty="0" smtClean="0"/>
              <a:t>введены в </a:t>
            </a:r>
            <a:r>
              <a:rPr lang="en-US" dirty="0" smtClean="0"/>
              <a:t>X</a:t>
            </a:r>
            <a:r>
              <a:rPr lang="ru-RU" dirty="0" smtClean="0"/>
              <a:t> в. Арабским математиком </a:t>
            </a:r>
            <a:r>
              <a:rPr lang="ru-RU" dirty="0" err="1" smtClean="0"/>
              <a:t>Абу-л-Вафой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214678" y="2428868"/>
          <a:ext cx="2473338" cy="471490"/>
        </p:xfrm>
        <a:graphic>
          <a:graphicData uri="http://schemas.openxmlformats.org/presentationml/2006/ole">
            <p:oleObj spid="_x0000_s3074" name="Формула" r:id="rId3" imgW="1231560" imgH="228600" progId="Equation.3">
              <p:embed/>
            </p:oleObj>
          </a:graphicData>
        </a:graphic>
      </p:graphicFrame>
      <p:pic>
        <p:nvPicPr>
          <p:cNvPr id="3075" name="Picture 3" descr="C:\Users\сергей\Desktop\абу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4500570"/>
            <a:ext cx="1643074" cy="20575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590247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Однако европейский ученым эти открытия оставались неизвестными. Заново тангенсы были открыты в </a:t>
            </a:r>
            <a:r>
              <a:rPr lang="en-US" dirty="0" smtClean="0"/>
              <a:t>XIV</a:t>
            </a:r>
            <a:r>
              <a:rPr lang="ru-RU" dirty="0" smtClean="0"/>
              <a:t> в. Английским ученым </a:t>
            </a:r>
            <a:r>
              <a:rPr lang="ru-RU" dirty="0" err="1" smtClean="0"/>
              <a:t>Т.Бравердином</a:t>
            </a:r>
            <a:r>
              <a:rPr lang="ru-RU" dirty="0" smtClean="0"/>
              <a:t> и немецким ученым </a:t>
            </a:r>
            <a:r>
              <a:rPr lang="ru-RU" dirty="0" err="1" smtClean="0"/>
              <a:t>Региномонтаном</a:t>
            </a:r>
            <a:endParaRPr lang="ru-RU" dirty="0" smtClean="0"/>
          </a:p>
        </p:txBody>
      </p:sp>
      <p:pic>
        <p:nvPicPr>
          <p:cNvPr id="24578" name="Picture 2" descr="C:\Users\сергей\Desktop\рег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786058"/>
            <a:ext cx="2571768" cy="31319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467600" cy="597391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Современное название «тангенс », происходящее от латинского </a:t>
            </a:r>
            <a:r>
              <a:rPr lang="en-US" dirty="0" err="1" smtClean="0"/>
              <a:t>tanger</a:t>
            </a:r>
            <a:r>
              <a:rPr lang="ru-RU" dirty="0" smtClean="0"/>
              <a:t> (касаться), появилось в 1583г. </a:t>
            </a:r>
            <a:r>
              <a:rPr lang="en-US" dirty="0" err="1" smtClean="0"/>
              <a:t>Tangers</a:t>
            </a:r>
            <a:r>
              <a:rPr lang="ru-RU" dirty="0" smtClean="0"/>
              <a:t> переводится как «касающийся» (</a:t>
            </a:r>
            <a:r>
              <a:rPr lang="ru-RU" dirty="0" smtClean="0">
                <a:solidFill>
                  <a:srgbClr val="FF0000"/>
                </a:solidFill>
              </a:rPr>
              <a:t>линия тангенсов </a:t>
            </a:r>
            <a:r>
              <a:rPr lang="ru-RU" dirty="0" smtClean="0"/>
              <a:t>– это касательная к единичной окружности)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Обозначения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arcsin</a:t>
            </a:r>
            <a:r>
              <a:rPr lang="ru-RU" dirty="0" smtClean="0">
                <a:solidFill>
                  <a:srgbClr val="FF0000"/>
                </a:solidFill>
              </a:rPr>
              <a:t> и </a:t>
            </a:r>
            <a:r>
              <a:rPr lang="en-US" dirty="0" err="1" smtClean="0">
                <a:solidFill>
                  <a:srgbClr val="FF0000"/>
                </a:solidFill>
              </a:rPr>
              <a:t>arctg</a:t>
            </a:r>
            <a:r>
              <a:rPr lang="ru-RU" dirty="0" smtClean="0">
                <a:solidFill>
                  <a:srgbClr val="FF0000"/>
                </a:solidFill>
              </a:rPr>
              <a:t> появляются в 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dirty="0" smtClean="0">
                <a:solidFill>
                  <a:srgbClr val="FF0000"/>
                </a:solidFill>
              </a:rPr>
              <a:t>1772 году </a:t>
            </a:r>
            <a:r>
              <a:rPr lang="ru-RU" dirty="0" smtClean="0">
                <a:solidFill>
                  <a:srgbClr val="FF0000"/>
                </a:solidFill>
              </a:rPr>
              <a:t>в работах венского математика </a:t>
            </a:r>
            <a:r>
              <a:rPr lang="ru-RU" dirty="0" err="1" smtClean="0">
                <a:solidFill>
                  <a:srgbClr val="FF0000"/>
                </a:solidFill>
              </a:rPr>
              <a:t>Шерфера</a:t>
            </a:r>
            <a:r>
              <a:rPr lang="ru-RU" dirty="0" smtClean="0">
                <a:solidFill>
                  <a:srgbClr val="FF0000"/>
                </a:solidFill>
              </a:rPr>
              <a:t> и великого французского </a:t>
            </a:r>
            <a:r>
              <a:rPr lang="ru-RU" dirty="0" smtClean="0">
                <a:solidFill>
                  <a:srgbClr val="FF0000"/>
                </a:solidFill>
              </a:rPr>
              <a:t>ученого   Ж. Л. Лагранжа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Градусное измерение углов возникло в</a:t>
            </a:r>
            <a:r>
              <a:rPr lang="ru-RU" dirty="0" smtClean="0">
                <a:solidFill>
                  <a:srgbClr val="FF0000"/>
                </a:solidFill>
              </a:rPr>
              <a:t> Древнем Вавилоне </a:t>
            </a:r>
            <a:r>
              <a:rPr lang="ru-RU" dirty="0" smtClean="0"/>
              <a:t>задолго до нашей эры. Жрецы считали, что Солнце совершает свой дневной путь за 180 “шагов”, и , значит, один “шаг” равен </a:t>
            </a:r>
            <a:r>
              <a:rPr lang="en-US" dirty="0" smtClean="0"/>
              <a:t>                  </a:t>
            </a:r>
            <a:r>
              <a:rPr lang="ru-RU" dirty="0" smtClean="0"/>
              <a:t>  </a:t>
            </a:r>
            <a:r>
              <a:rPr lang="ru-RU" dirty="0" smtClean="0"/>
              <a:t>развернутого угла.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 Вавилоне была принята </a:t>
            </a:r>
            <a:r>
              <a:rPr lang="ru-RU" dirty="0" err="1" smtClean="0"/>
              <a:t>шестидесятиричная</a:t>
            </a:r>
            <a:r>
              <a:rPr lang="ru-RU" dirty="0" smtClean="0"/>
              <a:t> система, поэтому для введения  более мелких единиц измерения углов один “шаг”  </a:t>
            </a:r>
            <a:r>
              <a:rPr lang="ru-RU" dirty="0" smtClean="0"/>
              <a:t>последовательно </a:t>
            </a:r>
            <a:r>
              <a:rPr lang="ru-RU" dirty="0" smtClean="0"/>
              <a:t>длился на 60 </a:t>
            </a:r>
            <a:r>
              <a:rPr lang="ru-RU" dirty="0" smtClean="0"/>
              <a:t>частей</a:t>
            </a:r>
            <a:r>
              <a:rPr lang="en-US" dirty="0" smtClean="0"/>
              <a:t>.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571736" y="2214554"/>
          <a:ext cx="425452" cy="599501"/>
        </p:xfrm>
        <a:graphic>
          <a:graphicData uri="http://schemas.openxmlformats.org/presentationml/2006/ole">
            <p:oleObj spid="_x0000_s1027" name="Формула" r:id="rId3" imgW="27936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Вавилонская система измерения углов оказалась достаточно удобной, её сохранили математики и Греции и Рима.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Термины для названия угловых величин имеют латинские корни.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“Градус” происходит от латинского </a:t>
            </a:r>
            <a:r>
              <a:rPr lang="en-US" dirty="0" err="1" smtClean="0">
                <a:solidFill>
                  <a:srgbClr val="FF0000"/>
                </a:solidFill>
              </a:rPr>
              <a:t>gradus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( шаг, ступень)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“Минута”- </a:t>
            </a:r>
            <a:r>
              <a:rPr lang="en-US" dirty="0" err="1" smtClean="0">
                <a:solidFill>
                  <a:srgbClr val="FF0000"/>
                </a:solidFill>
              </a:rPr>
              <a:t>minutus</a:t>
            </a:r>
            <a:r>
              <a:rPr lang="ru-RU" dirty="0" smtClean="0">
                <a:solidFill>
                  <a:srgbClr val="FF0000"/>
                </a:solidFill>
              </a:rPr>
              <a:t> (уменьшительный)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“Секунда” – </a:t>
            </a:r>
            <a:r>
              <a:rPr lang="en-US" dirty="0" err="1" smtClean="0">
                <a:solidFill>
                  <a:srgbClr val="FF0000"/>
                </a:solidFill>
              </a:rPr>
              <a:t>secunda</a:t>
            </a:r>
            <a:r>
              <a:rPr lang="ru-RU" dirty="0" smtClean="0">
                <a:solidFill>
                  <a:srgbClr val="FF0000"/>
                </a:solidFill>
              </a:rPr>
              <a:t> (вторая)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“Терцина” – </a:t>
            </a:r>
            <a:r>
              <a:rPr lang="en-US" dirty="0" err="1" smtClean="0">
                <a:solidFill>
                  <a:srgbClr val="FF0000"/>
                </a:solidFill>
              </a:rPr>
              <a:t>tercina</a:t>
            </a:r>
            <a:r>
              <a:rPr lang="ru-RU" dirty="0" smtClean="0">
                <a:solidFill>
                  <a:srgbClr val="FF0000"/>
                </a:solidFill>
              </a:rPr>
              <a:t> (третье)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467600" cy="597391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Принятая сейчас система обозначения углов получила широкое распространение в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XVI –XVII </a:t>
            </a:r>
            <a:r>
              <a:rPr lang="ru-RU" dirty="0" smtClean="0"/>
              <a:t>в.в. Ею пользовались такие известные астрономы, как Н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Коперник</a:t>
            </a:r>
            <a:r>
              <a:rPr lang="ru-RU" dirty="0" smtClean="0"/>
              <a:t>, Т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Браге</a:t>
            </a:r>
            <a:r>
              <a:rPr lang="ru-RU" dirty="0" smtClean="0"/>
              <a:t>. Но ещё К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Птолемей </a:t>
            </a:r>
            <a:r>
              <a:rPr lang="ru-RU" dirty="0" smtClean="0"/>
              <a:t>(</a:t>
            </a:r>
            <a:r>
              <a:rPr lang="en-US" dirty="0" smtClean="0"/>
              <a:t>II </a:t>
            </a:r>
            <a:r>
              <a:rPr lang="ru-RU" dirty="0" smtClean="0"/>
              <a:t>в.н.э.) количество градусов обозначал </a:t>
            </a:r>
            <a:r>
              <a:rPr lang="ru-RU" dirty="0" smtClean="0"/>
              <a:t>кружком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dirty="0" smtClean="0"/>
              <a:t>число минут – штрихом, а секунду – двумя штрихами.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714626" y="3236913"/>
          <a:ext cx="2000250" cy="2549541"/>
        </p:xfrm>
        <a:graphic>
          <a:graphicData uri="http://schemas.openxmlformats.org/presentationml/2006/ole">
            <p:oleObj spid="_x0000_s2050" name="Формула" r:id="rId3" imgW="1015920" imgH="264132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 descr="C:\Users\сергей\Desktop\port05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714356"/>
            <a:ext cx="3286148" cy="4574684"/>
          </a:xfrm>
          <a:prstGeom prst="rect">
            <a:avLst/>
          </a:prstGeom>
          <a:noFill/>
        </p:spPr>
      </p:pic>
      <p:pic>
        <p:nvPicPr>
          <p:cNvPr id="22530" name="Picture 2" descr="C:\Users\сергей\Desktop\022222829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714356"/>
            <a:ext cx="3020399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Единица измерения углов –</a:t>
            </a:r>
            <a:r>
              <a:rPr lang="ru-RU" u="sng" dirty="0" smtClean="0">
                <a:solidFill>
                  <a:srgbClr val="FF0000"/>
                </a:solidFill>
              </a:rPr>
              <a:t>радиан</a:t>
            </a:r>
            <a:r>
              <a:rPr lang="ru-RU" dirty="0" smtClean="0"/>
              <a:t>- введена недавно. Термин “радиан” появился в 1873 </a:t>
            </a:r>
            <a:r>
              <a:rPr lang="ru-RU" dirty="0" smtClean="0"/>
              <a:t>г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  <a:r>
              <a:rPr lang="ru-RU" dirty="0" smtClean="0"/>
              <a:t>в Англии.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“Радиан” </a:t>
            </a:r>
            <a:r>
              <a:rPr lang="ru-RU" dirty="0" smtClean="0"/>
              <a:t>происходит от латинского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radius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ru-RU" dirty="0" smtClean="0"/>
              <a:t>( </a:t>
            </a:r>
            <a:r>
              <a:rPr lang="ru-RU" dirty="0" smtClean="0"/>
              <a:t>спица, </a:t>
            </a:r>
            <a:r>
              <a:rPr lang="ru-RU" dirty="0" smtClean="0"/>
              <a:t>луч )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Радиан –это центральный угол, длина которого равна радиусу окружности.</a:t>
            </a: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Выбор корня </a:t>
            </a:r>
            <a:r>
              <a:rPr lang="ru-RU" dirty="0" smtClean="0"/>
              <a:t>“рад” </a:t>
            </a:r>
            <a:r>
              <a:rPr lang="ru-RU" dirty="0" smtClean="0">
                <a:solidFill>
                  <a:srgbClr val="FF0000"/>
                </a:solidFill>
              </a:rPr>
              <a:t>для названия такого угла представляется естественным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829576" cy="597391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Слово </a:t>
            </a:r>
            <a:r>
              <a:rPr lang="ru-RU" dirty="0" smtClean="0">
                <a:solidFill>
                  <a:srgbClr val="FF0000"/>
                </a:solidFill>
              </a:rPr>
              <a:t>“Тригонометрия”</a:t>
            </a:r>
            <a:r>
              <a:rPr lang="ru-RU" dirty="0" smtClean="0"/>
              <a:t> впервые встречается в заглавии книги немецкого теолога и математика </a:t>
            </a:r>
            <a:r>
              <a:rPr lang="ru-RU" dirty="0" err="1" smtClean="0"/>
              <a:t>Питискуса</a:t>
            </a:r>
            <a:r>
              <a:rPr lang="ru-RU" dirty="0" smtClean="0"/>
              <a:t> (1505г.)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Происхождение этого слова греческое:</a:t>
            </a:r>
          </a:p>
          <a:p>
            <a:pPr algn="ctr">
              <a:buNone/>
            </a:pPr>
            <a:r>
              <a:rPr lang="el-GR" dirty="0" smtClean="0">
                <a:solidFill>
                  <a:srgbClr val="FF0000"/>
                </a:solidFill>
              </a:rPr>
              <a:t>Τςίγωνον</a:t>
            </a:r>
            <a:r>
              <a:rPr lang="ru-RU" dirty="0" smtClean="0">
                <a:solidFill>
                  <a:srgbClr val="FF0000"/>
                </a:solidFill>
              </a:rPr>
              <a:t>  - </a:t>
            </a:r>
            <a:r>
              <a:rPr lang="ru-RU" dirty="0" smtClean="0"/>
              <a:t>треугольник</a:t>
            </a:r>
          </a:p>
          <a:p>
            <a:pPr algn="ctr">
              <a:buNone/>
            </a:pPr>
            <a:r>
              <a:rPr lang="el-GR" dirty="0" smtClean="0">
                <a:solidFill>
                  <a:srgbClr val="FF0000"/>
                </a:solidFill>
              </a:rPr>
              <a:t>Μετςεω</a:t>
            </a:r>
            <a:r>
              <a:rPr lang="ru-RU" dirty="0" smtClean="0">
                <a:solidFill>
                  <a:srgbClr val="FF0000"/>
                </a:solidFill>
              </a:rPr>
              <a:t> – </a:t>
            </a:r>
            <a:r>
              <a:rPr lang="ru-RU" dirty="0" smtClean="0"/>
              <a:t>мера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Тригонометрия- наука об изменении треугольников</a:t>
            </a:r>
          </a:p>
          <a:p>
            <a:pPr>
              <a:buNone/>
            </a:pPr>
            <a:r>
              <a:rPr lang="ru-RU" dirty="0" smtClean="0"/>
              <a:t>Название возникло недавно, но многие понятия и факты были известны ещё до н.э.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Длительную историю имеет понятие </a:t>
            </a:r>
            <a:r>
              <a:rPr lang="ru-RU" u="sng" dirty="0" smtClean="0">
                <a:solidFill>
                  <a:srgbClr val="FF0000"/>
                </a:solidFill>
              </a:rPr>
              <a:t>синуса.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Различные отношения отрезков треугольника и окружности встречаются уже в </a:t>
            </a:r>
            <a:r>
              <a:rPr lang="en-US" dirty="0" smtClean="0"/>
              <a:t>III</a:t>
            </a:r>
            <a:r>
              <a:rPr lang="ru-RU" dirty="0" smtClean="0"/>
              <a:t> в. До н.э. в работах математиков Древней Греции</a:t>
            </a:r>
          </a:p>
          <a:p>
            <a:pPr algn="ctr">
              <a:buNone/>
            </a:pPr>
            <a:r>
              <a:rPr lang="ru-RU" dirty="0" smtClean="0"/>
              <a:t>Евклида</a:t>
            </a:r>
          </a:p>
          <a:p>
            <a:pPr algn="ctr">
              <a:buNone/>
            </a:pPr>
            <a:r>
              <a:rPr lang="ru-RU" dirty="0" smtClean="0"/>
              <a:t>Архимеда</a:t>
            </a:r>
          </a:p>
          <a:p>
            <a:pPr algn="ctr">
              <a:buNone/>
            </a:pPr>
            <a:r>
              <a:rPr lang="ru-RU" dirty="0" err="1" smtClean="0"/>
              <a:t>Аполлония</a:t>
            </a:r>
            <a:r>
              <a:rPr lang="ru-RU" dirty="0" smtClean="0"/>
              <a:t> </a:t>
            </a:r>
            <a:r>
              <a:rPr lang="ru-RU" dirty="0" err="1" smtClean="0"/>
              <a:t>Пергского</a:t>
            </a:r>
            <a:endParaRPr lang="ru-RU" dirty="0" smtClean="0"/>
          </a:p>
        </p:txBody>
      </p:sp>
      <p:pic>
        <p:nvPicPr>
          <p:cNvPr id="19457" name="Picture 1" descr="C:\Users\сергей\Desktop\евклид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571875"/>
            <a:ext cx="1785950" cy="2381267"/>
          </a:xfrm>
          <a:prstGeom prst="rect">
            <a:avLst/>
          </a:prstGeom>
          <a:noFill/>
        </p:spPr>
      </p:pic>
      <p:pic>
        <p:nvPicPr>
          <p:cNvPr id="19458" name="Picture 2" descr="C:\Users\сергей\Desktop\а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3429000"/>
            <a:ext cx="1966922" cy="2610958"/>
          </a:xfrm>
          <a:prstGeom prst="rect">
            <a:avLst/>
          </a:prstGeom>
          <a:noFill/>
        </p:spPr>
      </p:pic>
      <p:pic>
        <p:nvPicPr>
          <p:cNvPr id="19459" name="Picture 3" descr="C:\Users\сергей\Desktop\ап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3357562"/>
            <a:ext cx="1937399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467600" cy="5973910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 римский период эти отношения уже </a:t>
            </a:r>
            <a:r>
              <a:rPr lang="ru-RU" dirty="0" smtClean="0"/>
              <a:t>достаточно систематично исследовались </a:t>
            </a:r>
            <a:r>
              <a:rPr lang="ru-RU" dirty="0" err="1" smtClean="0">
                <a:solidFill>
                  <a:srgbClr val="FF0000"/>
                </a:solidFill>
              </a:rPr>
              <a:t>Менелаем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I </a:t>
            </a:r>
            <a:r>
              <a:rPr lang="ru-RU" dirty="0" smtClean="0">
                <a:solidFill>
                  <a:srgbClr val="FF0000"/>
                </a:solidFill>
              </a:rPr>
              <a:t>в.н.э</a:t>
            </a:r>
            <a:r>
              <a:rPr lang="ru-RU" dirty="0" smtClean="0">
                <a:solidFill>
                  <a:srgbClr val="FF0000"/>
                </a:solidFill>
              </a:rPr>
              <a:t>.)</a:t>
            </a:r>
          </a:p>
          <a:p>
            <a:pPr algn="ctr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В </a:t>
            </a:r>
            <a:r>
              <a:rPr lang="en-US" dirty="0" smtClean="0">
                <a:solidFill>
                  <a:srgbClr val="FF0000"/>
                </a:solidFill>
              </a:rPr>
              <a:t>IV-V</a:t>
            </a:r>
            <a:r>
              <a:rPr lang="ru-RU" dirty="0" smtClean="0">
                <a:solidFill>
                  <a:srgbClr val="FF0000"/>
                </a:solidFill>
              </a:rPr>
              <a:t> в.в. </a:t>
            </a:r>
            <a:r>
              <a:rPr lang="ru-RU" dirty="0" smtClean="0">
                <a:solidFill>
                  <a:srgbClr val="FF0000"/>
                </a:solidFill>
              </a:rPr>
              <a:t>математика </a:t>
            </a:r>
            <a:r>
              <a:rPr lang="ru-RU" dirty="0" smtClean="0">
                <a:solidFill>
                  <a:srgbClr val="FF0000"/>
                </a:solidFill>
              </a:rPr>
              <a:t>активно развивалась индийским и арабским ученым</a:t>
            </a:r>
            <a:endParaRPr lang="en-US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8433" name="Picture 1" descr="C:\Users\сергей\Desktop\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571876"/>
            <a:ext cx="2214578" cy="2956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108</TotalTime>
  <Words>545</Words>
  <PresentationFormat>Экран (4:3)</PresentationFormat>
  <Paragraphs>67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Эркер</vt:lpstr>
      <vt:lpstr>Формула</vt:lpstr>
      <vt:lpstr>СВЕДЕНИЯ ИЗ ИСТОРИИ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СВЕДЕНИЯ ИЗ ИСТОРИИ</dc:title>
  <dc:creator>виктория</dc:creator>
  <cp:lastModifiedBy>CHrn</cp:lastModifiedBy>
  <cp:revision>13</cp:revision>
  <dcterms:created xsi:type="dcterms:W3CDTF">2010-11-25T16:58:30Z</dcterms:created>
  <dcterms:modified xsi:type="dcterms:W3CDTF">2010-11-28T09:23:28Z</dcterms:modified>
</cp:coreProperties>
</file>