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27.02.2011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27.02.2011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1700808"/>
            <a:ext cx="7406640" cy="2048248"/>
          </a:xfrm>
        </p:spPr>
        <p:txBody>
          <a:bodyPr>
            <a:noAutofit/>
          </a:bodyPr>
          <a:lstStyle/>
          <a:p>
            <a:pPr algn="ctr"/>
            <a:r>
              <a:rPr lang="ru-RU" sz="6600" dirty="0" smtClean="0">
                <a:effectLst/>
              </a:rPr>
              <a:t>Раздел 4.</a:t>
            </a:r>
            <a:br>
              <a:rPr lang="ru-RU" sz="6600" dirty="0" smtClean="0">
                <a:effectLst/>
              </a:rPr>
            </a:br>
            <a:r>
              <a:rPr lang="ru-RU" sz="6600" dirty="0" smtClean="0">
                <a:effectLst/>
              </a:rPr>
              <a:t>Геометрия</a:t>
            </a:r>
            <a:endParaRPr lang="ru-RU" sz="660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0"/>
            <a:ext cx="8172400" cy="6858000"/>
          </a:xfrm>
        </p:spPr>
        <p:txBody>
          <a:bodyPr>
            <a:normAutofit fontScale="85000" lnSpcReduction="20000"/>
          </a:bodyPr>
          <a:lstStyle/>
          <a:p>
            <a:pPr marL="596646" indent="-514350">
              <a:buFont typeface="+mj-lt"/>
              <a:buAutoNum type="arabicPeriod"/>
            </a:pPr>
            <a:r>
              <a:rPr lang="ru-RU" dirty="0" smtClean="0"/>
              <a:t>Перечислите все точки, которые изображены на рисунке.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/>
              <a:t>Перечислите все прямые, которые изображены на рисунке.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/>
              <a:t>Перечислите все плоскости, которые изображены на рисунке.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/>
              <a:t>Какие прямые пересекают плоскости </a:t>
            </a:r>
            <a:r>
              <a:rPr lang="el-GR" dirty="0" smtClean="0">
                <a:latin typeface="Times New Roman"/>
                <a:cs typeface="Times New Roman"/>
              </a:rPr>
              <a:t>α</a:t>
            </a:r>
            <a:r>
              <a:rPr lang="ru-RU" dirty="0" smtClean="0">
                <a:latin typeface="Times New Roman"/>
                <a:cs typeface="Times New Roman"/>
              </a:rPr>
              <a:t>?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>
                <a:cs typeface="Times New Roman"/>
              </a:rPr>
              <a:t>Какие точки принадлежат плоскости </a:t>
            </a:r>
            <a:r>
              <a:rPr lang="el-GR" dirty="0" smtClean="0">
                <a:cs typeface="Times New Roman"/>
              </a:rPr>
              <a:t>β</a:t>
            </a:r>
            <a:r>
              <a:rPr lang="ru-RU" dirty="0" smtClean="0">
                <a:cs typeface="Times New Roman"/>
              </a:rPr>
              <a:t>?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>
                <a:cs typeface="Times New Roman"/>
              </a:rPr>
              <a:t>Какие прямые пересекаются?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>
                <a:cs typeface="Times New Roman"/>
              </a:rPr>
              <a:t>Какие прямые параллельны?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>
                <a:cs typeface="Times New Roman"/>
              </a:rPr>
              <a:t>Какие точки не принадлежат плоскости </a:t>
            </a:r>
            <a:r>
              <a:rPr lang="el-GR" dirty="0" smtClean="0">
                <a:latin typeface="Times New Roman"/>
                <a:cs typeface="Times New Roman"/>
              </a:rPr>
              <a:t>α</a:t>
            </a:r>
            <a:r>
              <a:rPr lang="ru-RU" dirty="0" smtClean="0">
                <a:latin typeface="Times New Roman"/>
                <a:cs typeface="Times New Roman"/>
              </a:rPr>
              <a:t>?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>
                <a:cs typeface="Times New Roman"/>
              </a:rPr>
              <a:t>Какие точки не принадлежат плоскостям?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>
                <a:cs typeface="Times New Roman"/>
              </a:rPr>
              <a:t>Какие точки принадлежат прямой </a:t>
            </a:r>
            <a:r>
              <a:rPr lang="en-US" dirty="0" smtClean="0">
                <a:cs typeface="Times New Roman"/>
              </a:rPr>
              <a:t>b</a:t>
            </a:r>
            <a:r>
              <a:rPr lang="ru-RU" dirty="0" smtClean="0">
                <a:cs typeface="Times New Roman"/>
              </a:rPr>
              <a:t>? </a:t>
            </a:r>
            <a:endParaRPr lang="ru-RU" dirty="0" smtClean="0">
              <a:cs typeface="Times New Roman"/>
            </a:endParaRPr>
          </a:p>
          <a:p>
            <a:pPr marL="596646" indent="-514350">
              <a:buFont typeface="+mj-lt"/>
              <a:buAutoNum type="arabicPeriod"/>
            </a:pPr>
            <a:r>
              <a:rPr lang="ru-RU" dirty="0" smtClean="0">
                <a:cs typeface="Times New Roman"/>
              </a:rPr>
              <a:t>Какой прямой принадлежит точка М?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>
                <a:cs typeface="Times New Roman"/>
              </a:rPr>
              <a:t>Как </a:t>
            </a:r>
            <a:r>
              <a:rPr lang="ru-RU" dirty="0" smtClean="0">
                <a:cs typeface="Times New Roman"/>
              </a:rPr>
              <a:t>расположены плоскости </a:t>
            </a:r>
            <a:r>
              <a:rPr lang="el-GR" dirty="0" smtClean="0">
                <a:latin typeface="Times New Roman"/>
                <a:cs typeface="Times New Roman"/>
              </a:rPr>
              <a:t>α</a:t>
            </a:r>
            <a:r>
              <a:rPr lang="ru-RU" dirty="0" smtClean="0">
                <a:latin typeface="Times New Roman"/>
                <a:cs typeface="Times New Roman"/>
              </a:rPr>
              <a:t> и </a:t>
            </a:r>
            <a:r>
              <a:rPr lang="el-GR" dirty="0" smtClean="0">
                <a:latin typeface="Times New Roman"/>
                <a:cs typeface="Times New Roman"/>
              </a:rPr>
              <a:t>β</a:t>
            </a:r>
            <a:r>
              <a:rPr lang="ru-RU" dirty="0" smtClean="0">
                <a:latin typeface="Times New Roman"/>
                <a:cs typeface="Times New Roman"/>
              </a:rPr>
              <a:t>?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>
                <a:cs typeface="Times New Roman"/>
              </a:rPr>
              <a:t>Какие прямые могут лежат в одной плоскости?</a:t>
            </a:r>
          </a:p>
          <a:p>
            <a:pPr marL="596646" indent="-514350">
              <a:buFont typeface="+mj-lt"/>
              <a:buAutoNum type="arabicPeriod"/>
            </a:pPr>
            <a:endParaRPr lang="ru-RU" dirty="0" smtClean="0">
              <a:cs typeface="Times New Roman"/>
            </a:endParaRPr>
          </a:p>
          <a:p>
            <a:pPr marL="596646" indent="-514350">
              <a:buNone/>
            </a:pPr>
            <a:endParaRPr lang="ru-RU" dirty="0" smtClean="0"/>
          </a:p>
          <a:p>
            <a:pPr marL="596646" indent="-51435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Ответить на вопросы:</a:t>
            </a:r>
            <a:br>
              <a:rPr lang="ru-RU" dirty="0" smtClean="0"/>
            </a:br>
            <a:r>
              <a:rPr lang="ru-RU" dirty="0" smtClean="0"/>
              <a:t>Вариант 2.</a:t>
            </a:r>
            <a:endParaRPr lang="ru-RU" dirty="0"/>
          </a:p>
        </p:txBody>
      </p:sp>
      <p:pic>
        <p:nvPicPr>
          <p:cNvPr id="4" name="Содержимое 3" descr="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47664" y="1508760"/>
            <a:ext cx="6586361" cy="534924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0"/>
            <a:ext cx="8100392" cy="6858000"/>
          </a:xfrm>
        </p:spPr>
        <p:txBody>
          <a:bodyPr>
            <a:normAutofit fontScale="85000" lnSpcReduction="20000"/>
          </a:bodyPr>
          <a:lstStyle/>
          <a:p>
            <a:pPr marL="596646" indent="-514350">
              <a:buFont typeface="+mj-lt"/>
              <a:buAutoNum type="arabicPeriod"/>
            </a:pPr>
            <a:r>
              <a:rPr lang="ru-RU" dirty="0" smtClean="0"/>
              <a:t>Перечислите все точки, которые изображены на рисунке.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/>
              <a:t>Перечислите все прямые, которые изображены на рисунке.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/>
              <a:t>Перечислите все плоскости, которые изображены на рисунке.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/>
              <a:t>Какие прямые пересекают плоскость </a:t>
            </a:r>
            <a:r>
              <a:rPr lang="el-GR" dirty="0" smtClean="0">
                <a:latin typeface="Times New Roman"/>
                <a:cs typeface="Times New Roman"/>
              </a:rPr>
              <a:t>α</a:t>
            </a:r>
            <a:r>
              <a:rPr lang="ru-RU" dirty="0" smtClean="0">
                <a:latin typeface="Times New Roman"/>
                <a:cs typeface="Times New Roman"/>
              </a:rPr>
              <a:t>?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>
                <a:cs typeface="Times New Roman"/>
              </a:rPr>
              <a:t>Какие точки принадлежат плоскости </a:t>
            </a:r>
            <a:r>
              <a:rPr lang="el-GR" dirty="0" smtClean="0">
                <a:cs typeface="Times New Roman"/>
              </a:rPr>
              <a:t>β</a:t>
            </a:r>
            <a:r>
              <a:rPr lang="ru-RU" dirty="0" smtClean="0">
                <a:cs typeface="Times New Roman"/>
              </a:rPr>
              <a:t>?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>
                <a:cs typeface="Times New Roman"/>
              </a:rPr>
              <a:t>Какие прямые пересекаются?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>
                <a:cs typeface="Times New Roman"/>
              </a:rPr>
              <a:t>Какие прямые параллельны?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>
                <a:cs typeface="Times New Roman"/>
              </a:rPr>
              <a:t>Какие точки не принадлежат плоскости </a:t>
            </a:r>
            <a:r>
              <a:rPr lang="el-GR" dirty="0" smtClean="0">
                <a:cs typeface="Times New Roman"/>
              </a:rPr>
              <a:t>β</a:t>
            </a:r>
            <a:r>
              <a:rPr lang="ru-RU" dirty="0" smtClean="0">
                <a:cs typeface="Times New Roman"/>
              </a:rPr>
              <a:t>?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>
                <a:cs typeface="Times New Roman"/>
              </a:rPr>
              <a:t>Какие точки не принадлежат плоскостям?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>
                <a:cs typeface="Times New Roman"/>
              </a:rPr>
              <a:t>Какие точки принадлежат прямой </a:t>
            </a:r>
            <a:r>
              <a:rPr lang="en-US" dirty="0" smtClean="0">
                <a:cs typeface="Times New Roman"/>
              </a:rPr>
              <a:t>m</a:t>
            </a:r>
            <a:r>
              <a:rPr lang="ru-RU" dirty="0" smtClean="0">
                <a:cs typeface="Times New Roman"/>
              </a:rPr>
              <a:t>?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>
                <a:cs typeface="Times New Roman"/>
              </a:rPr>
              <a:t>Какой прямой принадлежит точка Р?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>
                <a:cs typeface="Times New Roman"/>
              </a:rPr>
              <a:t>Как расположены плоскости </a:t>
            </a:r>
            <a:r>
              <a:rPr lang="el-GR" dirty="0" smtClean="0">
                <a:latin typeface="Times New Roman"/>
                <a:cs typeface="Times New Roman"/>
              </a:rPr>
              <a:t>α</a:t>
            </a:r>
            <a:r>
              <a:rPr lang="ru-RU" dirty="0" smtClean="0">
                <a:latin typeface="Times New Roman"/>
                <a:cs typeface="Times New Roman"/>
              </a:rPr>
              <a:t> и </a:t>
            </a:r>
            <a:r>
              <a:rPr lang="el-GR" dirty="0" smtClean="0">
                <a:latin typeface="Times New Roman"/>
                <a:cs typeface="Times New Roman"/>
              </a:rPr>
              <a:t>β</a:t>
            </a:r>
            <a:r>
              <a:rPr lang="ru-RU" dirty="0" smtClean="0">
                <a:latin typeface="Times New Roman"/>
                <a:cs typeface="Times New Roman"/>
              </a:rPr>
              <a:t>?</a:t>
            </a:r>
          </a:p>
          <a:p>
            <a:pPr marL="596646" indent="-514350">
              <a:buFont typeface="+mj-lt"/>
              <a:buAutoNum type="arabicPeriod"/>
            </a:pPr>
            <a:r>
              <a:rPr lang="ru-RU" dirty="0" smtClean="0">
                <a:cs typeface="Times New Roman"/>
              </a:rPr>
              <a:t>Какие прямые могут лежать в одной плоскости?</a:t>
            </a:r>
          </a:p>
          <a:p>
            <a:pPr marL="596646" indent="-514350">
              <a:buFont typeface="+mj-lt"/>
              <a:buAutoNum type="arabicPeriod"/>
            </a:pPr>
            <a:endParaRPr lang="ru-RU" dirty="0" smtClean="0">
              <a:cs typeface="Times New Roman"/>
            </a:endParaRPr>
          </a:p>
          <a:p>
            <a:pPr marL="596646" indent="-514350">
              <a:buFont typeface="+mj-lt"/>
              <a:buAutoNum type="arabicPeriod"/>
            </a:pPr>
            <a:endParaRPr lang="ru-RU" dirty="0" smtClean="0">
              <a:cs typeface="Times New Roman"/>
            </a:endParaRPr>
          </a:p>
          <a:p>
            <a:pPr marL="596646" indent="-51435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			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491880" y="404664"/>
            <a:ext cx="3168352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Геометрия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547664" y="2348880"/>
            <a:ext cx="2664296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u="sng" dirty="0" smtClean="0"/>
              <a:t>Планиметрия</a:t>
            </a:r>
            <a:r>
              <a:rPr lang="ru-RU" sz="2400" dirty="0" smtClean="0"/>
              <a:t> (греч. «</a:t>
            </a:r>
            <a:r>
              <a:rPr lang="ru-RU" sz="2400" dirty="0" err="1" smtClean="0"/>
              <a:t>планос</a:t>
            </a:r>
            <a:r>
              <a:rPr lang="ru-RU" sz="2400" dirty="0" smtClean="0"/>
              <a:t>» – плоский, «</a:t>
            </a:r>
            <a:r>
              <a:rPr lang="ru-RU" sz="2400" dirty="0" err="1" smtClean="0"/>
              <a:t>метрео</a:t>
            </a:r>
            <a:r>
              <a:rPr lang="ru-RU" sz="2400" dirty="0" smtClean="0"/>
              <a:t>» -  измерять)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96136" y="2348880"/>
            <a:ext cx="2952328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u="sng" dirty="0" err="1" smtClean="0"/>
              <a:t>Стереометирия</a:t>
            </a:r>
            <a:r>
              <a:rPr lang="ru-RU" sz="2400" dirty="0" smtClean="0"/>
              <a:t> (греч. «</a:t>
            </a:r>
            <a:r>
              <a:rPr lang="ru-RU" sz="2400" dirty="0" err="1" smtClean="0"/>
              <a:t>стериос</a:t>
            </a:r>
            <a:r>
              <a:rPr lang="ru-RU" sz="2400" dirty="0" smtClean="0"/>
              <a:t>» - объемный, «</a:t>
            </a:r>
            <a:r>
              <a:rPr lang="ru-RU" sz="2400" dirty="0" err="1" smtClean="0"/>
              <a:t>метрео</a:t>
            </a:r>
            <a:r>
              <a:rPr lang="ru-RU" sz="2400" dirty="0" smtClean="0"/>
              <a:t>» – измерять)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547664" y="4725144"/>
            <a:ext cx="2664296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Изучение геометрических фигур и их свойств на плоскости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796136" y="4509120"/>
            <a:ext cx="2952328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Изучение геометрических фигур, геометрических тел и их свойств в пространстве</a:t>
            </a:r>
            <a:endParaRPr lang="ru-RU" sz="2400" dirty="0"/>
          </a:p>
        </p:txBody>
      </p:sp>
      <p:cxnSp>
        <p:nvCxnSpPr>
          <p:cNvPr id="15" name="Прямая со стрелкой 14"/>
          <p:cNvCxnSpPr/>
          <p:nvPr/>
        </p:nvCxnSpPr>
        <p:spPr>
          <a:xfrm rot="10800000" flipV="1">
            <a:off x="3419872" y="1556792"/>
            <a:ext cx="1080120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5868144" y="1556792"/>
            <a:ext cx="1080120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5" idx="2"/>
            <a:endCxn id="7" idx="0"/>
          </p:cNvCxnSpPr>
          <p:nvPr/>
        </p:nvCxnSpPr>
        <p:spPr>
          <a:xfrm rot="5400000">
            <a:off x="2447764" y="4293096"/>
            <a:ext cx="86409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6" idx="2"/>
            <a:endCxn id="8" idx="0"/>
          </p:cNvCxnSpPr>
          <p:nvPr/>
        </p:nvCxnSpPr>
        <p:spPr>
          <a:xfrm rot="5400000">
            <a:off x="6948264" y="4185084"/>
            <a:ext cx="64807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Основные фигуры.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                                                </a:t>
            </a:r>
            <a:r>
              <a:rPr lang="ru-RU" sz="2800" dirty="0" smtClean="0"/>
              <a:t>Точки (А, В, С, </a:t>
            </a:r>
            <a:r>
              <a:rPr lang="en-US" sz="2800" dirty="0" smtClean="0"/>
              <a:t>D</a:t>
            </a:r>
            <a:r>
              <a:rPr lang="ru-RU" sz="2800" dirty="0" smtClean="0"/>
              <a:t>…)</a:t>
            </a:r>
          </a:p>
          <a:p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                                                          Прямые (а, в, с, </a:t>
            </a:r>
            <a:r>
              <a:rPr lang="en-US" sz="2800" dirty="0" smtClean="0"/>
              <a:t>d</a:t>
            </a:r>
            <a:r>
              <a:rPr lang="ru-RU" sz="2800" dirty="0" smtClean="0"/>
              <a:t>…) </a:t>
            </a:r>
          </a:p>
          <a:p>
            <a:r>
              <a:rPr lang="ru-RU" sz="3600" i="1" u="sng" dirty="0" smtClean="0"/>
              <a:t>Аксиомы планиметрии:</a:t>
            </a:r>
          </a:p>
          <a:p>
            <a:pPr>
              <a:buNone/>
            </a:pPr>
            <a:r>
              <a:rPr lang="ru-RU" sz="2400" dirty="0" smtClean="0">
                <a:latin typeface="Verdana"/>
                <a:ea typeface="Verdana"/>
                <a:cs typeface="Verdana"/>
              </a:rPr>
              <a:t>І1: Через любые две точки можно провести прямую и только одну.</a:t>
            </a:r>
          </a:p>
          <a:p>
            <a:pPr>
              <a:buNone/>
            </a:pPr>
            <a:endParaRPr lang="ru-RU" sz="2400" dirty="0" smtClean="0">
              <a:latin typeface="Verdana"/>
              <a:ea typeface="Verdana"/>
              <a:cs typeface="Verdana"/>
            </a:endParaRPr>
          </a:p>
          <a:p>
            <a:pPr>
              <a:buNone/>
            </a:pPr>
            <a:r>
              <a:rPr lang="ru-RU" sz="2400" dirty="0" smtClean="0">
                <a:latin typeface="Verdana"/>
                <a:ea typeface="Verdana"/>
                <a:cs typeface="Verdana"/>
              </a:rPr>
              <a:t>І2: Какова бы ни была прямая, существуют точки, принадлежащие этой прямой, и точки, не принадлежащие этой прямой.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03648" y="1412776"/>
            <a:ext cx="273630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Планиметрия</a:t>
            </a:r>
            <a:endParaRPr lang="ru-RU" sz="3200" dirty="0"/>
          </a:p>
        </p:txBody>
      </p:sp>
      <p:cxnSp>
        <p:nvCxnSpPr>
          <p:cNvPr id="6" name="Прямая со стрелкой 5"/>
          <p:cNvCxnSpPr>
            <a:stCxn id="4" idx="3"/>
          </p:cNvCxnSpPr>
          <p:nvPr/>
        </p:nvCxnSpPr>
        <p:spPr>
          <a:xfrm flipV="1">
            <a:off x="4139952" y="1772816"/>
            <a:ext cx="1656184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4139952" y="2348880"/>
            <a:ext cx="1584176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0"/>
            <a:ext cx="7498080" cy="908720"/>
          </a:xfrm>
        </p:spPr>
        <p:txBody>
          <a:bodyPr/>
          <a:lstStyle/>
          <a:p>
            <a:pPr algn="ctr"/>
            <a:r>
              <a:rPr lang="ru-RU" dirty="0" smtClean="0"/>
              <a:t>Основные фигуры.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980728"/>
            <a:ext cx="7498080" cy="587727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				 Точки (А, В, С, </a:t>
            </a:r>
            <a:r>
              <a:rPr lang="en-US" dirty="0" smtClean="0"/>
              <a:t>D</a:t>
            </a:r>
            <a:r>
              <a:rPr lang="ru-RU" dirty="0" smtClean="0"/>
              <a:t>…) 					 Прямые (а, в, с, </a:t>
            </a:r>
            <a:r>
              <a:rPr lang="en-US" dirty="0" smtClean="0"/>
              <a:t>d</a:t>
            </a:r>
            <a:r>
              <a:rPr lang="ru-RU" dirty="0" smtClean="0"/>
              <a:t>…) </a:t>
            </a:r>
          </a:p>
          <a:p>
            <a:pPr>
              <a:buNone/>
            </a:pPr>
            <a:r>
              <a:rPr lang="ru-RU" dirty="0" smtClean="0"/>
              <a:t>					 Плоскости (</a:t>
            </a:r>
            <a:r>
              <a:rPr lang="el-GR" dirty="0" smtClean="0">
                <a:latin typeface="Trebuchet MS"/>
              </a:rPr>
              <a:t>α</a:t>
            </a:r>
            <a:r>
              <a:rPr lang="ru-RU" dirty="0" smtClean="0">
                <a:latin typeface="Trebuchet MS"/>
              </a:rPr>
              <a:t>,</a:t>
            </a:r>
            <a:r>
              <a:rPr lang="el-GR" dirty="0" smtClean="0">
                <a:latin typeface="Trebuchet MS"/>
              </a:rPr>
              <a:t>β</a:t>
            </a:r>
            <a:r>
              <a:rPr lang="ru-RU" dirty="0" smtClean="0">
                <a:latin typeface="Trebuchet MS"/>
              </a:rPr>
              <a:t>,</a:t>
            </a:r>
            <a:r>
              <a:rPr lang="en-US" dirty="0" smtClean="0">
                <a:latin typeface="Arial"/>
                <a:cs typeface="Arial"/>
              </a:rPr>
              <a:t>Ɣ</a:t>
            </a:r>
            <a:r>
              <a:rPr lang="ru-RU" dirty="0" smtClean="0"/>
              <a:t>…) </a:t>
            </a:r>
          </a:p>
          <a:p>
            <a:pPr>
              <a:buNone/>
            </a:pPr>
            <a:r>
              <a:rPr lang="ru-RU" i="1" u="sng" dirty="0" smtClean="0"/>
              <a:t>Аксиомы стереометрии:</a:t>
            </a:r>
          </a:p>
          <a:p>
            <a:pPr>
              <a:buNone/>
            </a:pPr>
            <a:r>
              <a:rPr lang="ru-RU" sz="2800" dirty="0" smtClean="0"/>
              <a:t>С1: Через любые три точки, не лежащие на одной прямой, проходит плоскость, и притом только одна.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000" dirty="0" smtClean="0"/>
              <a:t>                                                                    В             С</a:t>
            </a:r>
          </a:p>
          <a:p>
            <a:pPr>
              <a:buNone/>
            </a:pPr>
            <a:r>
              <a:rPr lang="ru-RU" sz="2800" dirty="0" smtClean="0"/>
              <a:t>			 	</a:t>
            </a:r>
            <a:r>
              <a:rPr lang="ru-RU" sz="2000" dirty="0" smtClean="0">
                <a:latin typeface="Times New Roman"/>
                <a:cs typeface="Times New Roman"/>
              </a:rPr>
              <a:t>А</a:t>
            </a:r>
            <a:endParaRPr lang="ru-RU" sz="2800" dirty="0" smtClean="0"/>
          </a:p>
          <a:p>
            <a:pPr>
              <a:buNone/>
            </a:pPr>
            <a:r>
              <a:rPr lang="ru-RU" dirty="0" smtClean="0"/>
              <a:t>			</a:t>
            </a:r>
            <a:r>
              <a:rPr lang="el-GR" sz="2000" dirty="0" smtClean="0">
                <a:latin typeface="Times New Roman"/>
                <a:cs typeface="Times New Roman"/>
              </a:rPr>
              <a:t>α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75656" y="1268760"/>
            <a:ext cx="259228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Стереометрия</a:t>
            </a:r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4067944" y="1268760"/>
            <a:ext cx="1296144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4067944" y="1772816"/>
            <a:ext cx="122413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067944" y="2060848"/>
            <a:ext cx="1224136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 flipH="1" flipV="1">
            <a:off x="2951820" y="5049180"/>
            <a:ext cx="1440160" cy="122413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283968" y="4941168"/>
            <a:ext cx="259228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>
            <a:off x="5580112" y="5085184"/>
            <a:ext cx="1440160" cy="11521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059832" y="6381328"/>
            <a:ext cx="266429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Овал 26"/>
          <p:cNvSpPr/>
          <p:nvPr/>
        </p:nvSpPr>
        <p:spPr>
          <a:xfrm>
            <a:off x="6084168" y="5301208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4355976" y="5517232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4932040" y="5157192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0"/>
            <a:ext cx="749808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С2: Если две точки прямой лежат в плоскости, то все точки прямой лежат в этой плоскости.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						</a:t>
            </a:r>
            <a:r>
              <a:rPr lang="ru-RU" sz="2000" dirty="0" smtClean="0"/>
              <a:t>В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			</a:t>
            </a:r>
            <a:r>
              <a:rPr lang="ru-RU" sz="2000" dirty="0" smtClean="0"/>
              <a:t>    А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		    </a:t>
            </a:r>
            <a:r>
              <a:rPr lang="el-GR" sz="2000" dirty="0" smtClean="0">
                <a:latin typeface="Times New Roman"/>
                <a:cs typeface="Times New Roman"/>
              </a:rPr>
              <a:t>α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i="1" u="sng" dirty="0" smtClean="0"/>
              <a:t>Можно сказать:</a:t>
            </a:r>
            <a:r>
              <a:rPr lang="ru-RU" dirty="0" smtClean="0"/>
              <a:t> прямая лежат в плоскости или плоскость проходит через прямую.</a:t>
            </a: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5400000" flipH="1" flipV="1">
            <a:off x="3131840" y="2492896"/>
            <a:ext cx="1368152" cy="10801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355976" y="2348880"/>
            <a:ext cx="28083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5976156" y="2528900"/>
            <a:ext cx="1368152" cy="10081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275856" y="3717032"/>
            <a:ext cx="288032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4283968" y="2636912"/>
            <a:ext cx="2160240" cy="64807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Овал 17"/>
          <p:cNvSpPr/>
          <p:nvPr/>
        </p:nvSpPr>
        <p:spPr>
          <a:xfrm>
            <a:off x="4644008" y="3140968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6084168" y="2708920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0"/>
            <a:ext cx="7498080" cy="6858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С3: Если две плоскости имеют общую точку, то они  имеют общую прямую. На которой лежат все общие точки этих плоскостей.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i="1" u="sng" dirty="0" smtClean="0"/>
          </a:p>
          <a:p>
            <a:pPr>
              <a:buNone/>
            </a:pPr>
            <a:endParaRPr lang="ru-RU" i="1" u="sng" dirty="0" smtClean="0"/>
          </a:p>
          <a:p>
            <a:pPr>
              <a:buNone/>
            </a:pPr>
            <a:r>
              <a:rPr lang="ru-RU" i="1" u="sng" dirty="0" smtClean="0"/>
              <a:t>Можно сказать:</a:t>
            </a:r>
            <a:r>
              <a:rPr lang="ru-RU" dirty="0" smtClean="0"/>
              <a:t> плоскости пересекаются по прямой.</a:t>
            </a:r>
          </a:p>
        </p:txBody>
      </p:sp>
      <p:pic>
        <p:nvPicPr>
          <p:cNvPr id="4" name="Рисунок 3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1733002"/>
            <a:ext cx="4968592" cy="40353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Следствия из аксиом стереометрии: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268760"/>
            <a:ext cx="7498080" cy="4979640"/>
          </a:xfrm>
        </p:spPr>
        <p:txBody>
          <a:bodyPr/>
          <a:lstStyle/>
          <a:p>
            <a:pPr marL="596646" indent="-514350">
              <a:buFont typeface="+mj-lt"/>
              <a:buAutoNum type="arabicPeriod"/>
            </a:pPr>
            <a:r>
              <a:rPr lang="ru-RU" dirty="0" smtClean="0"/>
              <a:t>(Теорема) Через прямую и не лежащую на ней точку проходит плоскость, и притом только одна. </a:t>
            </a:r>
          </a:p>
          <a:p>
            <a:pPr marL="596646" indent="-514350">
              <a:buNone/>
            </a:pPr>
            <a:endParaRPr lang="ru-RU" dirty="0" smtClean="0"/>
          </a:p>
          <a:p>
            <a:pPr marL="596646" indent="-514350">
              <a:buNone/>
            </a:pPr>
            <a:r>
              <a:rPr lang="ru-RU" dirty="0" smtClean="0"/>
              <a:t>						</a:t>
            </a:r>
            <a:r>
              <a:rPr lang="ru-RU" sz="2400" dirty="0" smtClean="0"/>
              <a:t>а</a:t>
            </a:r>
          </a:p>
          <a:p>
            <a:pPr marL="596646" indent="-514350">
              <a:buNone/>
            </a:pPr>
            <a:r>
              <a:rPr lang="ru-RU" dirty="0" smtClean="0"/>
              <a:t>						</a:t>
            </a:r>
            <a:r>
              <a:rPr lang="en-US" sz="2400" dirty="0" smtClean="0"/>
              <a:t>Q</a:t>
            </a:r>
            <a:endParaRPr lang="ru-RU" dirty="0" smtClean="0"/>
          </a:p>
          <a:p>
            <a:pPr marL="596646" indent="-514350">
              <a:buNone/>
            </a:pPr>
            <a:r>
              <a:rPr lang="ru-RU" dirty="0" smtClean="0"/>
              <a:t>			</a:t>
            </a:r>
            <a:r>
              <a:rPr lang="ru-RU" sz="2400" dirty="0" smtClean="0"/>
              <a:t>  </a:t>
            </a:r>
            <a:r>
              <a:rPr lang="el-GR" sz="2400" dirty="0" smtClean="0">
                <a:latin typeface="Times New Roman"/>
                <a:cs typeface="Times New Roman"/>
              </a:rPr>
              <a:t>α</a:t>
            </a:r>
            <a:r>
              <a:rPr lang="ru-RU" sz="2400" dirty="0" smtClean="0">
                <a:latin typeface="Times New Roman"/>
                <a:cs typeface="Times New Roman"/>
              </a:rPr>
              <a:t>      Р          	     М</a:t>
            </a:r>
            <a:endParaRPr lang="ru-RU" sz="2400" dirty="0" smtClean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5400000" flipH="1" flipV="1">
            <a:off x="3131840" y="3501008"/>
            <a:ext cx="1584176" cy="15841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716016" y="3501008"/>
            <a:ext cx="302433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6192180" y="3537012"/>
            <a:ext cx="1584176" cy="15121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131840" y="5085184"/>
            <a:ext cx="309634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3851920" y="3933056"/>
            <a:ext cx="2736304" cy="7200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Овал 18"/>
          <p:cNvSpPr/>
          <p:nvPr/>
        </p:nvSpPr>
        <p:spPr>
          <a:xfrm>
            <a:off x="4211960" y="4509120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6228184" y="4005064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5436096" y="4653136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332656"/>
            <a:ext cx="7498080" cy="591574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2. (Теорема) Через две пересекающиеся прямые проходит плоскость, и притом только одну.</a:t>
            </a:r>
          </a:p>
          <a:p>
            <a:pPr>
              <a:buNone/>
            </a:pPr>
            <a:r>
              <a:rPr lang="ru-RU" dirty="0" smtClean="0"/>
              <a:t>				</a:t>
            </a:r>
          </a:p>
          <a:p>
            <a:pPr>
              <a:buNone/>
            </a:pPr>
            <a:r>
              <a:rPr lang="ru-RU" dirty="0" smtClean="0"/>
              <a:t>				</a:t>
            </a:r>
            <a:r>
              <a:rPr lang="ru-RU" sz="2400" dirty="0" smtClean="0">
                <a:latin typeface="Times New Roman"/>
                <a:cs typeface="Times New Roman"/>
              </a:rPr>
              <a:t>в</a:t>
            </a:r>
            <a:r>
              <a:rPr lang="ru-RU" dirty="0" smtClean="0"/>
              <a:t>      </a:t>
            </a:r>
            <a:r>
              <a:rPr lang="ru-RU" sz="2800" dirty="0" smtClean="0"/>
              <a:t>М</a:t>
            </a:r>
          </a:p>
          <a:p>
            <a:pPr>
              <a:buNone/>
            </a:pPr>
            <a:r>
              <a:rPr lang="ru-RU" sz="2800" dirty="0" smtClean="0"/>
              <a:t>			      </a:t>
            </a:r>
            <a:r>
              <a:rPr lang="ru-RU" sz="2400" dirty="0" smtClean="0"/>
              <a:t>а</a:t>
            </a:r>
          </a:p>
          <a:p>
            <a:pPr>
              <a:buNone/>
            </a:pPr>
            <a:r>
              <a:rPr lang="ru-RU" sz="2400" dirty="0" smtClean="0"/>
              <a:t>		        </a:t>
            </a:r>
            <a:r>
              <a:rPr lang="el-GR" sz="2400" dirty="0" smtClean="0">
                <a:latin typeface="Times New Roman"/>
                <a:cs typeface="Times New Roman"/>
              </a:rPr>
              <a:t>α</a:t>
            </a:r>
            <a:endParaRPr lang="ru-RU" sz="28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2627784" y="2348880"/>
            <a:ext cx="1656184" cy="15121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283968" y="2348880"/>
            <a:ext cx="252028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5220072" y="2348880"/>
            <a:ext cx="1584176" cy="15121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627784" y="3861048"/>
            <a:ext cx="259228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4067944" y="2636912"/>
            <a:ext cx="1800200" cy="64807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427984" y="2564904"/>
            <a:ext cx="1008112" cy="8640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Овал 16"/>
          <p:cNvSpPr/>
          <p:nvPr/>
        </p:nvSpPr>
        <p:spPr>
          <a:xfrm flipH="1">
            <a:off x="4860032" y="2924944"/>
            <a:ext cx="11772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Ответить на вопросы:</a:t>
            </a:r>
            <a:br>
              <a:rPr lang="ru-RU" dirty="0" smtClean="0"/>
            </a:br>
            <a:r>
              <a:rPr lang="ru-RU" dirty="0" smtClean="0"/>
              <a:t>Вариант 1:</a:t>
            </a:r>
            <a:endParaRPr lang="ru-RU" dirty="0"/>
          </a:p>
        </p:txBody>
      </p:sp>
      <p:pic>
        <p:nvPicPr>
          <p:cNvPr id="4" name="Содержимое 3" descr="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63688" y="1506227"/>
            <a:ext cx="6589479" cy="535177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130</TotalTime>
  <Words>398</Words>
  <Application>Microsoft Office PowerPoint</Application>
  <PresentationFormat>Экран (4:3)</PresentationFormat>
  <Paragraphs>85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Раздел 4. Геометрия</vt:lpstr>
      <vt:lpstr>Слайд 2</vt:lpstr>
      <vt:lpstr>Основные фигуры.</vt:lpstr>
      <vt:lpstr>Основные фигуры.</vt:lpstr>
      <vt:lpstr>Слайд 5</vt:lpstr>
      <vt:lpstr>Слайд 6</vt:lpstr>
      <vt:lpstr>Следствия из аксиом стереометрии:</vt:lpstr>
      <vt:lpstr>Слайд 8</vt:lpstr>
      <vt:lpstr>Ответить на вопросы: Вариант 1:</vt:lpstr>
      <vt:lpstr>Слайд 10</vt:lpstr>
      <vt:lpstr>Ответить на вопросы: Вариант 2.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Параллельность прямых и плоскостей.</dc:title>
  <dc:creator>Яночка Котя</dc:creator>
  <cp:lastModifiedBy>Яночка Котя</cp:lastModifiedBy>
  <cp:revision>16</cp:revision>
  <dcterms:created xsi:type="dcterms:W3CDTF">2011-02-26T22:28:49Z</dcterms:created>
  <dcterms:modified xsi:type="dcterms:W3CDTF">2011-02-27T17:59:19Z</dcterms:modified>
</cp:coreProperties>
</file>