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406640" cy="2048248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effectLst/>
              </a:rPr>
              <a:t>Раздел 4.</a:t>
            </a:r>
            <a:br>
              <a:rPr lang="ru-RU" sz="6600" dirty="0" smtClean="0">
                <a:effectLst/>
              </a:rPr>
            </a:br>
            <a:r>
              <a:rPr lang="ru-RU" sz="6600" dirty="0" smtClean="0">
                <a:effectLst/>
              </a:rPr>
              <a:t>Геометрия</a:t>
            </a:r>
            <a:endParaRPr lang="ru-RU" sz="6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858000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Перечислите все точки, которые изображены на рисунке.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Перечислите все прямые, которые изображены на рисунке.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Перечислите все плоскости, которые изображены на рисунке.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Какие прямые пересекают плоскости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ru-RU" dirty="0" smtClean="0">
                <a:latin typeface="Times New Roman"/>
                <a:cs typeface="Times New Roman"/>
              </a:rPr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Какие точки принадлежат плоскости </a:t>
            </a:r>
            <a:r>
              <a:rPr lang="el-GR" dirty="0" smtClean="0">
                <a:cs typeface="Times New Roman"/>
              </a:rPr>
              <a:t>β</a:t>
            </a:r>
            <a:r>
              <a:rPr lang="ru-RU" dirty="0" smtClean="0">
                <a:cs typeface="Times New Roman"/>
              </a:rPr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Какие прямые пересекаются?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Какие прямые параллельны?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Какие точки не принадлежат плоскости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ru-RU" dirty="0" smtClean="0">
                <a:latin typeface="Times New Roman"/>
                <a:cs typeface="Times New Roman"/>
              </a:rPr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Какие точки не принадлежат плоскостям?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Какие точки принадлежат прямой </a:t>
            </a:r>
            <a:r>
              <a:rPr lang="en-US" dirty="0" smtClean="0">
                <a:cs typeface="Times New Roman"/>
              </a:rPr>
              <a:t>b</a:t>
            </a:r>
            <a:r>
              <a:rPr lang="ru-RU" dirty="0" smtClean="0">
                <a:cs typeface="Times New Roman"/>
              </a:rPr>
              <a:t>? </a:t>
            </a:r>
            <a:endParaRPr lang="ru-RU" dirty="0" smtClean="0">
              <a:cs typeface="Times New Roman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Какой прямой принадлежит точка М?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 </a:t>
            </a:r>
            <a:r>
              <a:rPr lang="ru-RU" dirty="0" smtClean="0">
                <a:cs typeface="Times New Roman"/>
              </a:rPr>
              <a:t>расположены плоскости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ru-RU" dirty="0" smtClean="0">
                <a:latin typeface="Times New Roman"/>
                <a:cs typeface="Times New Roman"/>
              </a:rPr>
              <a:t> и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ru-RU" dirty="0" smtClean="0">
                <a:latin typeface="Times New Roman"/>
                <a:cs typeface="Times New Roman"/>
              </a:rPr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Какие прямые могут лежат в одной плоскости?</a:t>
            </a:r>
          </a:p>
          <a:p>
            <a:pPr marL="596646" indent="-514350">
              <a:buFont typeface="+mj-lt"/>
              <a:buAutoNum type="arabicPeriod"/>
            </a:pPr>
            <a:endParaRPr lang="ru-RU" dirty="0" smtClean="0">
              <a:cs typeface="Times New Roman"/>
            </a:endParaRPr>
          </a:p>
          <a:p>
            <a:pPr marL="596646" indent="-514350">
              <a:buNone/>
            </a:pPr>
            <a:endParaRPr lang="ru-RU" dirty="0" smtClean="0"/>
          </a:p>
          <a:p>
            <a:pPr marL="596646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Ответить на вопросы:</a:t>
            </a:r>
            <a:br>
              <a:rPr lang="ru-RU" dirty="0" smtClean="0"/>
            </a:br>
            <a:r>
              <a:rPr lang="ru-RU" dirty="0" smtClean="0"/>
              <a:t>Вариант 2.</a:t>
            </a:r>
            <a:endParaRPr lang="ru-RU" dirty="0"/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508760"/>
            <a:ext cx="6586361" cy="53492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Перечислите все точки, которые изображены на рисунке.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Перечислите все прямые, которые изображены на рисунке.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Перечислите все плоскости, которые изображены на рисунке.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Какие прямые пересекают плоскость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ru-RU" dirty="0" smtClean="0">
                <a:latin typeface="Times New Roman"/>
                <a:cs typeface="Times New Roman"/>
              </a:rPr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Какие точки принадлежат плоскости </a:t>
            </a:r>
            <a:r>
              <a:rPr lang="el-GR" dirty="0" smtClean="0">
                <a:cs typeface="Times New Roman"/>
              </a:rPr>
              <a:t>β</a:t>
            </a:r>
            <a:r>
              <a:rPr lang="ru-RU" dirty="0" smtClean="0">
                <a:cs typeface="Times New Roman"/>
              </a:rPr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Какие прямые пересекаются?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Какие прямые параллельны?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Какие точки не принадлежат плоскости </a:t>
            </a:r>
            <a:r>
              <a:rPr lang="el-GR" dirty="0" smtClean="0">
                <a:cs typeface="Times New Roman"/>
              </a:rPr>
              <a:t>β</a:t>
            </a:r>
            <a:r>
              <a:rPr lang="ru-RU" dirty="0" smtClean="0">
                <a:cs typeface="Times New Roman"/>
              </a:rPr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Какие точки не принадлежат плоскостям?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Какие точки принадлежат прямой </a:t>
            </a:r>
            <a:r>
              <a:rPr lang="en-US" dirty="0" smtClean="0">
                <a:cs typeface="Times New Roman"/>
              </a:rPr>
              <a:t>m</a:t>
            </a:r>
            <a:r>
              <a:rPr lang="ru-RU" dirty="0" smtClean="0">
                <a:cs typeface="Times New Roman"/>
              </a:rPr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Какой прямой принадлежит точка Р?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 расположены плоскости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ru-RU" dirty="0" smtClean="0">
                <a:latin typeface="Times New Roman"/>
                <a:cs typeface="Times New Roman"/>
              </a:rPr>
              <a:t> и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ru-RU" dirty="0" smtClean="0">
                <a:latin typeface="Times New Roman"/>
                <a:cs typeface="Times New Roman"/>
              </a:rPr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cs typeface="Times New Roman"/>
              </a:rPr>
              <a:t>Какие прямые могут лежать в одной плоскости?</a:t>
            </a:r>
          </a:p>
          <a:p>
            <a:pPr marL="596646" indent="-514350">
              <a:buFont typeface="+mj-lt"/>
              <a:buAutoNum type="arabicPeriod"/>
            </a:pPr>
            <a:endParaRPr lang="ru-RU" dirty="0" smtClean="0">
              <a:cs typeface="Times New Roman"/>
            </a:endParaRPr>
          </a:p>
          <a:p>
            <a:pPr marL="596646" indent="-514350">
              <a:buFont typeface="+mj-lt"/>
              <a:buAutoNum type="arabicPeriod"/>
            </a:pPr>
            <a:endParaRPr lang="ru-RU" dirty="0" smtClean="0">
              <a:cs typeface="Times New Roman"/>
            </a:endParaRPr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91880" y="404664"/>
            <a:ext cx="31683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Геометрия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348880"/>
            <a:ext cx="266429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u="sng" dirty="0" smtClean="0"/>
              <a:t>Планиметрия</a:t>
            </a:r>
            <a:r>
              <a:rPr lang="ru-RU" sz="2400" dirty="0" smtClean="0"/>
              <a:t> (греч. «</a:t>
            </a:r>
            <a:r>
              <a:rPr lang="ru-RU" sz="2400" dirty="0" err="1" smtClean="0"/>
              <a:t>планос</a:t>
            </a:r>
            <a:r>
              <a:rPr lang="ru-RU" sz="2400" dirty="0" smtClean="0"/>
              <a:t>» – плоский, «</a:t>
            </a:r>
            <a:r>
              <a:rPr lang="ru-RU" sz="2400" dirty="0" err="1" smtClean="0"/>
              <a:t>метрео</a:t>
            </a:r>
            <a:r>
              <a:rPr lang="ru-RU" sz="2400" dirty="0" smtClean="0"/>
              <a:t>» -  измерять)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96136" y="2348880"/>
            <a:ext cx="295232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u="sng" dirty="0" err="1" smtClean="0"/>
              <a:t>Стереометирия</a:t>
            </a:r>
            <a:r>
              <a:rPr lang="ru-RU" sz="2400" dirty="0" smtClean="0"/>
              <a:t> (греч. «</a:t>
            </a:r>
            <a:r>
              <a:rPr lang="ru-RU" sz="2400" dirty="0" err="1" smtClean="0"/>
              <a:t>стериос</a:t>
            </a:r>
            <a:r>
              <a:rPr lang="ru-RU" sz="2400" dirty="0" smtClean="0"/>
              <a:t>» - объемный, «</a:t>
            </a:r>
            <a:r>
              <a:rPr lang="ru-RU" sz="2400" dirty="0" err="1" smtClean="0"/>
              <a:t>метрео</a:t>
            </a:r>
            <a:r>
              <a:rPr lang="ru-RU" sz="2400" dirty="0" smtClean="0"/>
              <a:t>» – измерять)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4725144"/>
            <a:ext cx="266429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Изучение геометрических фигур и их свойств на плоскости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96136" y="4509120"/>
            <a:ext cx="295232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Изучение геометрических фигур, геометрических тел и их свойств в пространстве</a:t>
            </a:r>
            <a:endParaRPr lang="ru-RU" sz="24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3419872" y="1556792"/>
            <a:ext cx="108012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868144" y="1556792"/>
            <a:ext cx="108012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2"/>
            <a:endCxn id="7" idx="0"/>
          </p:cNvCxnSpPr>
          <p:nvPr/>
        </p:nvCxnSpPr>
        <p:spPr>
          <a:xfrm rot="5400000">
            <a:off x="2447764" y="4293096"/>
            <a:ext cx="86409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2"/>
            <a:endCxn id="8" idx="0"/>
          </p:cNvCxnSpPr>
          <p:nvPr/>
        </p:nvCxnSpPr>
        <p:spPr>
          <a:xfrm rot="5400000">
            <a:off x="6948264" y="4185084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фигуры.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</a:t>
            </a:r>
            <a:r>
              <a:rPr lang="ru-RU" sz="2800" dirty="0" smtClean="0"/>
              <a:t>Точки (А, В, С, </a:t>
            </a:r>
            <a:r>
              <a:rPr lang="en-US" sz="2800" dirty="0" smtClean="0"/>
              <a:t>D</a:t>
            </a:r>
            <a:r>
              <a:rPr lang="ru-RU" sz="2800" dirty="0" smtClean="0"/>
              <a:t>…)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                                              Прямые (а, в, с, </a:t>
            </a:r>
            <a:r>
              <a:rPr lang="en-US" sz="2800" dirty="0" smtClean="0"/>
              <a:t>d</a:t>
            </a:r>
            <a:r>
              <a:rPr lang="ru-RU" sz="2800" dirty="0" smtClean="0"/>
              <a:t>…) </a:t>
            </a:r>
          </a:p>
          <a:p>
            <a:r>
              <a:rPr lang="ru-RU" sz="3600" i="1" u="sng" dirty="0" smtClean="0"/>
              <a:t>Аксиомы планиметрии:</a:t>
            </a:r>
          </a:p>
          <a:p>
            <a:pPr>
              <a:buNone/>
            </a:pPr>
            <a:r>
              <a:rPr lang="ru-RU" sz="2400" dirty="0" smtClean="0">
                <a:latin typeface="Verdana"/>
                <a:ea typeface="Verdana"/>
                <a:cs typeface="Verdana"/>
              </a:rPr>
              <a:t>І1: Через любые две точки можно провести прямую и только одну.</a:t>
            </a:r>
          </a:p>
          <a:p>
            <a:pPr>
              <a:buNone/>
            </a:pPr>
            <a:endParaRPr lang="ru-RU" sz="2400" dirty="0" smtClean="0">
              <a:latin typeface="Verdana"/>
              <a:ea typeface="Verdana"/>
              <a:cs typeface="Verdana"/>
            </a:endParaRPr>
          </a:p>
          <a:p>
            <a:pPr>
              <a:buNone/>
            </a:pPr>
            <a:r>
              <a:rPr lang="ru-RU" sz="2400" dirty="0" smtClean="0">
                <a:latin typeface="Verdana"/>
                <a:ea typeface="Verdana"/>
                <a:cs typeface="Verdana"/>
              </a:rPr>
              <a:t>І2: Какова бы ни была прямая, существуют точки, принадлежащие этой прямой, и точки, не принадлежащие этой прямой.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412776"/>
            <a:ext cx="273630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Планиметрия</a:t>
            </a:r>
            <a:endParaRPr lang="ru-RU" sz="3200" dirty="0"/>
          </a:p>
        </p:txBody>
      </p:sp>
      <p:cxnSp>
        <p:nvCxnSpPr>
          <p:cNvPr id="6" name="Прямая со стрелкой 5"/>
          <p:cNvCxnSpPr>
            <a:stCxn id="4" idx="3"/>
          </p:cNvCxnSpPr>
          <p:nvPr/>
        </p:nvCxnSpPr>
        <p:spPr>
          <a:xfrm flipV="1">
            <a:off x="4139952" y="1772816"/>
            <a:ext cx="165618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139952" y="2348880"/>
            <a:ext cx="1584176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908720"/>
          </a:xfrm>
        </p:spPr>
        <p:txBody>
          <a:bodyPr/>
          <a:lstStyle/>
          <a:p>
            <a:pPr algn="ctr"/>
            <a:r>
              <a:rPr lang="ru-RU" dirty="0" smtClean="0"/>
              <a:t>Основные фигуры.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8772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			 Точки (А, В, С, </a:t>
            </a:r>
            <a:r>
              <a:rPr lang="en-US" dirty="0" smtClean="0"/>
              <a:t>D</a:t>
            </a:r>
            <a:r>
              <a:rPr lang="ru-RU" dirty="0" smtClean="0"/>
              <a:t>…) 					 Прямые (а, в, с, </a:t>
            </a:r>
            <a:r>
              <a:rPr lang="en-US" dirty="0" smtClean="0"/>
              <a:t>d</a:t>
            </a:r>
            <a:r>
              <a:rPr lang="ru-RU" dirty="0" smtClean="0"/>
              <a:t>…) </a:t>
            </a:r>
          </a:p>
          <a:p>
            <a:pPr>
              <a:buNone/>
            </a:pPr>
            <a:r>
              <a:rPr lang="ru-RU" dirty="0" smtClean="0"/>
              <a:t>					 Плоскости (</a:t>
            </a:r>
            <a:r>
              <a:rPr lang="el-GR" dirty="0" smtClean="0">
                <a:latin typeface="Trebuchet MS"/>
              </a:rPr>
              <a:t>α</a:t>
            </a:r>
            <a:r>
              <a:rPr lang="ru-RU" dirty="0" smtClean="0">
                <a:latin typeface="Trebuchet MS"/>
              </a:rPr>
              <a:t>,</a:t>
            </a:r>
            <a:r>
              <a:rPr lang="el-GR" dirty="0" smtClean="0">
                <a:latin typeface="Trebuchet MS"/>
              </a:rPr>
              <a:t>β</a:t>
            </a:r>
            <a:r>
              <a:rPr lang="ru-RU" dirty="0" smtClean="0">
                <a:latin typeface="Trebuchet MS"/>
              </a:rPr>
              <a:t>,</a:t>
            </a:r>
            <a:r>
              <a:rPr lang="en-US" dirty="0" smtClean="0">
                <a:latin typeface="Arial"/>
                <a:cs typeface="Arial"/>
              </a:rPr>
              <a:t>Ɣ</a:t>
            </a:r>
            <a:r>
              <a:rPr lang="ru-RU" dirty="0" smtClean="0"/>
              <a:t>…) </a:t>
            </a:r>
          </a:p>
          <a:p>
            <a:pPr>
              <a:buNone/>
            </a:pPr>
            <a:r>
              <a:rPr lang="ru-RU" i="1" u="sng" dirty="0" smtClean="0"/>
              <a:t>Аксиомы стереометрии:</a:t>
            </a:r>
          </a:p>
          <a:p>
            <a:pPr>
              <a:buNone/>
            </a:pPr>
            <a:r>
              <a:rPr lang="ru-RU" sz="2800" dirty="0" smtClean="0"/>
              <a:t>С1: Через любые три точки, не лежащие на одной прямой, проходит плоскость, и притом только одна.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000" dirty="0" smtClean="0"/>
              <a:t>                                                                    В             С</a:t>
            </a:r>
          </a:p>
          <a:p>
            <a:pPr>
              <a:buNone/>
            </a:pPr>
            <a:r>
              <a:rPr lang="ru-RU" sz="2800" dirty="0" smtClean="0"/>
              <a:t>			 	</a:t>
            </a:r>
            <a:r>
              <a:rPr lang="ru-RU" sz="2000" dirty="0" smtClean="0">
                <a:latin typeface="Times New Roman"/>
                <a:cs typeface="Times New Roman"/>
              </a:rPr>
              <a:t>А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			</a:t>
            </a:r>
            <a:r>
              <a:rPr lang="el-GR" sz="2000" dirty="0" smtClean="0">
                <a:latin typeface="Times New Roman"/>
                <a:cs typeface="Times New Roman"/>
              </a:rPr>
              <a:t>α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268760"/>
            <a:ext cx="259228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Стереометрия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4067944" y="1268760"/>
            <a:ext cx="129614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067944" y="1772816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067944" y="2060848"/>
            <a:ext cx="1224136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2951820" y="5049180"/>
            <a:ext cx="1440160" cy="1224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283968" y="4941168"/>
            <a:ext cx="25922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580112" y="5085184"/>
            <a:ext cx="1440160" cy="1152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59832" y="6381328"/>
            <a:ext cx="26642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6084168" y="53012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355976" y="551723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932040" y="515719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0"/>
            <a:ext cx="749808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С2: Если две точки прямой лежат в плоскости, то все точки прямой лежат в этой плоскости.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				</a:t>
            </a:r>
            <a:r>
              <a:rPr lang="ru-RU" sz="2000" dirty="0" smtClean="0"/>
              <a:t>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		</a:t>
            </a:r>
            <a:r>
              <a:rPr lang="ru-RU" sz="2000" dirty="0" smtClean="0"/>
              <a:t>    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	    </a:t>
            </a:r>
            <a:r>
              <a:rPr lang="el-GR" sz="2000" dirty="0" smtClean="0">
                <a:latin typeface="Times New Roman"/>
                <a:cs typeface="Times New Roman"/>
              </a:rPr>
              <a:t>α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u="sng" dirty="0" smtClean="0"/>
              <a:t>Можно сказать:</a:t>
            </a:r>
            <a:r>
              <a:rPr lang="ru-RU" dirty="0" smtClean="0"/>
              <a:t> прямая лежат в плоскости или плоскость проходит через прямую.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3131840" y="2492896"/>
            <a:ext cx="1368152" cy="1080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355976" y="2348880"/>
            <a:ext cx="2808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976156" y="2528900"/>
            <a:ext cx="1368152" cy="1008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75856" y="3717032"/>
            <a:ext cx="28803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283968" y="2636912"/>
            <a:ext cx="216024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644008" y="314096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084168" y="27089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0"/>
            <a:ext cx="749808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С3: Если две плоскости имеют общую точку, то они  имеют общую прямую. На которой лежат все общие точки этих плоскостей.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i="1" u="sng" dirty="0" smtClean="0"/>
          </a:p>
          <a:p>
            <a:pPr>
              <a:buNone/>
            </a:pPr>
            <a:endParaRPr lang="ru-RU" i="1" u="sng" dirty="0" smtClean="0"/>
          </a:p>
          <a:p>
            <a:pPr>
              <a:buNone/>
            </a:pPr>
            <a:r>
              <a:rPr lang="ru-RU" i="1" u="sng" dirty="0" smtClean="0"/>
              <a:t>Можно сказать:</a:t>
            </a:r>
            <a:r>
              <a:rPr lang="ru-RU" dirty="0" smtClean="0"/>
              <a:t> плоскости пересекаются по прямой.</a:t>
            </a: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733002"/>
            <a:ext cx="4968592" cy="4035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Следствия из аксиом стереометрии: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(Теорема) Через прямую и не лежащую на ней точку проходит плоскость, и притом только одна. </a:t>
            </a:r>
          </a:p>
          <a:p>
            <a:pPr marL="596646" indent="-514350">
              <a:buNone/>
            </a:pPr>
            <a:endParaRPr lang="ru-RU" dirty="0" smtClean="0"/>
          </a:p>
          <a:p>
            <a:pPr marL="596646" indent="-514350">
              <a:buNone/>
            </a:pPr>
            <a:r>
              <a:rPr lang="ru-RU" dirty="0" smtClean="0"/>
              <a:t>						</a:t>
            </a:r>
            <a:r>
              <a:rPr lang="ru-RU" sz="2400" dirty="0" smtClean="0"/>
              <a:t>а</a:t>
            </a:r>
          </a:p>
          <a:p>
            <a:pPr marL="596646" indent="-514350">
              <a:buNone/>
            </a:pPr>
            <a:r>
              <a:rPr lang="ru-RU" dirty="0" smtClean="0"/>
              <a:t>						</a:t>
            </a:r>
            <a:r>
              <a:rPr lang="en-US" sz="2400" dirty="0" smtClean="0"/>
              <a:t>Q</a:t>
            </a:r>
            <a:endParaRPr lang="ru-RU" dirty="0" smtClean="0"/>
          </a:p>
          <a:p>
            <a:pPr marL="596646" indent="-514350">
              <a:buNone/>
            </a:pPr>
            <a:r>
              <a:rPr lang="ru-RU" dirty="0" smtClean="0"/>
              <a:t>			</a:t>
            </a:r>
            <a:r>
              <a:rPr lang="ru-RU" sz="2400" dirty="0" smtClean="0"/>
              <a:t>  </a:t>
            </a:r>
            <a:r>
              <a:rPr lang="el-GR" sz="2400" dirty="0" smtClean="0">
                <a:latin typeface="Times New Roman"/>
                <a:cs typeface="Times New Roman"/>
              </a:rPr>
              <a:t>α</a:t>
            </a:r>
            <a:r>
              <a:rPr lang="ru-RU" sz="2400" dirty="0" smtClean="0">
                <a:latin typeface="Times New Roman"/>
                <a:cs typeface="Times New Roman"/>
              </a:rPr>
              <a:t>      Р          	     М</a:t>
            </a:r>
            <a:endParaRPr lang="ru-RU" sz="2400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3131840" y="3501008"/>
            <a:ext cx="1584176" cy="1584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16016" y="3501008"/>
            <a:ext cx="30243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6192180" y="3537012"/>
            <a:ext cx="1584176" cy="15121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131840" y="5085184"/>
            <a:ext cx="30963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851920" y="3933056"/>
            <a:ext cx="2736304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4211960" y="45091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228184" y="4005064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436096" y="465313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(Теорема) Через две пересекающиеся прямые проходит плоскость, и притом только одну.</a:t>
            </a:r>
          </a:p>
          <a:p>
            <a:pPr>
              <a:buNone/>
            </a:pPr>
            <a:r>
              <a:rPr lang="ru-RU" dirty="0" smtClean="0"/>
              <a:t>				</a:t>
            </a:r>
          </a:p>
          <a:p>
            <a:pPr>
              <a:buNone/>
            </a:pPr>
            <a:r>
              <a:rPr lang="ru-RU" dirty="0" smtClean="0"/>
              <a:t>				</a:t>
            </a:r>
            <a:r>
              <a:rPr lang="ru-RU" sz="2400" dirty="0" smtClean="0">
                <a:latin typeface="Times New Roman"/>
                <a:cs typeface="Times New Roman"/>
              </a:rPr>
              <a:t>в</a:t>
            </a:r>
            <a:r>
              <a:rPr lang="ru-RU" dirty="0" smtClean="0"/>
              <a:t>      </a:t>
            </a:r>
            <a:r>
              <a:rPr lang="ru-RU" sz="2800" dirty="0" smtClean="0"/>
              <a:t>М</a:t>
            </a:r>
          </a:p>
          <a:p>
            <a:pPr>
              <a:buNone/>
            </a:pPr>
            <a:r>
              <a:rPr lang="ru-RU" sz="2800" dirty="0" smtClean="0"/>
              <a:t>			      </a:t>
            </a:r>
            <a:r>
              <a:rPr lang="ru-RU" sz="2400" dirty="0" smtClean="0"/>
              <a:t>а</a:t>
            </a:r>
          </a:p>
          <a:p>
            <a:pPr>
              <a:buNone/>
            </a:pPr>
            <a:r>
              <a:rPr lang="ru-RU" sz="2400" dirty="0" smtClean="0"/>
              <a:t>		        </a:t>
            </a:r>
            <a:r>
              <a:rPr lang="el-GR" sz="2400" dirty="0" smtClean="0">
                <a:latin typeface="Times New Roman"/>
                <a:cs typeface="Times New Roman"/>
              </a:rPr>
              <a:t>α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627784" y="2348880"/>
            <a:ext cx="1656184" cy="15121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283968" y="2348880"/>
            <a:ext cx="25202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5220072" y="2348880"/>
            <a:ext cx="1584176" cy="15121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27784" y="3861048"/>
            <a:ext cx="25922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067944" y="2636912"/>
            <a:ext cx="180020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427984" y="2564904"/>
            <a:ext cx="1008112" cy="8640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 flipH="1">
            <a:off x="4860032" y="2924944"/>
            <a:ext cx="11772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Ответить на вопросы:</a:t>
            </a:r>
            <a:br>
              <a:rPr lang="ru-RU" dirty="0" smtClean="0"/>
            </a:br>
            <a:r>
              <a:rPr lang="ru-RU" dirty="0" smtClean="0"/>
              <a:t>Вариант 1:</a:t>
            </a:r>
            <a:endParaRPr lang="ru-RU" dirty="0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506227"/>
            <a:ext cx="6589479" cy="53517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</TotalTime>
  <Words>398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Раздел 4. Геометрия</vt:lpstr>
      <vt:lpstr>Слайд 2</vt:lpstr>
      <vt:lpstr>Основные фигуры.</vt:lpstr>
      <vt:lpstr>Основные фигуры.</vt:lpstr>
      <vt:lpstr>Слайд 5</vt:lpstr>
      <vt:lpstr>Слайд 6</vt:lpstr>
      <vt:lpstr>Следствия из аксиом стереометрии:</vt:lpstr>
      <vt:lpstr>Слайд 8</vt:lpstr>
      <vt:lpstr>Ответить на вопросы: Вариант 1:</vt:lpstr>
      <vt:lpstr>Слайд 10</vt:lpstr>
      <vt:lpstr>Ответить на вопросы: Вариант 2.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Параллельность прямых и плоскостей.</dc:title>
  <dc:creator>Яночка Котя</dc:creator>
  <cp:lastModifiedBy>Яночка Котя</cp:lastModifiedBy>
  <cp:revision>16</cp:revision>
  <dcterms:created xsi:type="dcterms:W3CDTF">2011-02-26T22:28:49Z</dcterms:created>
  <dcterms:modified xsi:type="dcterms:W3CDTF">2011-02-27T17:59:19Z</dcterms:modified>
</cp:coreProperties>
</file>