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61" r:id="rId5"/>
    <p:sldId id="262" r:id="rId6"/>
    <p:sldId id="263" r:id="rId7"/>
    <p:sldId id="266" r:id="rId8"/>
    <p:sldId id="267" r:id="rId9"/>
    <p:sldId id="268" r:id="rId10"/>
    <p:sldId id="270" r:id="rId11"/>
    <p:sldId id="271" r:id="rId12"/>
    <p:sldId id="272" r:id="rId13"/>
    <p:sldId id="273" r:id="rId14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541A"/>
    <a:srgbClr val="D8601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2784" autoAdjust="0"/>
    <p:restoredTop sz="94660"/>
  </p:normalViewPr>
  <p:slideViewPr>
    <p:cSldViewPr>
      <p:cViewPr varScale="1">
        <p:scale>
          <a:sx n="91" d="100"/>
          <a:sy n="91" d="100"/>
        </p:scale>
        <p:origin x="-151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4" Type="http://schemas.openxmlformats.org/officeDocument/2006/relationships/image" Target="../media/image5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4" Type="http://schemas.openxmlformats.org/officeDocument/2006/relationships/image" Target="../media/image57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3" Type="http://schemas.openxmlformats.org/officeDocument/2006/relationships/image" Target="../media/image65.wmf"/><Relationship Id="rId7" Type="http://schemas.openxmlformats.org/officeDocument/2006/relationships/image" Target="../media/image68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Relationship Id="rId6" Type="http://schemas.openxmlformats.org/officeDocument/2006/relationships/image" Target="../media/image67.wmf"/><Relationship Id="rId5" Type="http://schemas.openxmlformats.org/officeDocument/2006/relationships/image" Target="../media/image54.wmf"/><Relationship Id="rId4" Type="http://schemas.openxmlformats.org/officeDocument/2006/relationships/image" Target="../media/image66.wmf"/><Relationship Id="rId9" Type="http://schemas.openxmlformats.org/officeDocument/2006/relationships/image" Target="../media/image7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52C88-2428-4B56-A760-8342602588A2}" type="datetimeFigureOut">
              <a:rPr lang="fr-FR"/>
              <a:pPr>
                <a:defRPr/>
              </a:pPr>
              <a:t>17/04/2012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B973D-C0BA-4F29-8BB6-546E743F99C1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2D864-29B1-4857-A417-61FE5602D55D}" type="datetimeFigureOut">
              <a:rPr lang="fr-FR"/>
              <a:pPr>
                <a:defRPr/>
              </a:pPr>
              <a:t>17/04/2012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51F5D-0AFC-40A6-A848-819408719A4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906C2-1111-40DF-9E52-5945EC540900}" type="datetimeFigureOut">
              <a:rPr lang="fr-FR"/>
              <a:pPr>
                <a:defRPr/>
              </a:pPr>
              <a:t>17/04/2012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544EB-A6BF-4787-91C1-78BDB68192A2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41148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B896FF8-3235-4D08-8CCF-79EC5A73E9F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A74B6F2-E932-4CA8-89DC-87CCBC82396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94227-FF2D-49E1-8AA8-8A480D4A1A0B}" type="datetimeFigureOut">
              <a:rPr lang="fr-FR"/>
              <a:pPr>
                <a:defRPr/>
              </a:pPr>
              <a:t>17/04/2012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B7B5A-84BA-4D21-B037-8DE55E354BF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CF021-79B4-41FA-81FA-352EF3EA165D}" type="datetimeFigureOut">
              <a:rPr lang="fr-FR"/>
              <a:pPr>
                <a:defRPr/>
              </a:pPr>
              <a:t>17/04/2012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50295-0864-4391-8770-2169DA099B2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5F97A-A491-4472-851B-6D705156FF75}" type="datetimeFigureOut">
              <a:rPr lang="fr-FR"/>
              <a:pPr>
                <a:defRPr/>
              </a:pPr>
              <a:t>17/04/2012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8CB8D-75F0-4C43-A156-505DA10B8A7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3E0C3-A709-42CF-BB5F-A1A748CBBF04}" type="datetimeFigureOut">
              <a:rPr lang="fr-FR"/>
              <a:pPr>
                <a:defRPr/>
              </a:pPr>
              <a:t>17/04/2012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CA92A-2EB9-41D2-86EE-B8FAA8F34752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1CF2D-D5AA-4A9C-8381-CFF470D96E22}" type="datetimeFigureOut">
              <a:rPr lang="fr-FR"/>
              <a:pPr>
                <a:defRPr/>
              </a:pPr>
              <a:t>17/04/2012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7018C-68AE-4739-AC5A-839AF987208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B8C8D-68FD-4627-8C47-F5FBDAC9BFDB}" type="datetimeFigureOut">
              <a:rPr lang="fr-FR"/>
              <a:pPr>
                <a:defRPr/>
              </a:pPr>
              <a:t>17/04/2012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A2F9C-DF80-414F-B31F-EE11EEA2273E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E6E5D-18F0-4891-9E34-69D979490162}" type="datetimeFigureOut">
              <a:rPr lang="fr-FR"/>
              <a:pPr>
                <a:defRPr/>
              </a:pPr>
              <a:t>17/04/2012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773DF-CF92-4A7B-BDF1-CF37FC876DD2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1BD58-BD38-46EA-A14A-964ACF9C3F50}" type="datetimeFigureOut">
              <a:rPr lang="fr-FR"/>
              <a:pPr>
                <a:defRPr/>
              </a:pPr>
              <a:t>17/04/2012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A0E75-898E-464D-8D0B-71B0D5E0E43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fr-CA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7B35DEE-77CF-46E1-97EF-C112CE72BD26}" type="datetimeFigureOut">
              <a:rPr lang="fr-FR"/>
              <a:pPr>
                <a:defRPr/>
              </a:pPr>
              <a:t>17/04/2012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097DD11-01AF-408C-902C-1450752193D7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image" Target="../media/image19.jpeg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2.bin"/><Relationship Id="rId5" Type="http://schemas.openxmlformats.org/officeDocument/2006/relationships/oleObject" Target="../embeddings/oleObject31.bin"/><Relationship Id="rId4" Type="http://schemas.openxmlformats.org/officeDocument/2006/relationships/image" Target="../media/image48.png"/><Relationship Id="rId9" Type="http://schemas.openxmlformats.org/officeDocument/2006/relationships/oleObject" Target="../embeddings/oleObject35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image" Target="../media/image35.jpeg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7.bin"/><Relationship Id="rId5" Type="http://schemas.openxmlformats.org/officeDocument/2006/relationships/oleObject" Target="../embeddings/oleObject36.bin"/><Relationship Id="rId4" Type="http://schemas.openxmlformats.org/officeDocument/2006/relationships/image" Target="../media/image5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13" Type="http://schemas.openxmlformats.org/officeDocument/2006/relationships/image" Target="../media/image62.png"/><Relationship Id="rId3" Type="http://schemas.openxmlformats.org/officeDocument/2006/relationships/image" Target="../media/image24.jpeg"/><Relationship Id="rId7" Type="http://schemas.openxmlformats.org/officeDocument/2006/relationships/image" Target="../media/image61.wmf"/><Relationship Id="rId12" Type="http://schemas.openxmlformats.org/officeDocument/2006/relationships/oleObject" Target="../embeddings/oleObject4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60.wmf"/><Relationship Id="rId11" Type="http://schemas.openxmlformats.org/officeDocument/2006/relationships/oleObject" Target="../embeddings/oleObject43.bin"/><Relationship Id="rId5" Type="http://schemas.openxmlformats.org/officeDocument/2006/relationships/image" Target="../media/image59.wmf"/><Relationship Id="rId10" Type="http://schemas.openxmlformats.org/officeDocument/2006/relationships/oleObject" Target="../embeddings/oleObject42.bin"/><Relationship Id="rId4" Type="http://schemas.openxmlformats.org/officeDocument/2006/relationships/image" Target="../media/image58.wmf"/><Relationship Id="rId9" Type="http://schemas.openxmlformats.org/officeDocument/2006/relationships/oleObject" Target="../embeddings/oleObject41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9.bin"/><Relationship Id="rId3" Type="http://schemas.openxmlformats.org/officeDocument/2006/relationships/image" Target="../media/image71.png"/><Relationship Id="rId7" Type="http://schemas.openxmlformats.org/officeDocument/2006/relationships/oleObject" Target="../embeddings/oleObject48.bin"/><Relationship Id="rId12" Type="http://schemas.openxmlformats.org/officeDocument/2006/relationships/oleObject" Target="../embeddings/oleObject5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7.bin"/><Relationship Id="rId11" Type="http://schemas.openxmlformats.org/officeDocument/2006/relationships/oleObject" Target="../embeddings/oleObject52.bin"/><Relationship Id="rId5" Type="http://schemas.openxmlformats.org/officeDocument/2006/relationships/oleObject" Target="../embeddings/oleObject46.bin"/><Relationship Id="rId10" Type="http://schemas.openxmlformats.org/officeDocument/2006/relationships/oleObject" Target="../embeddings/oleObject51.bin"/><Relationship Id="rId4" Type="http://schemas.openxmlformats.org/officeDocument/2006/relationships/oleObject" Target="../embeddings/oleObject45.bin"/><Relationship Id="rId9" Type="http://schemas.openxmlformats.org/officeDocument/2006/relationships/oleObject" Target="../embeddings/oleObject50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3.png"/><Relationship Id="rId10" Type="http://schemas.openxmlformats.org/officeDocument/2006/relationships/image" Target="../media/image14.png"/><Relationship Id="rId4" Type="http://schemas.openxmlformats.org/officeDocument/2006/relationships/oleObject" Target="../embeddings/oleObject5.bin"/><Relationship Id="rId9" Type="http://schemas.openxmlformats.org/officeDocument/2006/relationships/oleObject" Target="../embeddings/oleObject9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image" Target="../media/image19.jpeg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0.png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image" Target="../media/image24.jpeg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image" Target="../media/image2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image" Target="../media/image3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image" Target="../media/image3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image" Target="../media/image42.png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8.bin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571472" y="785794"/>
            <a:ext cx="7772400" cy="1000125"/>
          </a:xfrm>
        </p:spPr>
        <p:txBody>
          <a:bodyPr/>
          <a:lstStyle/>
          <a:p>
            <a:r>
              <a:rPr lang="ru-RU" dirty="0" smtClean="0">
                <a:solidFill>
                  <a:srgbClr val="D8601E"/>
                </a:solidFill>
              </a:rPr>
              <a:t>Многогранники</a:t>
            </a:r>
            <a:endParaRPr lang="fr-CA" dirty="0" smtClean="0">
              <a:solidFill>
                <a:srgbClr val="D8601E"/>
              </a:solidFill>
            </a:endParaRP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2428860" y="2428868"/>
            <a:ext cx="6400800" cy="1752600"/>
          </a:xfrm>
        </p:spPr>
        <p:txBody>
          <a:bodyPr/>
          <a:lstStyle/>
          <a:p>
            <a:endParaRPr lang="fr-CA" sz="3000" dirty="0" smtClean="0">
              <a:solidFill>
                <a:srgbClr val="D8601E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30" name="Picture 6" descr="Пирамида (2)"/>
          <p:cNvPicPr>
            <a:picLocks noChangeAspect="1" noChangeArrowheads="1"/>
          </p:cNvPicPr>
          <p:nvPr/>
        </p:nvPicPr>
        <p:blipFill>
          <a:blip r:embed="rId4"/>
          <a:srcRect l="27870" r="48000" b="30980"/>
          <a:stretch>
            <a:fillRect/>
          </a:stretch>
        </p:blipFill>
        <p:spPr bwMode="auto">
          <a:xfrm>
            <a:off x="250825" y="2276475"/>
            <a:ext cx="5256213" cy="4010025"/>
          </a:xfrm>
          <a:prstGeom prst="rect">
            <a:avLst/>
          </a:prstGeom>
          <a:noFill/>
          <a:ln w="9525">
            <a:solidFill>
              <a:srgbClr val="009900"/>
            </a:solidFill>
            <a:miter lim="800000"/>
            <a:headEnd/>
            <a:tailEnd/>
          </a:ln>
        </p:spPr>
      </p:pic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179388" y="260350"/>
            <a:ext cx="896461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</a:pP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Правильная четырехугольная пирамида</a:t>
            </a:r>
          </a:p>
        </p:txBody>
      </p:sp>
      <p:sp>
        <p:nvSpPr>
          <p:cNvPr id="52232" name="Rectangle 8"/>
          <p:cNvSpPr>
            <a:spLocks noChangeArrowheads="1"/>
          </p:cNvSpPr>
          <p:nvPr/>
        </p:nvSpPr>
        <p:spPr bwMode="auto">
          <a:xfrm>
            <a:off x="2843213" y="908050"/>
            <a:ext cx="1776412" cy="427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9900"/>
                </a:solidFill>
                <a:cs typeface="Times New Roman" pitchFamily="18" charset="0"/>
              </a:rPr>
              <a:t>h – </a:t>
            </a:r>
            <a:r>
              <a:rPr lang="ru-RU" dirty="0">
                <a:solidFill>
                  <a:srgbClr val="009900"/>
                </a:solidFill>
                <a:cs typeface="Times New Roman" pitchFamily="18" charset="0"/>
              </a:rPr>
              <a:t>апофема,</a:t>
            </a:r>
            <a:r>
              <a:rPr lang="ru-RU" dirty="0">
                <a:cs typeface="Times New Roman" pitchFamily="18" charset="0"/>
              </a:rPr>
              <a:t> </a:t>
            </a: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684213" y="908050"/>
            <a:ext cx="2016125" cy="930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H</a:t>
            </a:r>
            <a:r>
              <a:rPr lang="ru-RU">
                <a:solidFill>
                  <a:srgbClr val="FF3300"/>
                </a:solidFill>
              </a:rPr>
              <a:t> – высота, </a:t>
            </a:r>
          </a:p>
          <a:p>
            <a:pPr>
              <a:spcBef>
                <a:spcPct val="50000"/>
              </a:spcBef>
            </a:pPr>
            <a:endParaRPr lang="ru-RU">
              <a:solidFill>
                <a:srgbClr val="FF3300"/>
              </a:solidFill>
            </a:endParaRPr>
          </a:p>
        </p:txBody>
      </p:sp>
      <p:sp>
        <p:nvSpPr>
          <p:cNvPr id="52247" name="Text Box 23"/>
          <p:cNvSpPr txBox="1">
            <a:spLocks noChangeArrowheads="1"/>
          </p:cNvSpPr>
          <p:nvPr/>
        </p:nvSpPr>
        <p:spPr bwMode="auto">
          <a:xfrm>
            <a:off x="539750" y="1557338"/>
            <a:ext cx="8208963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AB = BC = CD = DA = a (</a:t>
            </a:r>
            <a:r>
              <a:rPr lang="ru-RU" dirty="0"/>
              <a:t>в основании – квадрат) </a:t>
            </a:r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2411413" y="4005263"/>
            <a:ext cx="936625" cy="427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H</a:t>
            </a:r>
            <a:endParaRPr lang="ru-RU">
              <a:solidFill>
                <a:srgbClr val="FF3300"/>
              </a:solidFill>
            </a:endParaRPr>
          </a:p>
        </p:txBody>
      </p: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3708400" y="3860800"/>
            <a:ext cx="1366838" cy="427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9900"/>
                </a:solidFill>
              </a:rPr>
              <a:t>h</a:t>
            </a:r>
            <a:endParaRPr lang="ru-RU">
              <a:solidFill>
                <a:srgbClr val="009900"/>
              </a:solidFill>
            </a:endParaRPr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2124075" y="5589588"/>
            <a:ext cx="574675" cy="427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a</a:t>
            </a:r>
            <a:endParaRPr lang="ru-RU">
              <a:solidFill>
                <a:srgbClr val="0000FF"/>
              </a:solidFill>
            </a:endParaRPr>
          </a:p>
        </p:txBody>
      </p:sp>
      <p:sp>
        <p:nvSpPr>
          <p:cNvPr id="52237" name="Text Box 13"/>
          <p:cNvSpPr txBox="1">
            <a:spLocks noChangeArrowheads="1"/>
          </p:cNvSpPr>
          <p:nvPr/>
        </p:nvSpPr>
        <p:spPr bwMode="auto">
          <a:xfrm>
            <a:off x="1331913" y="4652963"/>
            <a:ext cx="865187" cy="427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a</a:t>
            </a:r>
            <a:endParaRPr lang="ru-RU">
              <a:solidFill>
                <a:srgbClr val="0000FF"/>
              </a:solidFill>
            </a:endParaRPr>
          </a:p>
        </p:txBody>
      </p:sp>
      <p:sp>
        <p:nvSpPr>
          <p:cNvPr id="52240" name="Text Box 16"/>
          <p:cNvSpPr txBox="1">
            <a:spLocks noChangeArrowheads="1"/>
          </p:cNvSpPr>
          <p:nvPr/>
        </p:nvSpPr>
        <p:spPr bwMode="auto">
          <a:xfrm>
            <a:off x="323850" y="5589588"/>
            <a:ext cx="86360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</a:t>
            </a:r>
            <a:endParaRPr lang="ru-RU"/>
          </a:p>
        </p:txBody>
      </p:sp>
      <p:sp>
        <p:nvSpPr>
          <p:cNvPr id="52241" name="Text Box 17"/>
          <p:cNvSpPr txBox="1">
            <a:spLocks noChangeArrowheads="1"/>
          </p:cNvSpPr>
          <p:nvPr/>
        </p:nvSpPr>
        <p:spPr bwMode="auto">
          <a:xfrm>
            <a:off x="1692275" y="4365625"/>
            <a:ext cx="86360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</a:t>
            </a:r>
            <a:endParaRPr lang="ru-RU"/>
          </a:p>
        </p:txBody>
      </p:sp>
      <p:sp>
        <p:nvSpPr>
          <p:cNvPr id="52244" name="Text Box 20"/>
          <p:cNvSpPr txBox="1">
            <a:spLocks noChangeArrowheads="1"/>
          </p:cNvSpPr>
          <p:nvPr/>
        </p:nvSpPr>
        <p:spPr bwMode="auto">
          <a:xfrm>
            <a:off x="3563938" y="5516563"/>
            <a:ext cx="649287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</a:t>
            </a:r>
            <a:endParaRPr lang="ru-RU"/>
          </a:p>
        </p:txBody>
      </p:sp>
      <p:sp>
        <p:nvSpPr>
          <p:cNvPr id="52245" name="Text Box 21"/>
          <p:cNvSpPr txBox="1">
            <a:spLocks noChangeArrowheads="1"/>
          </p:cNvSpPr>
          <p:nvPr/>
        </p:nvSpPr>
        <p:spPr bwMode="auto">
          <a:xfrm>
            <a:off x="2627313" y="5157788"/>
            <a:ext cx="43180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O</a:t>
            </a:r>
            <a:endParaRPr lang="ru-RU"/>
          </a:p>
        </p:txBody>
      </p:sp>
      <p:sp>
        <p:nvSpPr>
          <p:cNvPr id="52246" name="Text Box 22"/>
          <p:cNvSpPr txBox="1">
            <a:spLocks noChangeArrowheads="1"/>
          </p:cNvSpPr>
          <p:nvPr/>
        </p:nvSpPr>
        <p:spPr bwMode="auto">
          <a:xfrm>
            <a:off x="2484438" y="2276475"/>
            <a:ext cx="86360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</a:t>
            </a:r>
            <a:endParaRPr lang="ru-RU"/>
          </a:p>
        </p:txBody>
      </p:sp>
      <p:sp>
        <p:nvSpPr>
          <p:cNvPr id="52260" name="Text Box 36"/>
          <p:cNvSpPr txBox="1">
            <a:spLocks noChangeArrowheads="1"/>
          </p:cNvSpPr>
          <p:nvPr/>
        </p:nvSpPr>
        <p:spPr bwMode="auto">
          <a:xfrm>
            <a:off x="4284663" y="5084763"/>
            <a:ext cx="936625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К</a:t>
            </a:r>
          </a:p>
        </p:txBody>
      </p:sp>
      <p:sp>
        <p:nvSpPr>
          <p:cNvPr id="52263" name="Text Box 39"/>
          <p:cNvSpPr txBox="1">
            <a:spLocks noChangeArrowheads="1"/>
          </p:cNvSpPr>
          <p:nvPr/>
        </p:nvSpPr>
        <p:spPr bwMode="auto">
          <a:xfrm>
            <a:off x="5651500" y="2133600"/>
            <a:ext cx="3313113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К – середина </a:t>
            </a:r>
            <a:r>
              <a:rPr lang="en-US"/>
              <a:t>DC</a:t>
            </a:r>
            <a:endParaRPr lang="ru-RU"/>
          </a:p>
        </p:txBody>
      </p:sp>
      <p:graphicFrame>
        <p:nvGraphicFramePr>
          <p:cNvPr id="52264" name="Object 40"/>
          <p:cNvGraphicFramePr>
            <a:graphicFrameLocks noChangeAspect="1"/>
          </p:cNvGraphicFramePr>
          <p:nvPr>
            <p:ph sz="quarter" idx="1"/>
          </p:nvPr>
        </p:nvGraphicFramePr>
        <p:xfrm>
          <a:off x="7235825" y="2919413"/>
          <a:ext cx="1512888" cy="428625"/>
        </p:xfrm>
        <a:graphic>
          <a:graphicData uri="http://schemas.openxmlformats.org/presentationml/2006/ole">
            <p:oleObj spid="_x0000_s26626" name="Формула" r:id="rId5" imgW="761760" imgH="215640" progId="Equation.3">
              <p:embed/>
            </p:oleObj>
          </a:graphicData>
        </a:graphic>
      </p:graphicFrame>
      <p:graphicFrame>
        <p:nvGraphicFramePr>
          <p:cNvPr id="52266" name="Object 42"/>
          <p:cNvGraphicFramePr>
            <a:graphicFrameLocks noChangeAspect="1"/>
          </p:cNvGraphicFramePr>
          <p:nvPr>
            <p:ph sz="quarter" idx="2"/>
          </p:nvPr>
        </p:nvGraphicFramePr>
        <p:xfrm>
          <a:off x="5724525" y="2781300"/>
          <a:ext cx="1225550" cy="703263"/>
        </p:xfrm>
        <a:graphic>
          <a:graphicData uri="http://schemas.openxmlformats.org/presentationml/2006/ole">
            <p:oleObj spid="_x0000_s26627" name="Формула" r:id="rId6" imgW="685800" imgH="393480" progId="Equation.3">
              <p:embed/>
            </p:oleObj>
          </a:graphicData>
        </a:graphic>
      </p:graphicFrame>
      <p:graphicFrame>
        <p:nvGraphicFramePr>
          <p:cNvPr id="52269" name="Object 45"/>
          <p:cNvGraphicFramePr>
            <a:graphicFrameLocks noChangeAspect="1"/>
          </p:cNvGraphicFramePr>
          <p:nvPr>
            <p:ph sz="quarter" idx="3"/>
          </p:nvPr>
        </p:nvGraphicFramePr>
        <p:xfrm>
          <a:off x="5651500" y="3789363"/>
          <a:ext cx="3276600" cy="876300"/>
        </p:xfrm>
        <a:graphic>
          <a:graphicData uri="http://schemas.openxmlformats.org/presentationml/2006/ole">
            <p:oleObj spid="_x0000_s26628" name="Формула" r:id="rId7" imgW="1473120" imgH="393480" progId="Equation.3">
              <p:embed/>
            </p:oleObj>
          </a:graphicData>
        </a:graphic>
      </p:graphicFrame>
      <p:graphicFrame>
        <p:nvGraphicFramePr>
          <p:cNvPr id="52272" name="Object 48"/>
          <p:cNvGraphicFramePr>
            <a:graphicFrameLocks noChangeAspect="1"/>
          </p:cNvGraphicFramePr>
          <p:nvPr>
            <p:ph sz="quarter" idx="4"/>
          </p:nvPr>
        </p:nvGraphicFramePr>
        <p:xfrm>
          <a:off x="5992813" y="4941888"/>
          <a:ext cx="2592387" cy="568325"/>
        </p:xfrm>
        <a:graphic>
          <a:graphicData uri="http://schemas.openxmlformats.org/presentationml/2006/ole">
            <p:oleObj spid="_x0000_s26629" name="Формула" r:id="rId8" imgW="1104840" imgH="241200" progId="Equation.3">
              <p:embed/>
            </p:oleObj>
          </a:graphicData>
        </a:graphic>
      </p:graphicFrame>
      <p:graphicFrame>
        <p:nvGraphicFramePr>
          <p:cNvPr id="52275" name="Object 51"/>
          <p:cNvGraphicFramePr>
            <a:graphicFrameLocks noChangeAspect="1"/>
          </p:cNvGraphicFramePr>
          <p:nvPr/>
        </p:nvGraphicFramePr>
        <p:xfrm>
          <a:off x="6426200" y="5734050"/>
          <a:ext cx="1727200" cy="823913"/>
        </p:xfrm>
        <a:graphic>
          <a:graphicData uri="http://schemas.openxmlformats.org/presentationml/2006/ole">
            <p:oleObj spid="_x0000_s26630" name="Формула" r:id="rId9" imgW="825480" imgH="393480" progId="Equation.3">
              <p:embed/>
            </p:oleObj>
          </a:graphicData>
        </a:graphic>
      </p:graphicFrame>
      <p:sp>
        <p:nvSpPr>
          <p:cNvPr id="52278" name="Text Box 54"/>
          <p:cNvSpPr txBox="1">
            <a:spLocks noChangeArrowheads="1"/>
          </p:cNvSpPr>
          <p:nvPr/>
        </p:nvSpPr>
        <p:spPr bwMode="auto">
          <a:xfrm>
            <a:off x="5003800" y="4508500"/>
            <a:ext cx="64770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</a:t>
            </a:r>
            <a:endParaRPr lang="ru-RU"/>
          </a:p>
        </p:txBody>
      </p:sp>
      <p:sp>
        <p:nvSpPr>
          <p:cNvPr id="52279" name="Text Box 55"/>
          <p:cNvSpPr txBox="1">
            <a:spLocks noChangeArrowheads="1"/>
          </p:cNvSpPr>
          <p:nvPr/>
        </p:nvSpPr>
        <p:spPr bwMode="auto">
          <a:xfrm>
            <a:off x="4932363" y="908050"/>
            <a:ext cx="3095625" cy="427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0000FF"/>
                </a:solidFill>
              </a:rPr>
              <a:t>а – сторона основания</a:t>
            </a: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200"/>
                            </p:stCondLst>
                            <p:childTnLst>
                              <p:par>
                                <p:cTn id="1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2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200"/>
                            </p:stCondLst>
                            <p:childTnLst>
                              <p:par>
                                <p:cTn id="32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8200"/>
                            </p:stCondLst>
                            <p:childTnLst>
                              <p:par>
                                <p:cTn id="3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2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200"/>
                            </p:stCondLst>
                            <p:childTnLst>
                              <p:par>
                                <p:cTn id="4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200"/>
                            </p:stCondLst>
                            <p:childTnLst>
                              <p:par>
                                <p:cTn id="5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2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2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4200"/>
                            </p:stCondLst>
                            <p:childTnLst>
                              <p:par>
                                <p:cTn id="6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52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52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6200"/>
                            </p:stCondLst>
                            <p:childTnLst>
                              <p:par>
                                <p:cTn id="6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52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52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8200"/>
                            </p:stCondLst>
                            <p:childTnLst>
                              <p:par>
                                <p:cTn id="7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52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52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200"/>
                            </p:stCondLst>
                            <p:childTnLst>
                              <p:par>
                                <p:cTn id="7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52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52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52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2200"/>
                            </p:stCondLst>
                            <p:childTnLst>
                              <p:par>
                                <p:cTn id="8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522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52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52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4200"/>
                            </p:stCondLst>
                            <p:childTnLst>
                              <p:par>
                                <p:cTn id="9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522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52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52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6200"/>
                            </p:stCondLst>
                            <p:childTnLst>
                              <p:par>
                                <p:cTn id="9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522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52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52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8200"/>
                            </p:stCondLst>
                            <p:childTnLst>
                              <p:par>
                                <p:cTn id="10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522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52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52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8" grpId="0"/>
      <p:bldP spid="52232" grpId="0"/>
      <p:bldP spid="52233" grpId="0"/>
      <p:bldP spid="52247" grpId="0"/>
      <p:bldP spid="52234" grpId="0"/>
      <p:bldP spid="52235" grpId="0"/>
      <p:bldP spid="52236" grpId="0"/>
      <p:bldP spid="52237" grpId="0"/>
      <p:bldP spid="52240" grpId="0"/>
      <p:bldP spid="52241" grpId="0"/>
      <p:bldP spid="52244" grpId="0"/>
      <p:bldP spid="52245" grpId="0"/>
      <p:bldP spid="52246" grpId="0"/>
      <p:bldP spid="52260" grpId="0"/>
      <p:bldP spid="52263" grpId="0"/>
      <p:bldP spid="52278" grpId="0"/>
      <p:bldP spid="5227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71" name="Text Box 27"/>
          <p:cNvSpPr txBox="1">
            <a:spLocks noChangeArrowheads="1"/>
          </p:cNvSpPr>
          <p:nvPr/>
        </p:nvSpPr>
        <p:spPr bwMode="auto">
          <a:xfrm>
            <a:off x="5292725" y="1268413"/>
            <a:ext cx="3457575" cy="17716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8900">
              <a:lnSpc>
                <a:spcPct val="80000"/>
              </a:lnSpc>
              <a:spcBef>
                <a:spcPct val="50000"/>
              </a:spcBef>
            </a:pPr>
            <a:r>
              <a:rPr lang="en-US" sz="2000" dirty="0"/>
              <a:t>PA</a:t>
            </a:r>
            <a:r>
              <a:rPr lang="en-US" sz="2000" baseline="-25000" dirty="0"/>
              <a:t>1</a:t>
            </a:r>
            <a:r>
              <a:rPr lang="en-US" sz="2000" dirty="0"/>
              <a:t>A</a:t>
            </a:r>
            <a:r>
              <a:rPr lang="en-US" sz="2000" baseline="-25000" dirty="0"/>
              <a:t>2</a:t>
            </a:r>
            <a:r>
              <a:rPr lang="en-US" sz="2000" dirty="0"/>
              <a:t>…A</a:t>
            </a:r>
            <a:r>
              <a:rPr lang="en-US" sz="2000" baseline="-25000" dirty="0"/>
              <a:t>n</a:t>
            </a:r>
            <a:r>
              <a:rPr lang="en-US" sz="2000" dirty="0"/>
              <a:t> – </a:t>
            </a:r>
            <a:r>
              <a:rPr lang="ru-RU" sz="2000" dirty="0"/>
              <a:t>произвольная  пирамида</a:t>
            </a:r>
          </a:p>
          <a:p>
            <a:pPr marL="88900">
              <a:lnSpc>
                <a:spcPct val="80000"/>
              </a:lnSpc>
              <a:spcBef>
                <a:spcPct val="50000"/>
              </a:spcBef>
            </a:pPr>
            <a:r>
              <a:rPr lang="el-GR" sz="2000" dirty="0">
                <a:cs typeface="Times New Roman" pitchFamily="18" charset="0"/>
              </a:rPr>
              <a:t>α</a:t>
            </a:r>
            <a:r>
              <a:rPr lang="ru-RU" sz="2000" dirty="0">
                <a:cs typeface="Times New Roman" pitchFamily="18" charset="0"/>
              </a:rPr>
              <a:t> – плоскость основания</a:t>
            </a:r>
            <a:endParaRPr lang="el-GR" sz="2000" dirty="0">
              <a:cs typeface="Times New Roman" pitchFamily="18" charset="0"/>
            </a:endParaRPr>
          </a:p>
          <a:p>
            <a:pPr marL="88900">
              <a:lnSpc>
                <a:spcPct val="80000"/>
              </a:lnSpc>
              <a:spcBef>
                <a:spcPct val="50000"/>
              </a:spcBef>
            </a:pPr>
            <a:r>
              <a:rPr lang="el-GR" sz="2000" dirty="0">
                <a:cs typeface="Times New Roman" pitchFamily="18" charset="0"/>
              </a:rPr>
              <a:t>β</a:t>
            </a:r>
            <a:r>
              <a:rPr lang="ru-RU" sz="2000" dirty="0">
                <a:cs typeface="Times New Roman" pitchFamily="18" charset="0"/>
              </a:rPr>
              <a:t> – секущая плоскость, </a:t>
            </a:r>
          </a:p>
          <a:p>
            <a:pPr marL="88900">
              <a:lnSpc>
                <a:spcPct val="80000"/>
              </a:lnSpc>
              <a:spcBef>
                <a:spcPct val="50000"/>
              </a:spcBef>
            </a:pPr>
            <a:r>
              <a:rPr lang="en-US" sz="2000" dirty="0">
                <a:cs typeface="Times New Roman" pitchFamily="18" charset="0"/>
              </a:rPr>
              <a:t>PB</a:t>
            </a:r>
            <a:r>
              <a:rPr lang="en-US" sz="2000" baseline="-25000" dirty="0">
                <a:cs typeface="Times New Roman" pitchFamily="18" charset="0"/>
              </a:rPr>
              <a:t>1</a:t>
            </a:r>
            <a:r>
              <a:rPr lang="en-US" sz="2000" dirty="0">
                <a:cs typeface="Times New Roman" pitchFamily="18" charset="0"/>
              </a:rPr>
              <a:t>B</a:t>
            </a:r>
            <a:r>
              <a:rPr lang="en-US" sz="2000" baseline="-25000" dirty="0">
                <a:cs typeface="Times New Roman" pitchFamily="18" charset="0"/>
              </a:rPr>
              <a:t>2</a:t>
            </a:r>
            <a:r>
              <a:rPr lang="en-US" sz="2000" dirty="0">
                <a:cs typeface="Times New Roman" pitchFamily="18" charset="0"/>
              </a:rPr>
              <a:t>…</a:t>
            </a:r>
            <a:r>
              <a:rPr lang="en-US" sz="2000" dirty="0" err="1">
                <a:cs typeface="Times New Roman" pitchFamily="18" charset="0"/>
              </a:rPr>
              <a:t>B</a:t>
            </a:r>
            <a:r>
              <a:rPr lang="en-US" sz="2000" baseline="-25000" dirty="0" err="1">
                <a:cs typeface="Times New Roman" pitchFamily="18" charset="0"/>
              </a:rPr>
              <a:t>n</a:t>
            </a:r>
            <a:r>
              <a:rPr lang="en-US" sz="2000" dirty="0">
                <a:cs typeface="Times New Roman" pitchFamily="18" charset="0"/>
              </a:rPr>
              <a:t> – </a:t>
            </a:r>
            <a:r>
              <a:rPr lang="ru-RU" sz="2000" dirty="0">
                <a:cs typeface="Times New Roman" pitchFamily="18" charset="0"/>
              </a:rPr>
              <a:t>пирамида </a:t>
            </a:r>
            <a:endParaRPr lang="el-GR" sz="2000" dirty="0">
              <a:cs typeface="Times New Roman" pitchFamily="18" charset="0"/>
            </a:endParaRPr>
          </a:p>
        </p:txBody>
      </p:sp>
      <p:sp>
        <p:nvSpPr>
          <p:cNvPr id="57348" name="WordArt 4"/>
          <p:cNvSpPr>
            <a:spLocks noChangeArrowheads="1" noChangeShapeType="1" noTextEdit="1"/>
          </p:cNvSpPr>
          <p:nvPr/>
        </p:nvSpPr>
        <p:spPr bwMode="auto">
          <a:xfrm>
            <a:off x="755650" y="404813"/>
            <a:ext cx="7416800" cy="8493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009900"/>
                    </a:gs>
                    <a:gs pos="100000">
                      <a:schemeClr val="folHlink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Усеченная  пирамида</a:t>
            </a:r>
          </a:p>
        </p:txBody>
      </p:sp>
      <p:pic>
        <p:nvPicPr>
          <p:cNvPr id="57355" name="Picture 11" descr="Пирамида усеч"/>
          <p:cNvPicPr>
            <a:picLocks noChangeAspect="1" noChangeArrowheads="1"/>
          </p:cNvPicPr>
          <p:nvPr/>
        </p:nvPicPr>
        <p:blipFill>
          <a:blip r:embed="rId4"/>
          <a:srcRect l="10526" t="16573" r="28705" b="16112"/>
          <a:stretch>
            <a:fillRect/>
          </a:stretch>
        </p:blipFill>
        <p:spPr bwMode="auto">
          <a:xfrm>
            <a:off x="179388" y="1341438"/>
            <a:ext cx="5133975" cy="4248150"/>
          </a:xfrm>
          <a:prstGeom prst="rect">
            <a:avLst/>
          </a:prstGeom>
          <a:noFill/>
          <a:ln w="9525">
            <a:solidFill>
              <a:srgbClr val="009900"/>
            </a:solidFill>
            <a:miter lim="800000"/>
            <a:headEnd/>
            <a:tailEnd/>
          </a:ln>
        </p:spPr>
      </p:pic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4149725" y="2005013"/>
            <a:ext cx="7540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>
                <a:solidFill>
                  <a:schemeClr val="bg2"/>
                </a:solidFill>
                <a:cs typeface="Times New Roman" pitchFamily="18" charset="0"/>
              </a:rPr>
              <a:t>β</a:t>
            </a: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4699000" y="3259138"/>
            <a:ext cx="10255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>
                <a:solidFill>
                  <a:schemeClr val="bg2"/>
                </a:solidFill>
                <a:cs typeface="Times New Roman" pitchFamily="18" charset="0"/>
              </a:rPr>
              <a:t>α</a:t>
            </a:r>
          </a:p>
        </p:txBody>
      </p: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4811713" y="3305175"/>
            <a:ext cx="184150" cy="427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b="0"/>
          </a:p>
        </p:txBody>
      </p:sp>
      <p:sp>
        <p:nvSpPr>
          <p:cNvPr id="57357" name="Text Box 13"/>
          <p:cNvSpPr txBox="1">
            <a:spLocks noChangeArrowheads="1"/>
          </p:cNvSpPr>
          <p:nvPr/>
        </p:nvSpPr>
        <p:spPr bwMode="auto">
          <a:xfrm>
            <a:off x="2233613" y="1341438"/>
            <a:ext cx="547687" cy="427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</a:rPr>
              <a:t>P</a:t>
            </a:r>
            <a:endParaRPr lang="ru-RU">
              <a:solidFill>
                <a:schemeClr val="bg2"/>
              </a:solidFill>
            </a:endParaRPr>
          </a:p>
        </p:txBody>
      </p:sp>
      <p:sp>
        <p:nvSpPr>
          <p:cNvPr id="57358" name="Text Box 14"/>
          <p:cNvSpPr txBox="1">
            <a:spLocks noChangeArrowheads="1"/>
          </p:cNvSpPr>
          <p:nvPr/>
        </p:nvSpPr>
        <p:spPr bwMode="auto">
          <a:xfrm>
            <a:off x="522288" y="4662488"/>
            <a:ext cx="820737" cy="427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</a:rPr>
              <a:t>A</a:t>
            </a:r>
            <a:r>
              <a:rPr lang="en-US" baseline="-25000">
                <a:solidFill>
                  <a:schemeClr val="bg2"/>
                </a:solidFill>
              </a:rPr>
              <a:t>1</a:t>
            </a:r>
            <a:endParaRPr lang="ru-RU">
              <a:solidFill>
                <a:schemeClr val="bg2"/>
              </a:solidFill>
            </a:endParaRPr>
          </a:p>
        </p:txBody>
      </p:sp>
      <p:sp>
        <p:nvSpPr>
          <p:cNvPr id="57359" name="Text Box 15"/>
          <p:cNvSpPr txBox="1">
            <a:spLocks noChangeArrowheads="1"/>
          </p:cNvSpPr>
          <p:nvPr/>
        </p:nvSpPr>
        <p:spPr bwMode="auto">
          <a:xfrm>
            <a:off x="1343025" y="3408363"/>
            <a:ext cx="685800" cy="427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</a:rPr>
              <a:t>A</a:t>
            </a:r>
            <a:r>
              <a:rPr lang="en-US" baseline="-25000">
                <a:solidFill>
                  <a:schemeClr val="bg2"/>
                </a:solidFill>
              </a:rPr>
              <a:t>2</a:t>
            </a:r>
            <a:endParaRPr lang="ru-RU">
              <a:solidFill>
                <a:schemeClr val="bg2"/>
              </a:solidFill>
            </a:endParaRPr>
          </a:p>
        </p:txBody>
      </p:sp>
      <p:sp>
        <p:nvSpPr>
          <p:cNvPr id="57360" name="Text Box 16"/>
          <p:cNvSpPr txBox="1">
            <a:spLocks noChangeArrowheads="1"/>
          </p:cNvSpPr>
          <p:nvPr/>
        </p:nvSpPr>
        <p:spPr bwMode="auto">
          <a:xfrm>
            <a:off x="3192463" y="3186113"/>
            <a:ext cx="752475" cy="427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</a:rPr>
              <a:t>A</a:t>
            </a:r>
            <a:r>
              <a:rPr lang="en-US" baseline="-25000">
                <a:solidFill>
                  <a:schemeClr val="bg2"/>
                </a:solidFill>
              </a:rPr>
              <a:t>3</a:t>
            </a:r>
            <a:endParaRPr lang="ru-RU">
              <a:solidFill>
                <a:schemeClr val="bg2"/>
              </a:solidFill>
            </a:endParaRPr>
          </a:p>
        </p:txBody>
      </p:sp>
      <p:sp>
        <p:nvSpPr>
          <p:cNvPr id="57361" name="Text Box 17"/>
          <p:cNvSpPr txBox="1">
            <a:spLocks noChangeArrowheads="1"/>
          </p:cNvSpPr>
          <p:nvPr/>
        </p:nvSpPr>
        <p:spPr bwMode="auto">
          <a:xfrm>
            <a:off x="2576513" y="4810125"/>
            <a:ext cx="684212" cy="427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</a:rPr>
              <a:t>A</a:t>
            </a:r>
            <a:r>
              <a:rPr lang="en-US" baseline="-25000">
                <a:solidFill>
                  <a:schemeClr val="bg2"/>
                </a:solidFill>
              </a:rPr>
              <a:t>n</a:t>
            </a:r>
            <a:endParaRPr lang="ru-RU">
              <a:solidFill>
                <a:schemeClr val="bg2"/>
              </a:solidFill>
            </a:endParaRPr>
          </a:p>
        </p:txBody>
      </p:sp>
      <p:sp>
        <p:nvSpPr>
          <p:cNvPr id="57362" name="Text Box 18"/>
          <p:cNvSpPr txBox="1">
            <a:spLocks noChangeArrowheads="1"/>
          </p:cNvSpPr>
          <p:nvPr/>
        </p:nvSpPr>
        <p:spPr bwMode="auto">
          <a:xfrm>
            <a:off x="1412875" y="2447925"/>
            <a:ext cx="479425" cy="427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</a:rPr>
              <a:t>B</a:t>
            </a:r>
            <a:r>
              <a:rPr lang="en-US" baseline="-25000">
                <a:solidFill>
                  <a:schemeClr val="bg2"/>
                </a:solidFill>
              </a:rPr>
              <a:t>1</a:t>
            </a:r>
            <a:endParaRPr lang="ru-RU">
              <a:solidFill>
                <a:schemeClr val="bg2"/>
              </a:solidFill>
            </a:endParaRPr>
          </a:p>
        </p:txBody>
      </p:sp>
      <p:sp>
        <p:nvSpPr>
          <p:cNvPr id="57364" name="Text Box 20"/>
          <p:cNvSpPr txBox="1">
            <a:spLocks noChangeArrowheads="1"/>
          </p:cNvSpPr>
          <p:nvPr/>
        </p:nvSpPr>
        <p:spPr bwMode="auto">
          <a:xfrm>
            <a:off x="2849563" y="1857375"/>
            <a:ext cx="615950" cy="427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</a:rPr>
              <a:t>B</a:t>
            </a:r>
            <a:r>
              <a:rPr lang="en-US" baseline="-25000">
                <a:solidFill>
                  <a:schemeClr val="bg2"/>
                </a:solidFill>
              </a:rPr>
              <a:t>3</a:t>
            </a:r>
            <a:endParaRPr lang="ru-RU">
              <a:solidFill>
                <a:schemeClr val="bg2"/>
              </a:solidFill>
            </a:endParaRPr>
          </a:p>
        </p:txBody>
      </p:sp>
      <p:sp>
        <p:nvSpPr>
          <p:cNvPr id="57365" name="Text Box 21"/>
          <p:cNvSpPr txBox="1">
            <a:spLocks noChangeArrowheads="1"/>
          </p:cNvSpPr>
          <p:nvPr/>
        </p:nvSpPr>
        <p:spPr bwMode="auto">
          <a:xfrm>
            <a:off x="2576513" y="2522538"/>
            <a:ext cx="820737" cy="427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</a:rPr>
              <a:t>B</a:t>
            </a:r>
            <a:r>
              <a:rPr lang="en-US" baseline="-25000">
                <a:solidFill>
                  <a:schemeClr val="bg2"/>
                </a:solidFill>
              </a:rPr>
              <a:t>n</a:t>
            </a:r>
            <a:endParaRPr lang="ru-RU">
              <a:solidFill>
                <a:schemeClr val="bg2"/>
              </a:solidFill>
            </a:endParaRPr>
          </a:p>
        </p:txBody>
      </p:sp>
      <p:sp>
        <p:nvSpPr>
          <p:cNvPr id="57366" name="Text Box 22"/>
          <p:cNvSpPr txBox="1">
            <a:spLocks noChangeArrowheads="1"/>
          </p:cNvSpPr>
          <p:nvPr/>
        </p:nvSpPr>
        <p:spPr bwMode="auto">
          <a:xfrm>
            <a:off x="1822450" y="1784350"/>
            <a:ext cx="547688" cy="427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</a:rPr>
              <a:t>B</a:t>
            </a:r>
            <a:r>
              <a:rPr lang="en-US" baseline="-25000">
                <a:solidFill>
                  <a:schemeClr val="bg2"/>
                </a:solidFill>
              </a:rPr>
              <a:t>2</a:t>
            </a:r>
            <a:endParaRPr lang="ru-RU">
              <a:solidFill>
                <a:schemeClr val="bg2"/>
              </a:solidFill>
            </a:endParaRPr>
          </a:p>
        </p:txBody>
      </p:sp>
      <p:sp>
        <p:nvSpPr>
          <p:cNvPr id="57367" name="Text Box 23"/>
          <p:cNvSpPr txBox="1">
            <a:spLocks noChangeArrowheads="1"/>
          </p:cNvSpPr>
          <p:nvPr/>
        </p:nvSpPr>
        <p:spPr bwMode="auto">
          <a:xfrm>
            <a:off x="2165350" y="2374900"/>
            <a:ext cx="890588" cy="427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</a:rPr>
              <a:t>O</a:t>
            </a:r>
            <a:endParaRPr lang="ru-RU">
              <a:solidFill>
                <a:schemeClr val="bg2"/>
              </a:solidFill>
            </a:endParaRPr>
          </a:p>
        </p:txBody>
      </p:sp>
      <p:sp>
        <p:nvSpPr>
          <p:cNvPr id="57369" name="Text Box 25"/>
          <p:cNvSpPr txBox="1">
            <a:spLocks noChangeArrowheads="1"/>
          </p:cNvSpPr>
          <p:nvPr/>
        </p:nvSpPr>
        <p:spPr bwMode="auto">
          <a:xfrm>
            <a:off x="1958975" y="4146550"/>
            <a:ext cx="547688" cy="427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</a:rPr>
              <a:t>O</a:t>
            </a:r>
            <a:r>
              <a:rPr lang="en-US" baseline="-25000">
                <a:solidFill>
                  <a:schemeClr val="bg2"/>
                </a:solidFill>
              </a:rPr>
              <a:t>1</a:t>
            </a:r>
            <a:endParaRPr lang="ru-RU">
              <a:solidFill>
                <a:schemeClr val="bg2"/>
              </a:solidFill>
            </a:endParaRPr>
          </a:p>
        </p:txBody>
      </p:sp>
      <p:sp>
        <p:nvSpPr>
          <p:cNvPr id="57370" name="Text Box 26"/>
          <p:cNvSpPr txBox="1">
            <a:spLocks noChangeArrowheads="1"/>
          </p:cNvSpPr>
          <p:nvPr/>
        </p:nvSpPr>
        <p:spPr bwMode="auto">
          <a:xfrm>
            <a:off x="2028825" y="3186113"/>
            <a:ext cx="682625" cy="427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9900"/>
                </a:solidFill>
              </a:rPr>
              <a:t>H</a:t>
            </a:r>
            <a:endParaRPr lang="ru-RU">
              <a:solidFill>
                <a:srgbClr val="009900"/>
              </a:solidFill>
            </a:endParaRPr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384175" y="1571625"/>
            <a:ext cx="958850" cy="614363"/>
            <a:chOff x="385" y="646"/>
            <a:chExt cx="681" cy="426"/>
          </a:xfrm>
        </p:grpSpPr>
        <p:sp>
          <p:nvSpPr>
            <p:cNvPr id="57381" name="Rectangle 37"/>
            <p:cNvSpPr>
              <a:spLocks noChangeArrowheads="1"/>
            </p:cNvSpPr>
            <p:nvPr/>
          </p:nvSpPr>
          <p:spPr bwMode="auto">
            <a:xfrm>
              <a:off x="612" y="646"/>
              <a:ext cx="408" cy="4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just"/>
              <a:r>
                <a:rPr lang="ru-RU" sz="3200">
                  <a:solidFill>
                    <a:srgbClr val="000000"/>
                  </a:solidFill>
                </a:rPr>
                <a:t>||</a:t>
              </a:r>
              <a:endParaRPr lang="ru-RU"/>
            </a:p>
          </p:txBody>
        </p:sp>
        <p:grpSp>
          <p:nvGrpSpPr>
            <p:cNvPr id="3" name="Group 38"/>
            <p:cNvGrpSpPr>
              <a:grpSpLocks/>
            </p:cNvGrpSpPr>
            <p:nvPr/>
          </p:nvGrpSpPr>
          <p:grpSpPr bwMode="auto">
            <a:xfrm>
              <a:off x="385" y="709"/>
              <a:ext cx="681" cy="363"/>
              <a:chOff x="385" y="709"/>
              <a:chExt cx="681" cy="363"/>
            </a:xfrm>
          </p:grpSpPr>
          <p:graphicFrame>
            <p:nvGraphicFramePr>
              <p:cNvPr id="57383" name="Object 39"/>
              <p:cNvGraphicFramePr>
                <a:graphicFrameLocks noChangeAspect="1"/>
              </p:cNvGraphicFramePr>
              <p:nvPr/>
            </p:nvGraphicFramePr>
            <p:xfrm>
              <a:off x="385" y="766"/>
              <a:ext cx="272" cy="249"/>
            </p:xfrm>
            <a:graphic>
              <a:graphicData uri="http://schemas.openxmlformats.org/presentationml/2006/ole">
                <p:oleObj spid="_x0000_s27652" name="Формула" r:id="rId5" imgW="152280" imgH="139680" progId="Equation.3">
                  <p:embed/>
                </p:oleObj>
              </a:graphicData>
            </a:graphic>
          </p:graphicFrame>
          <p:graphicFrame>
            <p:nvGraphicFramePr>
              <p:cNvPr id="57384" name="Object 40"/>
              <p:cNvGraphicFramePr>
                <a:graphicFrameLocks noChangeAspect="1"/>
              </p:cNvGraphicFramePr>
              <p:nvPr/>
            </p:nvGraphicFramePr>
            <p:xfrm>
              <a:off x="793" y="709"/>
              <a:ext cx="273" cy="363"/>
            </p:xfrm>
            <a:graphic>
              <a:graphicData uri="http://schemas.openxmlformats.org/presentationml/2006/ole">
                <p:oleObj spid="_x0000_s27653" name="Формула" r:id="rId6" imgW="152280" imgH="203040" progId="Equation.3">
                  <p:embed/>
                </p:oleObj>
              </a:graphicData>
            </a:graphic>
          </p:graphicFrame>
        </p:grpSp>
      </p:grpSp>
      <p:sp>
        <p:nvSpPr>
          <p:cNvPr id="57387" name="Text Box 43"/>
          <p:cNvSpPr txBox="1">
            <a:spLocks noChangeArrowheads="1"/>
          </p:cNvSpPr>
          <p:nvPr/>
        </p:nvSpPr>
        <p:spPr bwMode="auto">
          <a:xfrm>
            <a:off x="5364163" y="3068638"/>
            <a:ext cx="3635375" cy="26717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000">
                <a:solidFill>
                  <a:srgbClr val="FF3300"/>
                </a:solidFill>
              </a:rPr>
              <a:t>B</a:t>
            </a:r>
            <a:r>
              <a:rPr lang="en-US" sz="2000" baseline="-25000">
                <a:solidFill>
                  <a:srgbClr val="FF3300"/>
                </a:solidFill>
              </a:rPr>
              <a:t>1</a:t>
            </a:r>
            <a:r>
              <a:rPr lang="en-US" sz="2000">
                <a:solidFill>
                  <a:srgbClr val="FF3300"/>
                </a:solidFill>
              </a:rPr>
              <a:t>B</a:t>
            </a:r>
            <a:r>
              <a:rPr lang="en-US" sz="2000" baseline="-25000">
                <a:solidFill>
                  <a:srgbClr val="FF3300"/>
                </a:solidFill>
              </a:rPr>
              <a:t>2</a:t>
            </a:r>
            <a:r>
              <a:rPr lang="en-US" sz="2000">
                <a:solidFill>
                  <a:srgbClr val="FF3300"/>
                </a:solidFill>
              </a:rPr>
              <a:t>…B</a:t>
            </a:r>
            <a:r>
              <a:rPr lang="en-US" sz="2000" baseline="-25000">
                <a:solidFill>
                  <a:srgbClr val="FF3300"/>
                </a:solidFill>
              </a:rPr>
              <a:t>n</a:t>
            </a:r>
            <a:r>
              <a:rPr lang="ru-RU" sz="2000" baseline="-25000">
                <a:solidFill>
                  <a:srgbClr val="FF3300"/>
                </a:solidFill>
              </a:rPr>
              <a:t> </a:t>
            </a:r>
            <a:r>
              <a:rPr lang="ru-RU" sz="2000">
                <a:solidFill>
                  <a:srgbClr val="FF3300"/>
                </a:solidFill>
              </a:rPr>
              <a:t>– верхнее основание</a:t>
            </a:r>
            <a:r>
              <a:rPr lang="ru-RU" sz="2000" baseline="-25000">
                <a:solidFill>
                  <a:srgbClr val="FF3300"/>
                </a:solidFill>
              </a:rPr>
              <a:t> </a:t>
            </a:r>
            <a:r>
              <a:rPr lang="ru-RU" sz="2000">
                <a:solidFill>
                  <a:srgbClr val="FF3300"/>
                </a:solidFill>
              </a:rPr>
              <a:t> 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000">
                <a:solidFill>
                  <a:srgbClr val="FF3300"/>
                </a:solidFill>
              </a:rPr>
              <a:t>A</a:t>
            </a:r>
            <a:r>
              <a:rPr lang="en-US" sz="2000" baseline="-25000">
                <a:solidFill>
                  <a:srgbClr val="FF3300"/>
                </a:solidFill>
              </a:rPr>
              <a:t>1</a:t>
            </a:r>
            <a:r>
              <a:rPr lang="en-US" sz="2000">
                <a:solidFill>
                  <a:srgbClr val="FF3300"/>
                </a:solidFill>
              </a:rPr>
              <a:t>A</a:t>
            </a:r>
            <a:r>
              <a:rPr lang="en-US" sz="2000" baseline="-25000">
                <a:solidFill>
                  <a:srgbClr val="FF3300"/>
                </a:solidFill>
              </a:rPr>
              <a:t>2</a:t>
            </a:r>
            <a:r>
              <a:rPr lang="en-US" sz="2000">
                <a:solidFill>
                  <a:srgbClr val="FF3300"/>
                </a:solidFill>
              </a:rPr>
              <a:t>…A</a:t>
            </a:r>
            <a:r>
              <a:rPr lang="en-US" sz="2000" baseline="-25000">
                <a:solidFill>
                  <a:srgbClr val="FF3300"/>
                </a:solidFill>
              </a:rPr>
              <a:t>n</a:t>
            </a:r>
            <a:r>
              <a:rPr lang="ru-RU" sz="2000">
                <a:solidFill>
                  <a:srgbClr val="FF3300"/>
                </a:solidFill>
              </a:rPr>
              <a:t> – нижнее снование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A</a:t>
            </a:r>
            <a:r>
              <a:rPr lang="en-US" sz="2000" baseline="-25000">
                <a:solidFill>
                  <a:srgbClr val="0000FF"/>
                </a:solidFill>
              </a:rPr>
              <a:t>1</a:t>
            </a:r>
            <a:r>
              <a:rPr lang="en-US" sz="2000">
                <a:solidFill>
                  <a:srgbClr val="0000FF"/>
                </a:solidFill>
              </a:rPr>
              <a:t>B</a:t>
            </a:r>
            <a:r>
              <a:rPr lang="en-US" sz="2000" baseline="-25000">
                <a:solidFill>
                  <a:srgbClr val="0000FF"/>
                </a:solidFill>
              </a:rPr>
              <a:t>1</a:t>
            </a:r>
            <a:r>
              <a:rPr lang="en-US" sz="2000">
                <a:solidFill>
                  <a:srgbClr val="0000FF"/>
                </a:solidFill>
              </a:rPr>
              <a:t>B</a:t>
            </a:r>
            <a:r>
              <a:rPr lang="en-US" sz="2000" baseline="-25000">
                <a:solidFill>
                  <a:srgbClr val="0000FF"/>
                </a:solidFill>
              </a:rPr>
              <a:t>2</a:t>
            </a:r>
            <a:r>
              <a:rPr lang="en-US" sz="2000">
                <a:solidFill>
                  <a:srgbClr val="0000FF"/>
                </a:solidFill>
              </a:rPr>
              <a:t>A</a:t>
            </a:r>
            <a:r>
              <a:rPr lang="en-US" sz="2000" baseline="-25000">
                <a:solidFill>
                  <a:srgbClr val="0000FF"/>
                </a:solidFill>
              </a:rPr>
              <a:t>2</a:t>
            </a:r>
            <a:r>
              <a:rPr lang="en-US" sz="2000">
                <a:solidFill>
                  <a:srgbClr val="0000FF"/>
                </a:solidFill>
              </a:rPr>
              <a:t>; …; A</a:t>
            </a:r>
            <a:r>
              <a:rPr lang="en-US" sz="2000" baseline="-25000">
                <a:solidFill>
                  <a:srgbClr val="0000FF"/>
                </a:solidFill>
              </a:rPr>
              <a:t>n</a:t>
            </a:r>
            <a:r>
              <a:rPr lang="en-US" sz="2000">
                <a:solidFill>
                  <a:srgbClr val="0000FF"/>
                </a:solidFill>
              </a:rPr>
              <a:t>B</a:t>
            </a:r>
            <a:r>
              <a:rPr lang="en-US" sz="2000" baseline="-25000">
                <a:solidFill>
                  <a:srgbClr val="0000FF"/>
                </a:solidFill>
              </a:rPr>
              <a:t>n</a:t>
            </a:r>
            <a:r>
              <a:rPr lang="en-US" sz="2000">
                <a:solidFill>
                  <a:srgbClr val="0000FF"/>
                </a:solidFill>
              </a:rPr>
              <a:t>B</a:t>
            </a:r>
            <a:r>
              <a:rPr lang="en-US" sz="2000" baseline="-25000">
                <a:solidFill>
                  <a:srgbClr val="0000FF"/>
                </a:solidFill>
              </a:rPr>
              <a:t>1</a:t>
            </a:r>
            <a:r>
              <a:rPr lang="en-US" sz="2000">
                <a:solidFill>
                  <a:srgbClr val="0000FF"/>
                </a:solidFill>
              </a:rPr>
              <a:t>A</a:t>
            </a:r>
            <a:r>
              <a:rPr lang="en-US" sz="2000" baseline="-25000">
                <a:solidFill>
                  <a:srgbClr val="0000FF"/>
                </a:solidFill>
              </a:rPr>
              <a:t>1</a:t>
            </a:r>
            <a:r>
              <a:rPr lang="en-US" sz="2000">
                <a:solidFill>
                  <a:srgbClr val="0000FF"/>
                </a:solidFill>
              </a:rPr>
              <a:t> – </a:t>
            </a:r>
            <a:r>
              <a:rPr lang="ru-RU" sz="2000">
                <a:solidFill>
                  <a:srgbClr val="0000FF"/>
                </a:solidFill>
              </a:rPr>
              <a:t>       боковые грани – </a:t>
            </a:r>
            <a:r>
              <a:rPr lang="ru-RU" sz="2000">
                <a:solidFill>
                  <a:schemeClr val="bg2"/>
                </a:solidFill>
              </a:rPr>
              <a:t>трапеции 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A</a:t>
            </a:r>
            <a:r>
              <a:rPr lang="en-US" sz="2000" baseline="-25000">
                <a:solidFill>
                  <a:srgbClr val="0000FF"/>
                </a:solidFill>
              </a:rPr>
              <a:t>1</a:t>
            </a:r>
            <a:r>
              <a:rPr lang="en-US" sz="2000">
                <a:solidFill>
                  <a:srgbClr val="0000FF"/>
                </a:solidFill>
              </a:rPr>
              <a:t>B</a:t>
            </a:r>
            <a:r>
              <a:rPr lang="en-US" sz="2000" baseline="-25000">
                <a:solidFill>
                  <a:srgbClr val="0000FF"/>
                </a:solidFill>
              </a:rPr>
              <a:t>1</a:t>
            </a:r>
            <a:r>
              <a:rPr lang="en-US" sz="2000">
                <a:solidFill>
                  <a:srgbClr val="0000FF"/>
                </a:solidFill>
              </a:rPr>
              <a:t>; A</a:t>
            </a:r>
            <a:r>
              <a:rPr lang="en-US" sz="2000" baseline="-25000">
                <a:solidFill>
                  <a:srgbClr val="0000FF"/>
                </a:solidFill>
              </a:rPr>
              <a:t>2</a:t>
            </a:r>
            <a:r>
              <a:rPr lang="en-US" sz="2000">
                <a:solidFill>
                  <a:srgbClr val="0000FF"/>
                </a:solidFill>
              </a:rPr>
              <a:t>B</a:t>
            </a:r>
            <a:r>
              <a:rPr lang="en-US" sz="2000" baseline="-25000">
                <a:solidFill>
                  <a:srgbClr val="0000FF"/>
                </a:solidFill>
              </a:rPr>
              <a:t>2</a:t>
            </a:r>
            <a:r>
              <a:rPr lang="en-US" sz="2000">
                <a:solidFill>
                  <a:srgbClr val="0000FF"/>
                </a:solidFill>
              </a:rPr>
              <a:t>; …; A</a:t>
            </a:r>
            <a:r>
              <a:rPr lang="en-US" sz="2000" baseline="-25000">
                <a:solidFill>
                  <a:srgbClr val="0000FF"/>
                </a:solidFill>
              </a:rPr>
              <a:t>n</a:t>
            </a:r>
            <a:r>
              <a:rPr lang="en-US" sz="2000">
                <a:solidFill>
                  <a:srgbClr val="0000FF"/>
                </a:solidFill>
              </a:rPr>
              <a:t>B</a:t>
            </a:r>
            <a:r>
              <a:rPr lang="en-US" sz="2000" baseline="-25000">
                <a:solidFill>
                  <a:srgbClr val="0000FF"/>
                </a:solidFill>
              </a:rPr>
              <a:t>n</a:t>
            </a:r>
            <a:r>
              <a:rPr lang="en-US" sz="2000">
                <a:solidFill>
                  <a:srgbClr val="0000FF"/>
                </a:solidFill>
              </a:rPr>
              <a:t> – </a:t>
            </a:r>
            <a:r>
              <a:rPr lang="ru-RU" sz="2000">
                <a:solidFill>
                  <a:srgbClr val="0000FF"/>
                </a:solidFill>
              </a:rPr>
              <a:t>боковые ребра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000">
                <a:solidFill>
                  <a:srgbClr val="009900"/>
                </a:solidFill>
              </a:rPr>
              <a:t>OO</a:t>
            </a:r>
            <a:r>
              <a:rPr lang="en-US" sz="2000" baseline="-25000">
                <a:solidFill>
                  <a:srgbClr val="009900"/>
                </a:solidFill>
              </a:rPr>
              <a:t>1</a:t>
            </a:r>
            <a:r>
              <a:rPr lang="ru-RU" sz="2000">
                <a:solidFill>
                  <a:srgbClr val="009900"/>
                </a:solidFill>
              </a:rPr>
              <a:t>=</a:t>
            </a:r>
            <a:r>
              <a:rPr lang="en-US" sz="2000">
                <a:solidFill>
                  <a:srgbClr val="009900"/>
                </a:solidFill>
              </a:rPr>
              <a:t> H </a:t>
            </a:r>
            <a:r>
              <a:rPr lang="ru-RU" sz="2000">
                <a:solidFill>
                  <a:srgbClr val="009900"/>
                </a:solidFill>
              </a:rPr>
              <a:t>– высота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endParaRPr lang="ru-RU" sz="2000" baseline="-25000">
              <a:solidFill>
                <a:srgbClr val="009900"/>
              </a:solidFill>
            </a:endParaRPr>
          </a:p>
        </p:txBody>
      </p:sp>
      <p:graphicFrame>
        <p:nvGraphicFramePr>
          <p:cNvPr id="57388" name="Object 44"/>
          <p:cNvGraphicFramePr>
            <a:graphicFrameLocks noChangeAspect="1"/>
          </p:cNvGraphicFramePr>
          <p:nvPr>
            <p:ph sz="half" idx="1"/>
          </p:nvPr>
        </p:nvGraphicFramePr>
        <p:xfrm>
          <a:off x="179388" y="6021388"/>
          <a:ext cx="3562350" cy="512762"/>
        </p:xfrm>
        <a:graphic>
          <a:graphicData uri="http://schemas.openxmlformats.org/presentationml/2006/ole">
            <p:oleObj spid="_x0000_s27650" name="Формула" r:id="rId7" imgW="1587240" imgH="228600" progId="Equation.3">
              <p:embed/>
            </p:oleObj>
          </a:graphicData>
        </a:graphic>
      </p:graphicFrame>
      <p:graphicFrame>
        <p:nvGraphicFramePr>
          <p:cNvPr id="57390" name="Object 46"/>
          <p:cNvGraphicFramePr>
            <a:graphicFrameLocks noChangeAspect="1"/>
          </p:cNvGraphicFramePr>
          <p:nvPr>
            <p:ph sz="half" idx="2"/>
          </p:nvPr>
        </p:nvGraphicFramePr>
        <p:xfrm>
          <a:off x="3851275" y="5876925"/>
          <a:ext cx="5113338" cy="800100"/>
        </p:xfrm>
        <a:graphic>
          <a:graphicData uri="http://schemas.openxmlformats.org/presentationml/2006/ole">
            <p:oleObj spid="_x0000_s27651" name="Формула" r:id="rId8" imgW="2514600" imgH="39348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7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7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7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7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000"/>
                            </p:stCondLst>
                            <p:childTnLst>
                              <p:par>
                                <p:cTn id="30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8000"/>
                            </p:stCondLst>
                            <p:childTnLst>
                              <p:par>
                                <p:cTn id="3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57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57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1000"/>
                            </p:stCondLst>
                            <p:childTnLst>
                              <p:par>
                                <p:cTn id="4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57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57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3000"/>
                            </p:stCondLst>
                            <p:childTnLst>
                              <p:par>
                                <p:cTn id="5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6000"/>
                            </p:stCondLst>
                            <p:childTnLst>
                              <p:par>
                                <p:cTn id="6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57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57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8000"/>
                            </p:stCondLst>
                            <p:childTnLst>
                              <p:par>
                                <p:cTn id="7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57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57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0"/>
                            </p:stCondLst>
                            <p:childTnLst>
                              <p:par>
                                <p:cTn id="7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57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57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2000"/>
                            </p:stCondLst>
                            <p:childTnLst>
                              <p:par>
                                <p:cTn id="8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57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57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4000"/>
                            </p:stCondLst>
                            <p:childTnLst>
                              <p:par>
                                <p:cTn id="8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57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57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6000"/>
                            </p:stCondLst>
                            <p:childTnLst>
                              <p:par>
                                <p:cTn id="9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57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57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8000"/>
                            </p:stCondLst>
                            <p:childTnLst>
                              <p:par>
                                <p:cTn id="102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0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57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9000"/>
                            </p:stCondLst>
                            <p:childTnLst>
                              <p:par>
                                <p:cTn id="10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57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57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1000"/>
                            </p:stCondLst>
                            <p:childTnLst>
                              <p:par>
                                <p:cTn id="1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573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57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57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33000"/>
                            </p:stCondLst>
                            <p:childTnLst>
                              <p:par>
                                <p:cTn id="11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573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57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57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 animBg="1"/>
      <p:bldP spid="57352" grpId="0"/>
      <p:bldP spid="57351" grpId="0"/>
      <p:bldP spid="57357" grpId="0"/>
      <p:bldP spid="57358" grpId="0"/>
      <p:bldP spid="57359" grpId="0"/>
      <p:bldP spid="57360" grpId="0"/>
      <p:bldP spid="57361" grpId="0"/>
      <p:bldP spid="57362" grpId="0"/>
      <p:bldP spid="57364" grpId="0"/>
      <p:bldP spid="57366" grpId="0"/>
      <p:bldP spid="57367" grpId="0"/>
      <p:bldP spid="57369" grpId="0"/>
      <p:bldP spid="5737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0" y="260350"/>
            <a:ext cx="9144000" cy="7969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ru-RU">
                <a:solidFill>
                  <a:srgbClr val="009900"/>
                </a:solidFill>
              </a:rPr>
              <a:t>Правильная </a:t>
            </a:r>
            <a:r>
              <a:rPr lang="ru-RU">
                <a:solidFill>
                  <a:srgbClr val="FF3300"/>
                </a:solidFill>
              </a:rPr>
              <a:t>треугольная</a:t>
            </a:r>
            <a:r>
              <a:rPr lang="ru-RU">
                <a:solidFill>
                  <a:srgbClr val="009900"/>
                </a:solidFill>
              </a:rPr>
              <a:t> усеченная пирамида – </a:t>
            </a:r>
          </a:p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ru-RU">
                <a:solidFill>
                  <a:srgbClr val="0000FF"/>
                </a:solidFill>
              </a:rPr>
              <a:t>боковые грани</a:t>
            </a:r>
            <a:r>
              <a:rPr lang="ru-RU">
                <a:solidFill>
                  <a:srgbClr val="009900"/>
                </a:solidFill>
              </a:rPr>
              <a:t> </a:t>
            </a:r>
            <a:r>
              <a:rPr lang="ru-RU">
                <a:solidFill>
                  <a:srgbClr val="0000FF"/>
                </a:solidFill>
              </a:rPr>
              <a:t>–</a:t>
            </a:r>
            <a:r>
              <a:rPr lang="ru-RU">
                <a:solidFill>
                  <a:srgbClr val="009900"/>
                </a:solidFill>
              </a:rPr>
              <a:t> </a:t>
            </a:r>
            <a:r>
              <a:rPr lang="ru-RU" u="sng">
                <a:solidFill>
                  <a:srgbClr val="0000FF"/>
                </a:solidFill>
              </a:rPr>
              <a:t>равные</a:t>
            </a:r>
            <a:r>
              <a:rPr lang="ru-RU">
                <a:solidFill>
                  <a:srgbClr val="0000FF"/>
                </a:solidFill>
              </a:rPr>
              <a:t> между собой </a:t>
            </a:r>
            <a:r>
              <a:rPr lang="ru-RU" u="sng">
                <a:solidFill>
                  <a:srgbClr val="0000FF"/>
                </a:solidFill>
              </a:rPr>
              <a:t>равнобокие</a:t>
            </a:r>
            <a:r>
              <a:rPr lang="ru-RU">
                <a:solidFill>
                  <a:srgbClr val="0000FF"/>
                </a:solidFill>
              </a:rPr>
              <a:t> трапеции.</a:t>
            </a:r>
          </a:p>
        </p:txBody>
      </p:sp>
      <p:sp>
        <p:nvSpPr>
          <p:cNvPr id="61461" name="Text Box 21"/>
          <p:cNvSpPr txBox="1">
            <a:spLocks noChangeArrowheads="1"/>
          </p:cNvSpPr>
          <p:nvPr/>
        </p:nvSpPr>
        <p:spPr bwMode="auto">
          <a:xfrm>
            <a:off x="5795963" y="1052513"/>
            <a:ext cx="2879725" cy="12557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l-GR" sz="1600" dirty="0">
                <a:cs typeface="Times New Roman" pitchFamily="18" charset="0"/>
              </a:rPr>
              <a:t>Δ</a:t>
            </a:r>
            <a:r>
              <a:rPr lang="en-US" sz="1600" dirty="0"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</a:rPr>
              <a:t>ABC</a:t>
            </a:r>
            <a:r>
              <a:rPr lang="ru-RU" dirty="0">
                <a:cs typeface="Times New Roman" pitchFamily="18" charset="0"/>
              </a:rPr>
              <a:t> и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l-GR" sz="1600" dirty="0"/>
              <a:t>Δ</a:t>
            </a:r>
            <a:r>
              <a:rPr lang="en-US" sz="1600" dirty="0"/>
              <a:t> </a:t>
            </a:r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B</a:t>
            </a:r>
            <a:r>
              <a:rPr lang="en-US" baseline="-25000" dirty="0"/>
              <a:t>1</a:t>
            </a:r>
            <a:r>
              <a:rPr lang="en-US" dirty="0"/>
              <a:t>C</a:t>
            </a:r>
            <a:r>
              <a:rPr lang="en-US" baseline="-25000" dirty="0"/>
              <a:t>1</a:t>
            </a:r>
            <a:r>
              <a:rPr lang="en-US" dirty="0"/>
              <a:t> – </a:t>
            </a:r>
            <a:r>
              <a:rPr lang="ru-RU" dirty="0"/>
              <a:t>равносторонние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dirty="0">
                <a:solidFill>
                  <a:srgbClr val="FF3300"/>
                </a:solidFill>
              </a:rPr>
              <a:t>OO</a:t>
            </a:r>
            <a:r>
              <a:rPr lang="en-US" baseline="-25000" dirty="0">
                <a:solidFill>
                  <a:srgbClr val="FF3300"/>
                </a:solidFill>
              </a:rPr>
              <a:t>1 </a:t>
            </a:r>
            <a:r>
              <a:rPr lang="en-US" dirty="0">
                <a:solidFill>
                  <a:srgbClr val="FF3300"/>
                </a:solidFill>
              </a:rPr>
              <a:t>= H – </a:t>
            </a:r>
            <a:r>
              <a:rPr lang="ru-RU" dirty="0">
                <a:solidFill>
                  <a:srgbClr val="FF3300"/>
                </a:solidFill>
              </a:rPr>
              <a:t>высота 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ru-RU" dirty="0">
                <a:solidFill>
                  <a:srgbClr val="009900"/>
                </a:solidFill>
              </a:rPr>
              <a:t>КК</a:t>
            </a:r>
            <a:r>
              <a:rPr lang="ru-RU" baseline="-25000" dirty="0">
                <a:solidFill>
                  <a:srgbClr val="009900"/>
                </a:solidFill>
              </a:rPr>
              <a:t>1</a:t>
            </a:r>
            <a:r>
              <a:rPr lang="ru-RU" dirty="0">
                <a:solidFill>
                  <a:srgbClr val="009900"/>
                </a:solidFill>
              </a:rPr>
              <a:t> =</a:t>
            </a:r>
            <a:r>
              <a:rPr lang="en-US" dirty="0">
                <a:solidFill>
                  <a:srgbClr val="009900"/>
                </a:solidFill>
              </a:rPr>
              <a:t> h</a:t>
            </a:r>
            <a:r>
              <a:rPr lang="ru-RU" dirty="0">
                <a:solidFill>
                  <a:srgbClr val="009900"/>
                </a:solidFill>
              </a:rPr>
              <a:t> – апофема </a:t>
            </a:r>
            <a:r>
              <a:rPr lang="en-US" dirty="0">
                <a:solidFill>
                  <a:srgbClr val="009900"/>
                </a:solidFill>
              </a:rPr>
              <a:t> </a:t>
            </a:r>
            <a:r>
              <a:rPr lang="ru-RU" dirty="0">
                <a:solidFill>
                  <a:srgbClr val="009900"/>
                </a:solidFill>
              </a:rPr>
              <a:t>  </a:t>
            </a:r>
            <a:endParaRPr lang="el-GR" dirty="0">
              <a:solidFill>
                <a:srgbClr val="009900"/>
              </a:solidFill>
            </a:endParaRPr>
          </a:p>
        </p:txBody>
      </p:sp>
      <p:pic>
        <p:nvPicPr>
          <p:cNvPr id="61475" name="Picture 3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51500" y="2636838"/>
            <a:ext cx="1441450" cy="455612"/>
          </a:xfrm>
          <a:prstGeom prst="rect">
            <a:avLst/>
          </a:prstGeom>
          <a:solidFill>
            <a:srgbClr val="FFFFCC"/>
          </a:solidFill>
          <a:ln w="9525" algn="ctr">
            <a:solidFill>
              <a:srgbClr val="009900"/>
            </a:solidFill>
            <a:miter lim="800000"/>
            <a:headEnd/>
            <a:tailEnd/>
          </a:ln>
          <a:effectLst/>
        </p:spPr>
      </p:pic>
      <p:pic>
        <p:nvPicPr>
          <p:cNvPr id="61476" name="Picture 3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451725" y="2641600"/>
            <a:ext cx="1404938" cy="444500"/>
          </a:xfrm>
          <a:prstGeom prst="rect">
            <a:avLst/>
          </a:prstGeom>
          <a:solidFill>
            <a:srgbClr val="FFFFCC"/>
          </a:solidFill>
          <a:ln w="9525" algn="ctr">
            <a:solidFill>
              <a:srgbClr val="009900"/>
            </a:solidFill>
            <a:miter lim="800000"/>
            <a:headEnd/>
            <a:tailEnd/>
          </a:ln>
          <a:effectLst/>
        </p:spPr>
      </p:pic>
      <p:pic>
        <p:nvPicPr>
          <p:cNvPr id="61477" name="Picture 3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508625" y="3213100"/>
            <a:ext cx="1728788" cy="795338"/>
          </a:xfrm>
          <a:prstGeom prst="rect">
            <a:avLst/>
          </a:prstGeom>
          <a:solidFill>
            <a:srgbClr val="FFFFCC"/>
          </a:solidFill>
          <a:ln w="9525" algn="ctr">
            <a:solidFill>
              <a:srgbClr val="009900"/>
            </a:solidFill>
            <a:miter lim="800000"/>
            <a:headEnd/>
            <a:tailEnd/>
          </a:ln>
          <a:effectLst/>
        </p:spPr>
      </p:pic>
      <p:pic>
        <p:nvPicPr>
          <p:cNvPr id="61478" name="Picture 3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380288" y="3221038"/>
            <a:ext cx="1619250" cy="777875"/>
          </a:xfrm>
          <a:prstGeom prst="rect">
            <a:avLst/>
          </a:prstGeom>
          <a:solidFill>
            <a:srgbClr val="FFFFCC"/>
          </a:solidFill>
          <a:ln w="9525" algn="ctr">
            <a:solidFill>
              <a:srgbClr val="009900"/>
            </a:solidFill>
            <a:miter lim="800000"/>
            <a:headEnd/>
            <a:tailEnd/>
          </a:ln>
          <a:effectLst/>
        </p:spPr>
      </p:pic>
      <p:graphicFrame>
        <p:nvGraphicFramePr>
          <p:cNvPr id="61479" name="Object 39"/>
          <p:cNvGraphicFramePr>
            <a:graphicFrameLocks noChangeAspect="1"/>
          </p:cNvGraphicFramePr>
          <p:nvPr>
            <p:ph sz="quarter" idx="1"/>
          </p:nvPr>
        </p:nvGraphicFramePr>
        <p:xfrm>
          <a:off x="5867400" y="4149725"/>
          <a:ext cx="2808288" cy="676275"/>
        </p:xfrm>
        <a:graphic>
          <a:graphicData uri="http://schemas.openxmlformats.org/presentationml/2006/ole">
            <p:oleObj spid="_x0000_s28674" name="Формула" r:id="rId8" imgW="1638000" imgH="393480" progId="Equation.3">
              <p:embed/>
            </p:oleObj>
          </a:graphicData>
        </a:graphic>
      </p:graphicFrame>
      <p:graphicFrame>
        <p:nvGraphicFramePr>
          <p:cNvPr id="61481" name="Object 41"/>
          <p:cNvGraphicFramePr>
            <a:graphicFrameLocks noChangeAspect="1"/>
          </p:cNvGraphicFramePr>
          <p:nvPr>
            <p:ph sz="quarter" idx="2"/>
          </p:nvPr>
        </p:nvGraphicFramePr>
        <p:xfrm>
          <a:off x="6046788" y="4941888"/>
          <a:ext cx="2447925" cy="703262"/>
        </p:xfrm>
        <a:graphic>
          <a:graphicData uri="http://schemas.openxmlformats.org/presentationml/2006/ole">
            <p:oleObj spid="_x0000_s28675" name="Формула" r:id="rId9" imgW="1180800" imgH="393480" progId="Equation.3">
              <p:embed/>
            </p:oleObj>
          </a:graphicData>
        </a:graphic>
      </p:graphicFrame>
      <p:graphicFrame>
        <p:nvGraphicFramePr>
          <p:cNvPr id="61491" name="Rectangle 51"/>
          <p:cNvGraphicFramePr>
            <a:graphicFrameLocks/>
          </p:cNvGraphicFramePr>
          <p:nvPr>
            <p:ph sz="quarter" idx="3"/>
          </p:nvPr>
        </p:nvGraphicFramePr>
        <p:xfrm>
          <a:off x="990600" y="4114800"/>
          <a:ext cx="2971800" cy="1981200"/>
        </p:xfrm>
        <a:graphic>
          <a:graphicData uri="http://schemas.openxmlformats.org/presentationml/2006/ole">
            <p:oleObj spid="_x0000_s28676" name="Формула" r:id="rId10" imgW="0" imgH="0" progId="Equation.3">
              <p:embed/>
            </p:oleObj>
          </a:graphicData>
        </a:graphic>
      </p:graphicFrame>
      <p:graphicFrame>
        <p:nvGraphicFramePr>
          <p:cNvPr id="61484" name="Object 44"/>
          <p:cNvGraphicFramePr>
            <a:graphicFrameLocks noChangeAspect="1"/>
          </p:cNvGraphicFramePr>
          <p:nvPr/>
        </p:nvGraphicFramePr>
        <p:xfrm>
          <a:off x="179388" y="5805488"/>
          <a:ext cx="4608512" cy="887412"/>
        </p:xfrm>
        <a:graphic>
          <a:graphicData uri="http://schemas.openxmlformats.org/presentationml/2006/ole">
            <p:oleObj spid="_x0000_s28677" name="Формула" r:id="rId11" imgW="2895480" imgH="469800" progId="Equation.3">
              <p:embed/>
            </p:oleObj>
          </a:graphicData>
        </a:graphic>
      </p:graphicFrame>
      <p:graphicFrame>
        <p:nvGraphicFramePr>
          <p:cNvPr id="61494" name="Object 54"/>
          <p:cNvGraphicFramePr>
            <a:graphicFrameLocks noChangeAspect="1"/>
          </p:cNvGraphicFramePr>
          <p:nvPr>
            <p:ph sz="quarter" idx="4"/>
          </p:nvPr>
        </p:nvGraphicFramePr>
        <p:xfrm>
          <a:off x="4859338" y="5816600"/>
          <a:ext cx="4103687" cy="863600"/>
        </p:xfrm>
        <a:graphic>
          <a:graphicData uri="http://schemas.openxmlformats.org/presentationml/2006/ole">
            <p:oleObj spid="_x0000_s28678" name="Формула" r:id="rId12" imgW="2412720" imgH="431640" progId="Equation.3">
              <p:embed/>
            </p:oleObj>
          </a:graphicData>
        </a:graphic>
      </p:graphicFrame>
      <p:pic>
        <p:nvPicPr>
          <p:cNvPr id="61447" name="Picture 7" descr="Усеченная пирамида (треуг"/>
          <p:cNvPicPr>
            <a:picLocks noChangeAspect="1" noChangeArrowheads="1"/>
          </p:cNvPicPr>
          <p:nvPr/>
        </p:nvPicPr>
        <p:blipFill>
          <a:blip r:embed="rId13"/>
          <a:srcRect l="12599" t="15721" r="6693" b="9433"/>
          <a:stretch>
            <a:fillRect/>
          </a:stretch>
        </p:blipFill>
        <p:spPr bwMode="auto">
          <a:xfrm>
            <a:off x="142844" y="1750728"/>
            <a:ext cx="4286280" cy="3899171"/>
          </a:xfrm>
          <a:prstGeom prst="rect">
            <a:avLst/>
          </a:prstGeom>
          <a:noFill/>
          <a:ln w="9525">
            <a:solidFill>
              <a:srgbClr val="009900"/>
            </a:solidFill>
            <a:miter lim="800000"/>
            <a:headEnd/>
            <a:tailEnd/>
          </a:ln>
        </p:spPr>
      </p:pic>
      <p:sp>
        <p:nvSpPr>
          <p:cNvPr id="61448" name="Text Box 8"/>
          <p:cNvSpPr txBox="1">
            <a:spLocks noChangeArrowheads="1"/>
          </p:cNvSpPr>
          <p:nvPr/>
        </p:nvSpPr>
        <p:spPr bwMode="auto">
          <a:xfrm>
            <a:off x="254000" y="4572000"/>
            <a:ext cx="88900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A</a:t>
            </a:r>
            <a:endParaRPr lang="ru-RU" dirty="0"/>
          </a:p>
        </p:txBody>
      </p:sp>
      <p:sp>
        <p:nvSpPr>
          <p:cNvPr id="61450" name="Text Box 10"/>
          <p:cNvSpPr txBox="1">
            <a:spLocks noChangeArrowheads="1"/>
          </p:cNvSpPr>
          <p:nvPr/>
        </p:nvSpPr>
        <p:spPr bwMode="auto">
          <a:xfrm>
            <a:off x="1660525" y="5232400"/>
            <a:ext cx="59213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C</a:t>
            </a:r>
            <a:endParaRPr lang="ru-RU" dirty="0"/>
          </a:p>
        </p:txBody>
      </p:sp>
      <p:sp>
        <p:nvSpPr>
          <p:cNvPr id="61451" name="Text Box 11"/>
          <p:cNvSpPr txBox="1">
            <a:spLocks noChangeArrowheads="1"/>
          </p:cNvSpPr>
          <p:nvPr/>
        </p:nvSpPr>
        <p:spPr bwMode="auto">
          <a:xfrm>
            <a:off x="1141413" y="2197100"/>
            <a:ext cx="66675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A</a:t>
            </a:r>
            <a:r>
              <a:rPr lang="en-US" baseline="-25000" dirty="0"/>
              <a:t>1</a:t>
            </a:r>
            <a:endParaRPr lang="ru-RU" dirty="0"/>
          </a:p>
        </p:txBody>
      </p:sp>
      <p:sp>
        <p:nvSpPr>
          <p:cNvPr id="61452" name="Text Box 12"/>
          <p:cNvSpPr txBox="1">
            <a:spLocks noChangeArrowheads="1"/>
          </p:cNvSpPr>
          <p:nvPr/>
        </p:nvSpPr>
        <p:spPr bwMode="auto">
          <a:xfrm>
            <a:off x="3289300" y="1341438"/>
            <a:ext cx="517525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B</a:t>
            </a:r>
            <a:r>
              <a:rPr lang="en-US" baseline="-25000" dirty="0"/>
              <a:t>1</a:t>
            </a:r>
            <a:endParaRPr lang="ru-RU" dirty="0"/>
          </a:p>
        </p:txBody>
      </p:sp>
      <p:sp>
        <p:nvSpPr>
          <p:cNvPr id="61453" name="Text Box 13"/>
          <p:cNvSpPr txBox="1">
            <a:spLocks noChangeArrowheads="1"/>
          </p:cNvSpPr>
          <p:nvPr/>
        </p:nvSpPr>
        <p:spPr bwMode="auto">
          <a:xfrm>
            <a:off x="1660525" y="2593975"/>
            <a:ext cx="66675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C</a:t>
            </a:r>
            <a:r>
              <a:rPr lang="en-US" baseline="-25000" dirty="0"/>
              <a:t>1</a:t>
            </a:r>
            <a:endParaRPr lang="ru-RU" dirty="0"/>
          </a:p>
        </p:txBody>
      </p:sp>
      <p:sp>
        <p:nvSpPr>
          <p:cNvPr id="61454" name="Text Box 14"/>
          <p:cNvSpPr txBox="1">
            <a:spLocks noChangeArrowheads="1"/>
          </p:cNvSpPr>
          <p:nvPr/>
        </p:nvSpPr>
        <p:spPr bwMode="auto">
          <a:xfrm>
            <a:off x="2178050" y="4241800"/>
            <a:ext cx="517525" cy="427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O</a:t>
            </a:r>
            <a:r>
              <a:rPr lang="en-US" baseline="-25000">
                <a:solidFill>
                  <a:srgbClr val="FF3300"/>
                </a:solidFill>
              </a:rPr>
              <a:t>1</a:t>
            </a:r>
            <a:endParaRPr lang="ru-RU">
              <a:solidFill>
                <a:srgbClr val="FF3300"/>
              </a:solidFill>
            </a:endParaRPr>
          </a:p>
        </p:txBody>
      </p:sp>
      <p:sp>
        <p:nvSpPr>
          <p:cNvPr id="61455" name="Text Box 15"/>
          <p:cNvSpPr txBox="1">
            <a:spLocks noChangeArrowheads="1"/>
          </p:cNvSpPr>
          <p:nvPr/>
        </p:nvSpPr>
        <p:spPr bwMode="auto">
          <a:xfrm>
            <a:off x="2327275" y="2265363"/>
            <a:ext cx="592138" cy="427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O</a:t>
            </a:r>
            <a:endParaRPr lang="ru-RU">
              <a:solidFill>
                <a:srgbClr val="FF3300"/>
              </a:solidFill>
            </a:endParaRPr>
          </a:p>
        </p:txBody>
      </p:sp>
      <p:sp>
        <p:nvSpPr>
          <p:cNvPr id="61456" name="Text Box 16"/>
          <p:cNvSpPr txBox="1">
            <a:spLocks noChangeArrowheads="1"/>
          </p:cNvSpPr>
          <p:nvPr/>
        </p:nvSpPr>
        <p:spPr bwMode="auto">
          <a:xfrm>
            <a:off x="2400300" y="3121025"/>
            <a:ext cx="592138" cy="427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H</a:t>
            </a:r>
            <a:endParaRPr lang="ru-RU">
              <a:solidFill>
                <a:srgbClr val="FF3300"/>
              </a:solidFill>
            </a:endParaRPr>
          </a:p>
        </p:txBody>
      </p:sp>
      <p:sp>
        <p:nvSpPr>
          <p:cNvPr id="61457" name="Text Box 17"/>
          <p:cNvSpPr txBox="1">
            <a:spLocks noChangeArrowheads="1"/>
          </p:cNvSpPr>
          <p:nvPr/>
        </p:nvSpPr>
        <p:spPr bwMode="auto">
          <a:xfrm>
            <a:off x="3289300" y="3978275"/>
            <a:ext cx="519113" cy="427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9900"/>
                </a:solidFill>
              </a:rPr>
              <a:t>K</a:t>
            </a:r>
            <a:r>
              <a:rPr lang="en-US" baseline="-25000">
                <a:solidFill>
                  <a:srgbClr val="009900"/>
                </a:solidFill>
              </a:rPr>
              <a:t>1</a:t>
            </a:r>
            <a:endParaRPr lang="ru-RU">
              <a:solidFill>
                <a:srgbClr val="009900"/>
              </a:solidFill>
            </a:endParaRPr>
          </a:p>
        </p:txBody>
      </p:sp>
      <p:sp>
        <p:nvSpPr>
          <p:cNvPr id="61458" name="Text Box 18"/>
          <p:cNvSpPr txBox="1">
            <a:spLocks noChangeArrowheads="1"/>
          </p:cNvSpPr>
          <p:nvPr/>
        </p:nvSpPr>
        <p:spPr bwMode="auto">
          <a:xfrm>
            <a:off x="2770188" y="2132013"/>
            <a:ext cx="666750" cy="427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9900"/>
                </a:solidFill>
              </a:rPr>
              <a:t>K</a:t>
            </a:r>
            <a:endParaRPr lang="ru-RU">
              <a:solidFill>
                <a:srgbClr val="009900"/>
              </a:solidFill>
            </a:endParaRPr>
          </a:p>
        </p:txBody>
      </p:sp>
      <p:sp>
        <p:nvSpPr>
          <p:cNvPr id="61459" name="Text Box 19"/>
          <p:cNvSpPr txBox="1">
            <a:spLocks noChangeArrowheads="1"/>
          </p:cNvSpPr>
          <p:nvPr/>
        </p:nvSpPr>
        <p:spPr bwMode="auto">
          <a:xfrm>
            <a:off x="3065463" y="2987675"/>
            <a:ext cx="446087" cy="427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9900"/>
                </a:solidFill>
              </a:rPr>
              <a:t>h</a:t>
            </a:r>
            <a:endParaRPr lang="ru-RU">
              <a:solidFill>
                <a:srgbClr val="009900"/>
              </a:solidFill>
            </a:endParaRPr>
          </a:p>
        </p:txBody>
      </p:sp>
      <p:sp>
        <p:nvSpPr>
          <p:cNvPr id="61462" name="Text Box 22"/>
          <p:cNvSpPr txBox="1">
            <a:spLocks noChangeArrowheads="1"/>
          </p:cNvSpPr>
          <p:nvPr/>
        </p:nvSpPr>
        <p:spPr bwMode="auto">
          <a:xfrm>
            <a:off x="4916488" y="2727325"/>
            <a:ext cx="592137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B</a:t>
            </a:r>
            <a:endParaRPr lang="ru-RU" dirty="0"/>
          </a:p>
        </p:txBody>
      </p:sp>
      <p:sp>
        <p:nvSpPr>
          <p:cNvPr id="61498" name="Text Box 58"/>
          <p:cNvSpPr txBox="1">
            <a:spLocks noChangeArrowheads="1"/>
          </p:cNvSpPr>
          <p:nvPr/>
        </p:nvSpPr>
        <p:spPr bwMode="auto">
          <a:xfrm>
            <a:off x="2195513" y="1773238"/>
            <a:ext cx="792162" cy="427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a</a:t>
            </a:r>
            <a:endParaRPr lang="ru-RU">
              <a:solidFill>
                <a:srgbClr val="0000FF"/>
              </a:solidFill>
            </a:endParaRPr>
          </a:p>
        </p:txBody>
      </p:sp>
      <p:sp>
        <p:nvSpPr>
          <p:cNvPr id="61499" name="Text Box 59"/>
          <p:cNvSpPr txBox="1">
            <a:spLocks noChangeArrowheads="1"/>
          </p:cNvSpPr>
          <p:nvPr/>
        </p:nvSpPr>
        <p:spPr bwMode="auto">
          <a:xfrm>
            <a:off x="1331913" y="3789363"/>
            <a:ext cx="647700" cy="427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b</a:t>
            </a:r>
            <a:endParaRPr lang="ru-RU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9600"/>
                            </p:stCondLst>
                            <p:childTnLst>
                              <p:par>
                                <p:cTn id="1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1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1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6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26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3600"/>
                            </p:stCondLst>
                            <p:childTnLst>
                              <p:par>
                                <p:cTn id="3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61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61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600"/>
                            </p:stCondLst>
                            <p:childTnLst>
                              <p:par>
                                <p:cTn id="36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1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1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7600"/>
                            </p:stCondLst>
                            <p:childTnLst>
                              <p:par>
                                <p:cTn id="4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1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8600"/>
                            </p:stCondLst>
                            <p:childTnLst>
                              <p:par>
                                <p:cTn id="5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61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61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600"/>
                            </p:stCondLst>
                            <p:childTnLst>
                              <p:par>
                                <p:cTn id="58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1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61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2600"/>
                            </p:stCondLst>
                            <p:childTnLst>
                              <p:par>
                                <p:cTn id="6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6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3600"/>
                            </p:stCondLst>
                            <p:childTnLst>
                              <p:par>
                                <p:cTn id="7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61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61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600"/>
                            </p:stCondLst>
                            <p:childTnLst>
                              <p:par>
                                <p:cTn id="80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61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6600"/>
                            </p:stCondLst>
                            <p:childTnLst>
                              <p:par>
                                <p:cTn id="86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61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7600"/>
                            </p:stCondLst>
                            <p:childTnLst>
                              <p:par>
                                <p:cTn id="9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614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61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61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9600"/>
                            </p:stCondLst>
                            <p:childTnLst>
                              <p:par>
                                <p:cTn id="9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614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61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61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1600"/>
                            </p:stCondLst>
                            <p:childTnLst>
                              <p:par>
                                <p:cTn id="10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614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61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61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33600"/>
                            </p:stCondLst>
                            <p:childTnLst>
                              <p:par>
                                <p:cTn id="1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614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61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 fill="hold"/>
                                        <p:tgtEl>
                                          <p:spTgt spid="61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5600"/>
                            </p:stCondLst>
                            <p:childTnLst>
                              <p:par>
                                <p:cTn id="1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614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61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000" fill="hold"/>
                                        <p:tgtEl>
                                          <p:spTgt spid="61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37600"/>
                            </p:stCondLst>
                            <p:childTnLst>
                              <p:par>
                                <p:cTn id="1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2000"/>
                                        <p:tgtEl>
                                          <p:spTgt spid="614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61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000" fill="hold"/>
                                        <p:tgtEl>
                                          <p:spTgt spid="61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39600"/>
                            </p:stCondLst>
                            <p:childTnLst>
                              <p:par>
                                <p:cTn id="12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2000"/>
                                        <p:tgtEl>
                                          <p:spTgt spid="614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2000" fill="hold"/>
                                        <p:tgtEl>
                                          <p:spTgt spid="61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000" fill="hold"/>
                                        <p:tgtEl>
                                          <p:spTgt spid="61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41600"/>
                            </p:stCondLst>
                            <p:childTnLst>
                              <p:par>
                                <p:cTn id="13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2000"/>
                                        <p:tgtEl>
                                          <p:spTgt spid="614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2000" fill="hold"/>
                                        <p:tgtEl>
                                          <p:spTgt spid="61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000" fill="hold"/>
                                        <p:tgtEl>
                                          <p:spTgt spid="61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5" grpId="0"/>
      <p:bldP spid="61448" grpId="0"/>
      <p:bldP spid="61450" grpId="0"/>
      <p:bldP spid="61451" grpId="0"/>
      <p:bldP spid="61452" grpId="0"/>
      <p:bldP spid="61453" grpId="0"/>
      <p:bldP spid="61454" grpId="0"/>
      <p:bldP spid="61455" grpId="0"/>
      <p:bldP spid="61456" grpId="0"/>
      <p:bldP spid="61457" grpId="0"/>
      <p:bldP spid="61458" grpId="0"/>
      <p:bldP spid="61459" grpId="0"/>
      <p:bldP spid="61462" grpId="0"/>
      <p:bldP spid="61498" grpId="0"/>
      <p:bldP spid="6149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92" name="Text Box 8"/>
          <p:cNvSpPr txBox="1">
            <a:spLocks noChangeArrowheads="1"/>
          </p:cNvSpPr>
          <p:nvPr/>
        </p:nvSpPr>
        <p:spPr bwMode="auto">
          <a:xfrm>
            <a:off x="179388" y="260350"/>
            <a:ext cx="8713787" cy="1082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ru-RU">
                <a:solidFill>
                  <a:srgbClr val="009900"/>
                </a:solidFill>
              </a:rPr>
              <a:t>Правильная </a:t>
            </a:r>
            <a:r>
              <a:rPr lang="ru-RU">
                <a:solidFill>
                  <a:srgbClr val="FF3300"/>
                </a:solidFill>
              </a:rPr>
              <a:t>четырехугольная</a:t>
            </a:r>
            <a:r>
              <a:rPr lang="ru-RU">
                <a:solidFill>
                  <a:srgbClr val="009900"/>
                </a:solidFill>
              </a:rPr>
              <a:t> усеченная пирамида – </a:t>
            </a:r>
          </a:p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ru-RU">
                <a:solidFill>
                  <a:srgbClr val="0000FF"/>
                </a:solidFill>
              </a:rPr>
              <a:t>боковые грани – </a:t>
            </a:r>
            <a:r>
              <a:rPr lang="ru-RU" u="sng">
                <a:solidFill>
                  <a:srgbClr val="0000FF"/>
                </a:solidFill>
              </a:rPr>
              <a:t>равные</a:t>
            </a:r>
            <a:r>
              <a:rPr lang="ru-RU">
                <a:solidFill>
                  <a:srgbClr val="0000FF"/>
                </a:solidFill>
              </a:rPr>
              <a:t> между собой </a:t>
            </a:r>
            <a:r>
              <a:rPr lang="ru-RU" u="sng">
                <a:solidFill>
                  <a:srgbClr val="0000FF"/>
                </a:solidFill>
              </a:rPr>
              <a:t>равнобокие</a:t>
            </a:r>
            <a:r>
              <a:rPr lang="ru-RU">
                <a:solidFill>
                  <a:srgbClr val="0000FF"/>
                </a:solidFill>
              </a:rPr>
              <a:t> трапеции.</a:t>
            </a:r>
          </a:p>
          <a:p>
            <a:pPr algn="ctr">
              <a:lnSpc>
                <a:spcPct val="80000"/>
              </a:lnSpc>
              <a:spcBef>
                <a:spcPct val="5000"/>
              </a:spcBef>
            </a:pPr>
            <a:endParaRPr lang="ru-RU">
              <a:solidFill>
                <a:srgbClr val="0000FF"/>
              </a:solidFill>
            </a:endParaRPr>
          </a:p>
        </p:txBody>
      </p:sp>
      <p:sp>
        <p:nvSpPr>
          <p:cNvPr id="67612" name="Text Box 28"/>
          <p:cNvSpPr txBox="1">
            <a:spLocks noChangeArrowheads="1"/>
          </p:cNvSpPr>
          <p:nvPr/>
        </p:nvSpPr>
        <p:spPr bwMode="auto">
          <a:xfrm>
            <a:off x="5364163" y="1125538"/>
            <a:ext cx="3779837" cy="11906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/>
              <a:t>ABCD </a:t>
            </a:r>
            <a:r>
              <a:rPr lang="ru-RU" sz="2000" dirty="0"/>
              <a:t>и</a:t>
            </a:r>
            <a:r>
              <a:rPr lang="en-US" sz="2000" dirty="0"/>
              <a:t> A</a:t>
            </a:r>
            <a:r>
              <a:rPr lang="en-US" sz="2000" baseline="-25000" dirty="0"/>
              <a:t>1</a:t>
            </a:r>
            <a:r>
              <a:rPr lang="en-US" sz="2000" dirty="0"/>
              <a:t>B</a:t>
            </a:r>
            <a:r>
              <a:rPr lang="en-US" sz="2000" baseline="-25000" dirty="0"/>
              <a:t>1</a:t>
            </a:r>
            <a:r>
              <a:rPr lang="en-US" sz="2000" dirty="0"/>
              <a:t>C</a:t>
            </a:r>
            <a:r>
              <a:rPr lang="en-US" sz="2000" baseline="-25000" dirty="0"/>
              <a:t>1</a:t>
            </a:r>
            <a:r>
              <a:rPr lang="en-US" sz="2000" dirty="0"/>
              <a:t>D</a:t>
            </a:r>
            <a:r>
              <a:rPr lang="en-US" sz="2000" baseline="-25000" dirty="0"/>
              <a:t>1</a:t>
            </a:r>
            <a:r>
              <a:rPr lang="en-US" sz="2000" dirty="0"/>
              <a:t> – </a:t>
            </a:r>
            <a:r>
              <a:rPr lang="ru-RU" sz="2000" dirty="0"/>
              <a:t>квадраты</a:t>
            </a:r>
            <a:endParaRPr lang="en-US" sz="2000" dirty="0"/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000" dirty="0">
                <a:solidFill>
                  <a:srgbClr val="FF3300"/>
                </a:solidFill>
              </a:rPr>
              <a:t>OO</a:t>
            </a:r>
            <a:r>
              <a:rPr lang="en-US" sz="2000" baseline="-25000" dirty="0">
                <a:solidFill>
                  <a:srgbClr val="FF3300"/>
                </a:solidFill>
              </a:rPr>
              <a:t>1</a:t>
            </a:r>
            <a:r>
              <a:rPr lang="en-US" sz="2000" dirty="0">
                <a:solidFill>
                  <a:srgbClr val="FF3300"/>
                </a:solidFill>
              </a:rPr>
              <a:t> = H – </a:t>
            </a:r>
            <a:r>
              <a:rPr lang="ru-RU" sz="2000" dirty="0">
                <a:solidFill>
                  <a:srgbClr val="FF3300"/>
                </a:solidFill>
              </a:rPr>
              <a:t>высота 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000" dirty="0">
                <a:solidFill>
                  <a:srgbClr val="009900"/>
                </a:solidFill>
              </a:rPr>
              <a:t>KK</a:t>
            </a:r>
            <a:r>
              <a:rPr lang="en-US" sz="2000" baseline="-25000" dirty="0">
                <a:solidFill>
                  <a:srgbClr val="009900"/>
                </a:solidFill>
              </a:rPr>
              <a:t>1</a:t>
            </a:r>
            <a:r>
              <a:rPr lang="en-US" sz="2000" dirty="0">
                <a:solidFill>
                  <a:srgbClr val="009900"/>
                </a:solidFill>
              </a:rPr>
              <a:t> = h – </a:t>
            </a:r>
            <a:r>
              <a:rPr lang="ru-RU" sz="2000" dirty="0">
                <a:solidFill>
                  <a:srgbClr val="009900"/>
                </a:solidFill>
              </a:rPr>
              <a:t>апофема </a:t>
            </a:r>
          </a:p>
        </p:txBody>
      </p:sp>
      <p:pic>
        <p:nvPicPr>
          <p:cNvPr id="67593" name="Picture 9" descr="Усеченная пирамида (2)"/>
          <p:cNvPicPr>
            <a:picLocks noChangeAspect="1" noChangeArrowheads="1"/>
          </p:cNvPicPr>
          <p:nvPr/>
        </p:nvPicPr>
        <p:blipFill>
          <a:blip r:embed="rId3"/>
          <a:srcRect l="27870" t="15489" r="48463" b="37175"/>
          <a:stretch>
            <a:fillRect/>
          </a:stretch>
        </p:blipFill>
        <p:spPr bwMode="auto">
          <a:xfrm>
            <a:off x="214282" y="1357298"/>
            <a:ext cx="5057775" cy="4103687"/>
          </a:xfrm>
          <a:prstGeom prst="rect">
            <a:avLst/>
          </a:prstGeom>
          <a:noFill/>
          <a:ln w="9525">
            <a:solidFill>
              <a:srgbClr val="009900"/>
            </a:solidFill>
            <a:miter lim="800000"/>
            <a:headEnd/>
            <a:tailEnd/>
          </a:ln>
        </p:spPr>
      </p:pic>
      <p:sp>
        <p:nvSpPr>
          <p:cNvPr id="67594" name="Text Box 10"/>
          <p:cNvSpPr txBox="1">
            <a:spLocks noChangeArrowheads="1"/>
          </p:cNvSpPr>
          <p:nvPr/>
        </p:nvSpPr>
        <p:spPr bwMode="auto">
          <a:xfrm>
            <a:off x="1403350" y="1865313"/>
            <a:ext cx="71913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</a:t>
            </a:r>
            <a:r>
              <a:rPr lang="en-US" baseline="-25000"/>
              <a:t>1</a:t>
            </a:r>
            <a:endParaRPr lang="ru-RU"/>
          </a:p>
        </p:txBody>
      </p:sp>
      <p:sp>
        <p:nvSpPr>
          <p:cNvPr id="67596" name="Text Box 12"/>
          <p:cNvSpPr txBox="1">
            <a:spLocks noChangeArrowheads="1"/>
          </p:cNvSpPr>
          <p:nvPr/>
        </p:nvSpPr>
        <p:spPr bwMode="auto">
          <a:xfrm>
            <a:off x="250825" y="4865688"/>
            <a:ext cx="43338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</a:t>
            </a:r>
            <a:endParaRPr lang="ru-RU"/>
          </a:p>
        </p:txBody>
      </p:sp>
      <p:sp>
        <p:nvSpPr>
          <p:cNvPr id="67597" name="Text Box 13"/>
          <p:cNvSpPr txBox="1">
            <a:spLocks noChangeArrowheads="1"/>
          </p:cNvSpPr>
          <p:nvPr/>
        </p:nvSpPr>
        <p:spPr bwMode="auto">
          <a:xfrm>
            <a:off x="1547813" y="3367088"/>
            <a:ext cx="433387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B</a:t>
            </a:r>
            <a:endParaRPr lang="ru-RU" dirty="0"/>
          </a:p>
        </p:txBody>
      </p:sp>
      <p:sp>
        <p:nvSpPr>
          <p:cNvPr id="67598" name="Text Box 14"/>
          <p:cNvSpPr txBox="1">
            <a:spLocks noChangeArrowheads="1"/>
          </p:cNvSpPr>
          <p:nvPr/>
        </p:nvSpPr>
        <p:spPr bwMode="auto">
          <a:xfrm>
            <a:off x="4787900" y="3441700"/>
            <a:ext cx="576263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</a:t>
            </a:r>
            <a:endParaRPr lang="ru-RU"/>
          </a:p>
        </p:txBody>
      </p:sp>
      <p:sp>
        <p:nvSpPr>
          <p:cNvPr id="67599" name="Text Box 15"/>
          <p:cNvSpPr txBox="1">
            <a:spLocks noChangeArrowheads="1"/>
          </p:cNvSpPr>
          <p:nvPr/>
        </p:nvSpPr>
        <p:spPr bwMode="auto">
          <a:xfrm>
            <a:off x="3419475" y="4865688"/>
            <a:ext cx="43338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</a:t>
            </a:r>
            <a:endParaRPr lang="ru-RU"/>
          </a:p>
        </p:txBody>
      </p:sp>
      <p:sp>
        <p:nvSpPr>
          <p:cNvPr id="67600" name="Text Box 16"/>
          <p:cNvSpPr txBox="1">
            <a:spLocks noChangeArrowheads="1"/>
          </p:cNvSpPr>
          <p:nvPr/>
        </p:nvSpPr>
        <p:spPr bwMode="auto">
          <a:xfrm>
            <a:off x="1979613" y="1341438"/>
            <a:ext cx="5762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B</a:t>
            </a:r>
            <a:r>
              <a:rPr lang="en-US" baseline="-25000" dirty="0"/>
              <a:t>1</a:t>
            </a:r>
            <a:endParaRPr lang="ru-RU" dirty="0"/>
          </a:p>
        </p:txBody>
      </p:sp>
      <p:sp>
        <p:nvSpPr>
          <p:cNvPr id="67601" name="Text Box 17"/>
          <p:cNvSpPr txBox="1">
            <a:spLocks noChangeArrowheads="1"/>
          </p:cNvSpPr>
          <p:nvPr/>
        </p:nvSpPr>
        <p:spPr bwMode="auto">
          <a:xfrm>
            <a:off x="3563938" y="1492250"/>
            <a:ext cx="503237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</a:t>
            </a:r>
            <a:r>
              <a:rPr lang="en-US" baseline="-25000"/>
              <a:t>1</a:t>
            </a:r>
            <a:endParaRPr lang="ru-RU"/>
          </a:p>
        </p:txBody>
      </p:sp>
      <p:sp>
        <p:nvSpPr>
          <p:cNvPr id="67602" name="Text Box 18"/>
          <p:cNvSpPr txBox="1">
            <a:spLocks noChangeArrowheads="1"/>
          </p:cNvSpPr>
          <p:nvPr/>
        </p:nvSpPr>
        <p:spPr bwMode="auto">
          <a:xfrm>
            <a:off x="2987675" y="2092325"/>
            <a:ext cx="64770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D</a:t>
            </a:r>
            <a:r>
              <a:rPr lang="en-US" baseline="-25000" dirty="0"/>
              <a:t>1</a:t>
            </a:r>
            <a:endParaRPr lang="ru-RU" dirty="0"/>
          </a:p>
        </p:txBody>
      </p:sp>
      <p:sp>
        <p:nvSpPr>
          <p:cNvPr id="67603" name="Text Box 19"/>
          <p:cNvSpPr txBox="1">
            <a:spLocks noChangeArrowheads="1"/>
          </p:cNvSpPr>
          <p:nvPr/>
        </p:nvSpPr>
        <p:spPr bwMode="auto">
          <a:xfrm>
            <a:off x="2411413" y="4340225"/>
            <a:ext cx="649287" cy="427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O</a:t>
            </a:r>
            <a:endParaRPr lang="ru-RU">
              <a:solidFill>
                <a:srgbClr val="FF3300"/>
              </a:solidFill>
            </a:endParaRPr>
          </a:p>
        </p:txBody>
      </p:sp>
      <p:sp>
        <p:nvSpPr>
          <p:cNvPr id="67604" name="Text Box 20"/>
          <p:cNvSpPr txBox="1">
            <a:spLocks noChangeArrowheads="1"/>
          </p:cNvSpPr>
          <p:nvPr/>
        </p:nvSpPr>
        <p:spPr bwMode="auto">
          <a:xfrm>
            <a:off x="2555875" y="1341438"/>
            <a:ext cx="647700" cy="427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O</a:t>
            </a:r>
            <a:r>
              <a:rPr lang="en-US" baseline="-25000">
                <a:solidFill>
                  <a:srgbClr val="FF3300"/>
                </a:solidFill>
              </a:rPr>
              <a:t>1</a:t>
            </a:r>
            <a:endParaRPr lang="ru-RU">
              <a:solidFill>
                <a:srgbClr val="FF3300"/>
              </a:solidFill>
            </a:endParaRPr>
          </a:p>
        </p:txBody>
      </p:sp>
      <p:sp>
        <p:nvSpPr>
          <p:cNvPr id="67605" name="Text Box 21"/>
          <p:cNvSpPr txBox="1">
            <a:spLocks noChangeArrowheads="1"/>
          </p:cNvSpPr>
          <p:nvPr/>
        </p:nvSpPr>
        <p:spPr bwMode="auto">
          <a:xfrm>
            <a:off x="2268538" y="2990850"/>
            <a:ext cx="576262" cy="427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H</a:t>
            </a:r>
            <a:endParaRPr lang="ru-RU">
              <a:solidFill>
                <a:srgbClr val="FF3300"/>
              </a:solidFill>
            </a:endParaRPr>
          </a:p>
        </p:txBody>
      </p:sp>
      <p:sp>
        <p:nvSpPr>
          <p:cNvPr id="67606" name="Text Box 22"/>
          <p:cNvSpPr txBox="1">
            <a:spLocks noChangeArrowheads="1"/>
          </p:cNvSpPr>
          <p:nvPr/>
        </p:nvSpPr>
        <p:spPr bwMode="auto">
          <a:xfrm>
            <a:off x="4140200" y="4192588"/>
            <a:ext cx="576263" cy="427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9900"/>
                </a:solidFill>
              </a:rPr>
              <a:t>K</a:t>
            </a:r>
            <a:endParaRPr lang="ru-RU">
              <a:solidFill>
                <a:srgbClr val="009900"/>
              </a:solidFill>
            </a:endParaRPr>
          </a:p>
        </p:txBody>
      </p:sp>
      <p:sp>
        <p:nvSpPr>
          <p:cNvPr id="67607" name="Text Box 23"/>
          <p:cNvSpPr txBox="1">
            <a:spLocks noChangeArrowheads="1"/>
          </p:cNvSpPr>
          <p:nvPr/>
        </p:nvSpPr>
        <p:spPr bwMode="auto">
          <a:xfrm>
            <a:off x="3276600" y="1865313"/>
            <a:ext cx="576263" cy="427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9900"/>
                </a:solidFill>
              </a:rPr>
              <a:t>K</a:t>
            </a:r>
            <a:r>
              <a:rPr lang="en-US" baseline="-25000">
                <a:solidFill>
                  <a:srgbClr val="009900"/>
                </a:solidFill>
              </a:rPr>
              <a:t>1</a:t>
            </a:r>
            <a:endParaRPr lang="ru-RU">
              <a:solidFill>
                <a:srgbClr val="009900"/>
              </a:solidFill>
            </a:endParaRPr>
          </a:p>
        </p:txBody>
      </p:sp>
      <p:sp>
        <p:nvSpPr>
          <p:cNvPr id="67608" name="Text Box 24"/>
          <p:cNvSpPr txBox="1">
            <a:spLocks noChangeArrowheads="1"/>
          </p:cNvSpPr>
          <p:nvPr/>
        </p:nvSpPr>
        <p:spPr bwMode="auto">
          <a:xfrm>
            <a:off x="3635375" y="2841625"/>
            <a:ext cx="649288" cy="427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9900"/>
                </a:solidFill>
              </a:rPr>
              <a:t>h</a:t>
            </a:r>
            <a:endParaRPr lang="ru-RU">
              <a:solidFill>
                <a:srgbClr val="009900"/>
              </a:solidFill>
            </a:endParaRPr>
          </a:p>
        </p:txBody>
      </p:sp>
      <p:sp>
        <p:nvSpPr>
          <p:cNvPr id="67614" name="Text Box 30"/>
          <p:cNvSpPr txBox="1">
            <a:spLocks noChangeArrowheads="1"/>
          </p:cNvSpPr>
          <p:nvPr/>
        </p:nvSpPr>
        <p:spPr bwMode="auto">
          <a:xfrm>
            <a:off x="1763713" y="1641475"/>
            <a:ext cx="720725" cy="427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a</a:t>
            </a:r>
            <a:endParaRPr lang="ru-RU">
              <a:solidFill>
                <a:srgbClr val="0000FF"/>
              </a:solidFill>
            </a:endParaRPr>
          </a:p>
        </p:txBody>
      </p:sp>
      <p:sp>
        <p:nvSpPr>
          <p:cNvPr id="67615" name="Text Box 31"/>
          <p:cNvSpPr txBox="1">
            <a:spLocks noChangeArrowheads="1"/>
          </p:cNvSpPr>
          <p:nvPr/>
        </p:nvSpPr>
        <p:spPr bwMode="auto">
          <a:xfrm>
            <a:off x="1042988" y="3890963"/>
            <a:ext cx="576262" cy="427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b</a:t>
            </a:r>
            <a:endParaRPr lang="ru-RU">
              <a:solidFill>
                <a:srgbClr val="0000FF"/>
              </a:solidFill>
            </a:endParaRPr>
          </a:p>
        </p:txBody>
      </p:sp>
      <p:graphicFrame>
        <p:nvGraphicFramePr>
          <p:cNvPr id="67623" name="Object 39"/>
          <p:cNvGraphicFramePr>
            <a:graphicFrameLocks noChangeAspect="1"/>
          </p:cNvGraphicFramePr>
          <p:nvPr>
            <p:ph sz="quarter" idx="1"/>
          </p:nvPr>
        </p:nvGraphicFramePr>
        <p:xfrm>
          <a:off x="5508625" y="2565400"/>
          <a:ext cx="1584325" cy="492125"/>
        </p:xfrm>
        <a:graphic>
          <a:graphicData uri="http://schemas.openxmlformats.org/presentationml/2006/ole">
            <p:oleObj spid="_x0000_s29698" name="Формула" r:id="rId4" imgW="736560" imgH="228600" progId="Equation.3">
              <p:embed/>
            </p:oleObj>
          </a:graphicData>
        </a:graphic>
      </p:graphicFrame>
      <p:graphicFrame>
        <p:nvGraphicFramePr>
          <p:cNvPr id="67625" name="Object 41"/>
          <p:cNvGraphicFramePr>
            <a:graphicFrameLocks noChangeAspect="1"/>
          </p:cNvGraphicFramePr>
          <p:nvPr>
            <p:ph sz="quarter" idx="2"/>
          </p:nvPr>
        </p:nvGraphicFramePr>
        <p:xfrm>
          <a:off x="7451725" y="2576513"/>
          <a:ext cx="1511300" cy="468312"/>
        </p:xfrm>
        <a:graphic>
          <a:graphicData uri="http://schemas.openxmlformats.org/presentationml/2006/ole">
            <p:oleObj spid="_x0000_s29699" name="Формула" r:id="rId5" imgW="736560" imgH="228600" progId="Equation.3">
              <p:embed/>
            </p:oleObj>
          </a:graphicData>
        </a:graphic>
      </p:graphicFrame>
      <p:graphicFrame>
        <p:nvGraphicFramePr>
          <p:cNvPr id="67628" name="Object 44"/>
          <p:cNvGraphicFramePr>
            <a:graphicFrameLocks noChangeAspect="1"/>
          </p:cNvGraphicFramePr>
          <p:nvPr>
            <p:ph sz="quarter" idx="3"/>
          </p:nvPr>
        </p:nvGraphicFramePr>
        <p:xfrm>
          <a:off x="5724525" y="3213100"/>
          <a:ext cx="1152525" cy="428625"/>
        </p:xfrm>
        <a:graphic>
          <a:graphicData uri="http://schemas.openxmlformats.org/presentationml/2006/ole">
            <p:oleObj spid="_x0000_s29700" name="Формула" r:id="rId6" imgW="647640" imgH="241200" progId="Equation.3">
              <p:embed/>
            </p:oleObj>
          </a:graphicData>
        </a:graphic>
      </p:graphicFrame>
      <p:graphicFrame>
        <p:nvGraphicFramePr>
          <p:cNvPr id="67631" name="Object 47"/>
          <p:cNvGraphicFramePr>
            <a:graphicFrameLocks noChangeAspect="1"/>
          </p:cNvGraphicFramePr>
          <p:nvPr>
            <p:ph sz="quarter" idx="4"/>
          </p:nvPr>
        </p:nvGraphicFramePr>
        <p:xfrm>
          <a:off x="7667625" y="3213100"/>
          <a:ext cx="1152525" cy="428625"/>
        </p:xfrm>
        <a:graphic>
          <a:graphicData uri="http://schemas.openxmlformats.org/presentationml/2006/ole">
            <p:oleObj spid="_x0000_s29701" name="Формула" r:id="rId7" imgW="647640" imgH="241200" progId="Equation.3">
              <p:embed/>
            </p:oleObj>
          </a:graphicData>
        </a:graphic>
      </p:graphicFrame>
      <p:graphicFrame>
        <p:nvGraphicFramePr>
          <p:cNvPr id="67635" name="Object 51"/>
          <p:cNvGraphicFramePr>
            <a:graphicFrameLocks noChangeAspect="1"/>
          </p:cNvGraphicFramePr>
          <p:nvPr/>
        </p:nvGraphicFramePr>
        <p:xfrm>
          <a:off x="5795963" y="3789363"/>
          <a:ext cx="2808287" cy="676275"/>
        </p:xfrm>
        <a:graphic>
          <a:graphicData uri="http://schemas.openxmlformats.org/presentationml/2006/ole">
            <p:oleObj spid="_x0000_s29702" name="Формула" r:id="rId8" imgW="1638000" imgH="393480" progId="Equation.3">
              <p:embed/>
            </p:oleObj>
          </a:graphicData>
        </a:graphic>
      </p:graphicFrame>
      <p:graphicFrame>
        <p:nvGraphicFramePr>
          <p:cNvPr id="67636" name="Object 52"/>
          <p:cNvGraphicFramePr>
            <a:graphicFrameLocks noChangeAspect="1"/>
          </p:cNvGraphicFramePr>
          <p:nvPr/>
        </p:nvGraphicFramePr>
        <p:xfrm>
          <a:off x="5976938" y="4581525"/>
          <a:ext cx="2447925" cy="484188"/>
        </p:xfrm>
        <a:graphic>
          <a:graphicData uri="http://schemas.openxmlformats.org/presentationml/2006/ole">
            <p:oleObj spid="_x0000_s29703" name="Формула" r:id="rId9" imgW="1155600" imgH="228600" progId="Equation.3">
              <p:embed/>
            </p:oleObj>
          </a:graphicData>
        </a:graphic>
      </p:graphicFrame>
      <p:graphicFrame>
        <p:nvGraphicFramePr>
          <p:cNvPr id="67637" name="Object 53"/>
          <p:cNvGraphicFramePr>
            <a:graphicFrameLocks noChangeAspect="1"/>
          </p:cNvGraphicFramePr>
          <p:nvPr/>
        </p:nvGraphicFramePr>
        <p:xfrm>
          <a:off x="5508625" y="5157788"/>
          <a:ext cx="3384550" cy="479425"/>
        </p:xfrm>
        <a:graphic>
          <a:graphicData uri="http://schemas.openxmlformats.org/presentationml/2006/ole">
            <p:oleObj spid="_x0000_s29704" name="Формула" r:id="rId10" imgW="1701720" imgH="241200" progId="Equation.3">
              <p:embed/>
            </p:oleObj>
          </a:graphicData>
        </a:graphic>
      </p:graphicFrame>
      <p:graphicFrame>
        <p:nvGraphicFramePr>
          <p:cNvPr id="67638" name="Object 54"/>
          <p:cNvGraphicFramePr>
            <a:graphicFrameLocks noChangeAspect="1"/>
          </p:cNvGraphicFramePr>
          <p:nvPr/>
        </p:nvGraphicFramePr>
        <p:xfrm>
          <a:off x="468313" y="5805488"/>
          <a:ext cx="3816350" cy="822325"/>
        </p:xfrm>
        <a:graphic>
          <a:graphicData uri="http://schemas.openxmlformats.org/presentationml/2006/ole">
            <p:oleObj spid="_x0000_s29705" name="Формула" r:id="rId11" imgW="1828800" imgH="393480" progId="Equation.3">
              <p:embed/>
            </p:oleObj>
          </a:graphicData>
        </a:graphic>
      </p:graphicFrame>
      <p:graphicFrame>
        <p:nvGraphicFramePr>
          <p:cNvPr id="67639" name="Object 55"/>
          <p:cNvGraphicFramePr>
            <a:graphicFrameLocks noChangeAspect="1"/>
          </p:cNvGraphicFramePr>
          <p:nvPr/>
        </p:nvGraphicFramePr>
        <p:xfrm>
          <a:off x="4859338" y="5810250"/>
          <a:ext cx="3241675" cy="811213"/>
        </p:xfrm>
        <a:graphic>
          <a:graphicData uri="http://schemas.openxmlformats.org/presentationml/2006/ole">
            <p:oleObj spid="_x0000_s29706" name="Формула" r:id="rId12" imgW="1574640" imgH="393480" progId="Equation.3">
              <p:embed/>
            </p:oleObj>
          </a:graphicData>
        </a:graphic>
      </p:graphicFrame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75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75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3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4000"/>
                            </p:stCondLst>
                            <p:childTnLst>
                              <p:par>
                                <p:cTn id="3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76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676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6000"/>
                            </p:stCondLst>
                            <p:childTnLst>
                              <p:par>
                                <p:cTn id="40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7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7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8000"/>
                            </p:stCondLst>
                            <p:childTnLst>
                              <p:par>
                                <p:cTn id="5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7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9000"/>
                            </p:stCondLst>
                            <p:childTnLst>
                              <p:par>
                                <p:cTn id="5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676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676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1000"/>
                            </p:stCondLst>
                            <p:childTnLst>
                              <p:par>
                                <p:cTn id="62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67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67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3000"/>
                            </p:stCondLst>
                            <p:childTnLst>
                              <p:par>
                                <p:cTn id="7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67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4000"/>
                            </p:stCondLst>
                            <p:childTnLst>
                              <p:par>
                                <p:cTn id="7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676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676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6000"/>
                            </p:stCondLst>
                            <p:childTnLst>
                              <p:par>
                                <p:cTn id="84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67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67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9000"/>
                            </p:stCondLst>
                            <p:childTnLst>
                              <p:par>
                                <p:cTn id="9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676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67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67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1000"/>
                            </p:stCondLst>
                            <p:childTnLst>
                              <p:par>
                                <p:cTn id="10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676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67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67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3000"/>
                            </p:stCondLst>
                            <p:childTnLst>
                              <p:par>
                                <p:cTn id="10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676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67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67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5000"/>
                            </p:stCondLst>
                            <p:childTnLst>
                              <p:par>
                                <p:cTn id="1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676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67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67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37000"/>
                            </p:stCondLst>
                            <p:childTnLst>
                              <p:par>
                                <p:cTn id="11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676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67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67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9000"/>
                            </p:stCondLst>
                            <p:childTnLst>
                              <p:par>
                                <p:cTn id="1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676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67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67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41000"/>
                            </p:stCondLst>
                            <p:childTnLst>
                              <p:par>
                                <p:cTn id="1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676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67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67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43000"/>
                            </p:stCondLst>
                            <p:childTnLst>
                              <p:par>
                                <p:cTn id="1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2000"/>
                                        <p:tgtEl>
                                          <p:spTgt spid="676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67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2000" fill="hold"/>
                                        <p:tgtEl>
                                          <p:spTgt spid="67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45000"/>
                            </p:stCondLst>
                            <p:childTnLst>
                              <p:par>
                                <p:cTn id="14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2000"/>
                                        <p:tgtEl>
                                          <p:spTgt spid="676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2000" fill="hold"/>
                                        <p:tgtEl>
                                          <p:spTgt spid="67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2000" fill="hold"/>
                                        <p:tgtEl>
                                          <p:spTgt spid="67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2" grpId="0"/>
      <p:bldP spid="67594" grpId="0"/>
      <p:bldP spid="67596" grpId="0"/>
      <p:bldP spid="67597" grpId="0"/>
      <p:bldP spid="67598" grpId="0"/>
      <p:bldP spid="67599" grpId="0"/>
      <p:bldP spid="67600" grpId="0"/>
      <p:bldP spid="67601" grpId="0"/>
      <p:bldP spid="67602" grpId="0"/>
      <p:bldP spid="67603" grpId="0"/>
      <p:bldP spid="67604" grpId="0"/>
      <p:bldP spid="67605" grpId="0"/>
      <p:bldP spid="67606" grpId="0"/>
      <p:bldP spid="67607" grpId="0"/>
      <p:bldP spid="67608" grpId="0"/>
      <p:bldP spid="67614" grpId="0"/>
      <p:bldP spid="676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WordArt 4"/>
          <p:cNvSpPr>
            <a:spLocks noChangeArrowheads="1" noChangeShapeType="1" noTextEdit="1"/>
          </p:cNvSpPr>
          <p:nvPr/>
        </p:nvSpPr>
        <p:spPr bwMode="auto">
          <a:xfrm>
            <a:off x="539750" y="549275"/>
            <a:ext cx="2928938" cy="7985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9900"/>
                    </a:gs>
                    <a:gs pos="100000">
                      <a:schemeClr val="folHlink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Призма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3708400" y="1052513"/>
            <a:ext cx="51847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2400"/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3708400" y="692150"/>
            <a:ext cx="5184775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: основания – равные </a:t>
            </a:r>
            <a:r>
              <a:rPr lang="en-US" dirty="0"/>
              <a:t>n</a:t>
            </a:r>
            <a:r>
              <a:rPr lang="ru-RU" dirty="0"/>
              <a:t> – угольники, лежащие в параллельных плоскостях, боковые грани – параллелограммы. 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684213" y="1844675"/>
            <a:ext cx="8064500" cy="427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009900"/>
                </a:solidFill>
              </a:rPr>
              <a:t>Наклонная – боковые грани – параллелограммы.</a:t>
            </a:r>
          </a:p>
        </p:txBody>
      </p:sp>
      <p:pic>
        <p:nvPicPr>
          <p:cNvPr id="24587" name="Picture 11" descr="Наклонная призма"/>
          <p:cNvPicPr>
            <a:picLocks noChangeAspect="1" noChangeArrowheads="1"/>
          </p:cNvPicPr>
          <p:nvPr/>
        </p:nvPicPr>
        <p:blipFill>
          <a:blip r:embed="rId3"/>
          <a:srcRect l="12363" t="3088" r="42387" b="15439"/>
          <a:stretch>
            <a:fillRect/>
          </a:stretch>
        </p:blipFill>
        <p:spPr bwMode="auto">
          <a:xfrm>
            <a:off x="323850" y="2492375"/>
            <a:ext cx="3916363" cy="4033838"/>
          </a:xfrm>
          <a:prstGeom prst="rect">
            <a:avLst/>
          </a:prstGeom>
          <a:noFill/>
          <a:ln w="9525">
            <a:solidFill>
              <a:srgbClr val="009900"/>
            </a:solidFill>
            <a:miter lim="800000"/>
            <a:headEnd/>
            <a:tailEnd/>
          </a:ln>
        </p:spPr>
      </p:pic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684213" y="3213100"/>
            <a:ext cx="1223962" cy="427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H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1116013" y="5300663"/>
            <a:ext cx="792162" cy="427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H</a:t>
            </a:r>
            <a:r>
              <a:rPr lang="en-US" baseline="-25000">
                <a:solidFill>
                  <a:srgbClr val="FF0000"/>
                </a:solidFill>
              </a:rPr>
              <a:t>1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395288" y="5373688"/>
            <a:ext cx="6477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9900"/>
                </a:solidFill>
              </a:rPr>
              <a:t>A</a:t>
            </a:r>
            <a:endParaRPr lang="ru-RU" sz="2400">
              <a:solidFill>
                <a:srgbClr val="009900"/>
              </a:solidFill>
            </a:endParaRP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539750" y="3933825"/>
            <a:ext cx="12239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9900"/>
                </a:solidFill>
              </a:rPr>
              <a:t>k</a:t>
            </a:r>
            <a:endParaRPr lang="ru-RU" sz="2400">
              <a:solidFill>
                <a:srgbClr val="009900"/>
              </a:solidFill>
            </a:endParaRP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539750" y="4437063"/>
            <a:ext cx="649288" cy="427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F</a:t>
            </a:r>
            <a:endParaRPr lang="ru-RU">
              <a:solidFill>
                <a:srgbClr val="0000FF"/>
              </a:solidFill>
            </a:endParaRP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1187450" y="3789363"/>
            <a:ext cx="863600" cy="427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M</a:t>
            </a:r>
            <a:endParaRPr lang="ru-RU">
              <a:solidFill>
                <a:srgbClr val="0000FF"/>
              </a:solidFill>
            </a:endParaRPr>
          </a:p>
        </p:txBody>
      </p:sp>
      <p:sp>
        <p:nvSpPr>
          <p:cNvPr id="24595" name="Text Box 19"/>
          <p:cNvSpPr txBox="1">
            <a:spLocks noChangeArrowheads="1"/>
          </p:cNvSpPr>
          <p:nvPr/>
        </p:nvSpPr>
        <p:spPr bwMode="auto">
          <a:xfrm>
            <a:off x="3059113" y="3860800"/>
            <a:ext cx="792162" cy="427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N</a:t>
            </a:r>
            <a:endParaRPr lang="ru-RU">
              <a:solidFill>
                <a:srgbClr val="0000FF"/>
              </a:solidFill>
            </a:endParaRPr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3635375" y="4365625"/>
            <a:ext cx="647700" cy="427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P</a:t>
            </a:r>
            <a:endParaRPr lang="ru-RU">
              <a:solidFill>
                <a:srgbClr val="0000FF"/>
              </a:solidFill>
            </a:endParaRPr>
          </a:p>
        </p:txBody>
      </p:sp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2484438" y="4941888"/>
            <a:ext cx="503237" cy="427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D</a:t>
            </a:r>
            <a:endParaRPr lang="ru-RU">
              <a:solidFill>
                <a:srgbClr val="0000FF"/>
              </a:solidFill>
            </a:endParaRPr>
          </a:p>
        </p:txBody>
      </p:sp>
      <p:sp>
        <p:nvSpPr>
          <p:cNvPr id="24598" name="Text Box 22"/>
          <p:cNvSpPr txBox="1">
            <a:spLocks noChangeArrowheads="1"/>
          </p:cNvSpPr>
          <p:nvPr/>
        </p:nvSpPr>
        <p:spPr bwMode="auto">
          <a:xfrm>
            <a:off x="4427538" y="2276475"/>
            <a:ext cx="4716462" cy="1768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HH</a:t>
            </a:r>
            <a:r>
              <a:rPr lang="en-US" baseline="-25000">
                <a:solidFill>
                  <a:srgbClr val="FF0000"/>
                </a:solidFill>
              </a:rPr>
              <a:t>1</a:t>
            </a:r>
            <a:r>
              <a:rPr lang="ru-RU" baseline="-25000">
                <a:solidFill>
                  <a:srgbClr val="FF0000"/>
                </a:solidFill>
              </a:rPr>
              <a:t> </a:t>
            </a:r>
            <a:r>
              <a:rPr lang="ru-RU">
                <a:solidFill>
                  <a:srgbClr val="FF0000"/>
                </a:solidFill>
              </a:rPr>
              <a:t>– высота призмы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009900"/>
                </a:solidFill>
              </a:rPr>
              <a:t>AH </a:t>
            </a:r>
            <a:r>
              <a:rPr lang="ru-RU">
                <a:solidFill>
                  <a:srgbClr val="009900"/>
                </a:solidFill>
              </a:rPr>
              <a:t>(</a:t>
            </a:r>
            <a:r>
              <a:rPr lang="en-US">
                <a:solidFill>
                  <a:srgbClr val="009900"/>
                </a:solidFill>
              </a:rPr>
              <a:t>k</a:t>
            </a:r>
            <a:r>
              <a:rPr lang="ru-RU">
                <a:solidFill>
                  <a:srgbClr val="009900"/>
                </a:solidFill>
              </a:rPr>
              <a:t>)</a:t>
            </a:r>
            <a:r>
              <a:rPr lang="en-US">
                <a:solidFill>
                  <a:srgbClr val="009900"/>
                </a:solidFill>
              </a:rPr>
              <a:t> – </a:t>
            </a:r>
            <a:r>
              <a:rPr lang="ru-RU">
                <a:solidFill>
                  <a:srgbClr val="009900"/>
                </a:solidFill>
              </a:rPr>
              <a:t>боковое ребро призмы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FMNPD</a:t>
            </a:r>
            <a:r>
              <a:rPr lang="ru-RU">
                <a:solidFill>
                  <a:srgbClr val="0000FF"/>
                </a:solidFill>
              </a:rPr>
              <a:t> – сечение, перпендикулярное боковому ребру</a:t>
            </a:r>
          </a:p>
        </p:txBody>
      </p:sp>
      <p:graphicFrame>
        <p:nvGraphicFramePr>
          <p:cNvPr id="24601" name="Object 25"/>
          <p:cNvGraphicFramePr>
            <a:graphicFrameLocks noChangeAspect="1"/>
          </p:cNvGraphicFramePr>
          <p:nvPr>
            <p:ph sz="half" idx="1"/>
          </p:nvPr>
        </p:nvGraphicFramePr>
        <p:xfrm>
          <a:off x="5292725" y="4149725"/>
          <a:ext cx="2447925" cy="666750"/>
        </p:xfrm>
        <a:graphic>
          <a:graphicData uri="http://schemas.openxmlformats.org/presentationml/2006/ole">
            <p:oleObj spid="_x0000_s46082" name="Формула" r:id="rId4" imgW="838080" imgH="228600" progId="Equation.3">
              <p:embed/>
            </p:oleObj>
          </a:graphicData>
        </a:graphic>
      </p:graphicFrame>
      <p:graphicFrame>
        <p:nvGraphicFramePr>
          <p:cNvPr id="24603" name="Object 27"/>
          <p:cNvGraphicFramePr>
            <a:graphicFrameLocks noChangeAspect="1"/>
          </p:cNvGraphicFramePr>
          <p:nvPr>
            <p:ph sz="quarter" idx="2"/>
          </p:nvPr>
        </p:nvGraphicFramePr>
        <p:xfrm>
          <a:off x="4859338" y="5013325"/>
          <a:ext cx="3384550" cy="677863"/>
        </p:xfrm>
        <a:graphic>
          <a:graphicData uri="http://schemas.openxmlformats.org/presentationml/2006/ole">
            <p:oleObj spid="_x0000_s46083" name="Формула" r:id="rId5" imgW="1143000" imgH="228600" progId="Equation.3">
              <p:embed/>
            </p:oleObj>
          </a:graphicData>
        </a:graphic>
      </p:graphicFrame>
      <p:graphicFrame>
        <p:nvGraphicFramePr>
          <p:cNvPr id="24606" name="Object 30"/>
          <p:cNvGraphicFramePr>
            <a:graphicFrameLocks noChangeAspect="1"/>
          </p:cNvGraphicFramePr>
          <p:nvPr>
            <p:ph sz="quarter" idx="3"/>
          </p:nvPr>
        </p:nvGraphicFramePr>
        <p:xfrm>
          <a:off x="5489575" y="5876925"/>
          <a:ext cx="2054225" cy="673100"/>
        </p:xfrm>
        <a:graphic>
          <a:graphicData uri="http://schemas.openxmlformats.org/presentationml/2006/ole">
            <p:oleObj spid="_x0000_s46084" name="Формула" r:id="rId6" imgW="698400" imgH="228600" progId="Equation.3">
              <p:embed/>
            </p:oleObj>
          </a:graphicData>
        </a:graphic>
      </p:graphicFrame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1800"/>
                            </p:stCondLst>
                            <p:childTnLst>
                              <p:par>
                                <p:cTn id="1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3800"/>
                            </p:stCondLst>
                            <p:childTnLst>
                              <p:par>
                                <p:cTn id="2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800"/>
                            </p:stCondLst>
                            <p:childTnLst>
                              <p:par>
                                <p:cTn id="26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6800"/>
                            </p:stCondLst>
                            <p:childTnLst>
                              <p:par>
                                <p:cTn id="32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7800"/>
                            </p:stCondLst>
                            <p:childTnLst>
                              <p:par>
                                <p:cTn id="3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45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45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9800"/>
                            </p:stCondLst>
                            <p:childTnLst>
                              <p:par>
                                <p:cTn id="4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800"/>
                            </p:stCondLst>
                            <p:childTnLst>
                              <p:par>
                                <p:cTn id="4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1800"/>
                            </p:stCondLst>
                            <p:childTnLst>
                              <p:par>
                                <p:cTn id="5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245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245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3800"/>
                            </p:stCondLst>
                            <p:childTnLst>
                              <p:par>
                                <p:cTn id="60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4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4800"/>
                            </p:stCondLst>
                            <p:childTnLst>
                              <p:par>
                                <p:cTn id="66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4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5800"/>
                            </p:stCondLst>
                            <p:childTnLst>
                              <p:par>
                                <p:cTn id="72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4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6800"/>
                            </p:stCondLst>
                            <p:childTnLst>
                              <p:par>
                                <p:cTn id="78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7800"/>
                            </p:stCondLst>
                            <p:childTnLst>
                              <p:par>
                                <p:cTn id="84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4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8800"/>
                            </p:stCondLst>
                            <p:childTnLst>
                              <p:par>
                                <p:cTn id="9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245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245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0800"/>
                            </p:stCondLst>
                            <p:childTnLst>
                              <p:par>
                                <p:cTn id="9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246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24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24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2800"/>
                            </p:stCondLst>
                            <p:childTnLst>
                              <p:par>
                                <p:cTn id="10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246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24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24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4800"/>
                            </p:stCondLst>
                            <p:childTnLst>
                              <p:par>
                                <p:cTn id="10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246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24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24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nimBg="1"/>
      <p:bldP spid="24588" grpId="0"/>
      <p:bldP spid="24589" grpId="0"/>
      <p:bldP spid="24590" grpId="0"/>
      <p:bldP spid="24592" grpId="0"/>
      <p:bldP spid="24593" grpId="0"/>
      <p:bldP spid="24594" grpId="0"/>
      <p:bldP spid="24595" grpId="0"/>
      <p:bldP spid="24596" grpId="0"/>
      <p:bldP spid="2459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428596" y="285728"/>
            <a:ext cx="7705725" cy="457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>
                <a:solidFill>
                  <a:srgbClr val="009900"/>
                </a:solidFill>
              </a:rPr>
              <a:t>Прямая </a:t>
            </a:r>
            <a:r>
              <a:rPr lang="ru-RU" sz="2400" dirty="0" smtClean="0">
                <a:solidFill>
                  <a:srgbClr val="009900"/>
                </a:solidFill>
              </a:rPr>
              <a:t>призма</a:t>
            </a:r>
            <a:r>
              <a:rPr lang="ru-RU" sz="2400" dirty="0" smtClean="0">
                <a:solidFill>
                  <a:srgbClr val="009900"/>
                </a:solidFill>
              </a:rPr>
              <a:t>:</a:t>
            </a:r>
            <a:r>
              <a:rPr lang="ru-RU" sz="2400" dirty="0" smtClean="0">
                <a:solidFill>
                  <a:srgbClr val="009900"/>
                </a:solidFill>
              </a:rPr>
              <a:t> </a:t>
            </a:r>
            <a:r>
              <a:rPr lang="ru-RU" sz="2400" dirty="0">
                <a:solidFill>
                  <a:srgbClr val="009900"/>
                </a:solidFill>
              </a:rPr>
              <a:t>боковые грани – прямоугольники. </a:t>
            </a:r>
          </a:p>
        </p:txBody>
      </p:sp>
      <p:graphicFrame>
        <p:nvGraphicFramePr>
          <p:cNvPr id="29707" name="Object 11"/>
          <p:cNvGraphicFramePr>
            <a:graphicFrameLocks noChangeAspect="1"/>
          </p:cNvGraphicFramePr>
          <p:nvPr>
            <p:ph sz="quarter" idx="1"/>
          </p:nvPr>
        </p:nvGraphicFramePr>
        <p:xfrm>
          <a:off x="468313" y="5876925"/>
          <a:ext cx="2592387" cy="657225"/>
        </p:xfrm>
        <a:graphic>
          <a:graphicData uri="http://schemas.openxmlformats.org/presentationml/2006/ole">
            <p:oleObj spid="_x0000_s47106" name="Формула" r:id="rId3" imgW="901440" imgH="228600" progId="Equation.3">
              <p:embed/>
            </p:oleObj>
          </a:graphicData>
        </a:graphic>
      </p:graphicFrame>
      <p:graphicFrame>
        <p:nvGraphicFramePr>
          <p:cNvPr id="29722" name="Object 26"/>
          <p:cNvGraphicFramePr>
            <a:graphicFrameLocks noChangeAspect="1"/>
          </p:cNvGraphicFramePr>
          <p:nvPr>
            <p:ph sz="quarter" idx="3"/>
          </p:nvPr>
        </p:nvGraphicFramePr>
        <p:xfrm>
          <a:off x="7308850" y="2565400"/>
          <a:ext cx="1474788" cy="693738"/>
        </p:xfrm>
        <a:graphic>
          <a:graphicData uri="http://schemas.openxmlformats.org/presentationml/2006/ole">
            <p:oleObj spid="_x0000_s47107" name="Формула" r:id="rId4" imgW="431640" imgH="203040" progId="Equation.3">
              <p:embed/>
            </p:oleObj>
          </a:graphicData>
        </a:graphic>
      </p:graphicFrame>
      <p:sp>
        <p:nvSpPr>
          <p:cNvPr id="29713" name="WordArt 17"/>
          <p:cNvSpPr>
            <a:spLocks noChangeArrowheads="1" noChangeShapeType="1" noTextEdit="1"/>
          </p:cNvSpPr>
          <p:nvPr/>
        </p:nvSpPr>
        <p:spPr bwMode="auto">
          <a:xfrm>
            <a:off x="4000496" y="857232"/>
            <a:ext cx="1512888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kern="10" dirty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009900"/>
                    </a:gs>
                    <a:gs pos="100000">
                      <a:schemeClr val="folHlink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Куб</a:t>
            </a:r>
          </a:p>
        </p:txBody>
      </p:sp>
      <p:pic>
        <p:nvPicPr>
          <p:cNvPr id="29714" name="Picture 18" descr="Куб (2)"/>
          <p:cNvPicPr>
            <a:picLocks noChangeAspect="1" noChangeArrowheads="1"/>
          </p:cNvPicPr>
          <p:nvPr/>
        </p:nvPicPr>
        <p:blipFill>
          <a:blip r:embed="rId5"/>
          <a:srcRect l="23004" r="54129" b="24783"/>
          <a:stretch>
            <a:fillRect/>
          </a:stretch>
        </p:blipFill>
        <p:spPr bwMode="auto">
          <a:xfrm>
            <a:off x="3708400" y="1989138"/>
            <a:ext cx="3168650" cy="2663825"/>
          </a:xfrm>
          <a:prstGeom prst="rect">
            <a:avLst/>
          </a:prstGeom>
          <a:noFill/>
          <a:ln w="9525">
            <a:solidFill>
              <a:srgbClr val="009900"/>
            </a:solidFill>
            <a:miter lim="800000"/>
            <a:headEnd/>
            <a:tailEnd/>
          </a:ln>
        </p:spPr>
      </p:pic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4500563" y="4294188"/>
            <a:ext cx="647700" cy="427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FF3300"/>
                </a:solidFill>
              </a:rPr>
              <a:t>а</a:t>
            </a:r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5940425" y="4005263"/>
            <a:ext cx="431800" cy="427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FF3300"/>
                </a:solidFill>
              </a:rPr>
              <a:t>а</a:t>
            </a:r>
          </a:p>
        </p:txBody>
      </p:sp>
      <p:sp>
        <p:nvSpPr>
          <p:cNvPr id="29717" name="Text Box 21"/>
          <p:cNvSpPr txBox="1">
            <a:spLocks noChangeArrowheads="1"/>
          </p:cNvSpPr>
          <p:nvPr/>
        </p:nvSpPr>
        <p:spPr bwMode="auto">
          <a:xfrm>
            <a:off x="6588125" y="2709863"/>
            <a:ext cx="576263" cy="427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FF3300"/>
                </a:solidFill>
              </a:rPr>
              <a:t>а</a:t>
            </a:r>
          </a:p>
        </p:txBody>
      </p:sp>
      <p:sp>
        <p:nvSpPr>
          <p:cNvPr id="29719" name="Line 23"/>
          <p:cNvSpPr>
            <a:spLocks noChangeShapeType="1"/>
          </p:cNvSpPr>
          <p:nvPr/>
        </p:nvSpPr>
        <p:spPr bwMode="auto">
          <a:xfrm flipH="1" flipV="1">
            <a:off x="5003800" y="2062163"/>
            <a:ext cx="504825" cy="2303462"/>
          </a:xfrm>
          <a:prstGeom prst="line">
            <a:avLst/>
          </a:prstGeom>
          <a:noFill/>
          <a:ln w="12700">
            <a:solidFill>
              <a:srgbClr val="0000FF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9720" name="Text Box 24"/>
          <p:cNvSpPr txBox="1">
            <a:spLocks noChangeArrowheads="1"/>
          </p:cNvSpPr>
          <p:nvPr/>
        </p:nvSpPr>
        <p:spPr bwMode="auto">
          <a:xfrm>
            <a:off x="5219700" y="2852738"/>
            <a:ext cx="863600" cy="427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d</a:t>
            </a:r>
            <a:endParaRPr lang="ru-RU">
              <a:solidFill>
                <a:srgbClr val="0000FF"/>
              </a:solidFill>
            </a:endParaRPr>
          </a:p>
        </p:txBody>
      </p:sp>
      <p:graphicFrame>
        <p:nvGraphicFramePr>
          <p:cNvPr id="29725" name="Object 29"/>
          <p:cNvGraphicFramePr>
            <a:graphicFrameLocks noChangeAspect="1"/>
          </p:cNvGraphicFramePr>
          <p:nvPr>
            <p:ph sz="quarter" idx="4"/>
          </p:nvPr>
        </p:nvGraphicFramePr>
        <p:xfrm>
          <a:off x="5184775" y="5876925"/>
          <a:ext cx="2305050" cy="769938"/>
        </p:xfrm>
        <a:graphic>
          <a:graphicData uri="http://schemas.openxmlformats.org/presentationml/2006/ole">
            <p:oleObj spid="_x0000_s47108" name="Формула" r:id="rId6" imgW="723600" imgH="241200" progId="Equation.3">
              <p:embed/>
            </p:oleObj>
          </a:graphicData>
        </a:graphic>
      </p:graphicFrame>
      <p:graphicFrame>
        <p:nvGraphicFramePr>
          <p:cNvPr id="29728" name="Object 32"/>
          <p:cNvGraphicFramePr>
            <a:graphicFrameLocks noChangeAspect="1"/>
          </p:cNvGraphicFramePr>
          <p:nvPr/>
        </p:nvGraphicFramePr>
        <p:xfrm>
          <a:off x="7092950" y="3789363"/>
          <a:ext cx="1908175" cy="611187"/>
        </p:xfrm>
        <a:graphic>
          <a:graphicData uri="http://schemas.openxmlformats.org/presentationml/2006/ole">
            <p:oleObj spid="_x0000_s47109" name="Формула" r:id="rId7" imgW="634680" imgH="203040" progId="Equation.3">
              <p:embed/>
            </p:oleObj>
          </a:graphicData>
        </a:graphic>
      </p:graphicFrame>
      <p:graphicFrame>
        <p:nvGraphicFramePr>
          <p:cNvPr id="29729" name="Object 33"/>
          <p:cNvGraphicFramePr>
            <a:graphicFrameLocks noChangeAspect="1"/>
          </p:cNvGraphicFramePr>
          <p:nvPr/>
        </p:nvGraphicFramePr>
        <p:xfrm>
          <a:off x="5072066" y="5072074"/>
          <a:ext cx="2520950" cy="674688"/>
        </p:xfrm>
        <a:graphic>
          <a:graphicData uri="http://schemas.openxmlformats.org/presentationml/2006/ole">
            <p:oleObj spid="_x0000_s47110" name="Формула" r:id="rId8" imgW="901440" imgH="241200" progId="Equation.3">
              <p:embed/>
            </p:oleObj>
          </a:graphicData>
        </a:graphic>
      </p:graphicFrame>
      <p:graphicFrame>
        <p:nvGraphicFramePr>
          <p:cNvPr id="29731" name="Object 35"/>
          <p:cNvGraphicFramePr>
            <a:graphicFrameLocks noChangeAspect="1"/>
          </p:cNvGraphicFramePr>
          <p:nvPr/>
        </p:nvGraphicFramePr>
        <p:xfrm>
          <a:off x="720725" y="4941888"/>
          <a:ext cx="2087563" cy="627062"/>
        </p:xfrm>
        <a:graphic>
          <a:graphicData uri="http://schemas.openxmlformats.org/presentationml/2006/ole">
            <p:oleObj spid="_x0000_s47111" name="Формула" r:id="rId9" imgW="761760" imgH="228600" progId="Equation.3">
              <p:embed/>
            </p:oleObj>
          </a:graphicData>
        </a:graphic>
      </p:graphicFrame>
      <p:sp>
        <p:nvSpPr>
          <p:cNvPr id="29733" name="Text Box 37"/>
          <p:cNvSpPr txBox="1">
            <a:spLocks noChangeArrowheads="1"/>
          </p:cNvSpPr>
          <p:nvPr/>
        </p:nvSpPr>
        <p:spPr bwMode="auto">
          <a:xfrm>
            <a:off x="5940425" y="1196975"/>
            <a:ext cx="2916238" cy="436563"/>
          </a:xfrm>
          <a:prstGeom prst="rect">
            <a:avLst/>
          </a:prstGeom>
          <a:solidFill>
            <a:srgbClr val="FFFFCC"/>
          </a:solidFill>
          <a:ln w="9525" algn="ctr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rgbClr val="009900"/>
                </a:solidFill>
              </a:rPr>
              <a:t>все грани - квадраты</a:t>
            </a:r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323850" y="1196975"/>
            <a:ext cx="3168650" cy="3455988"/>
            <a:chOff x="204" y="754"/>
            <a:chExt cx="1996" cy="2177"/>
          </a:xfrm>
        </p:grpSpPr>
        <p:pic>
          <p:nvPicPr>
            <p:cNvPr id="29700" name="Picture 4" descr="Призма (2)"/>
            <p:cNvPicPr>
              <a:picLocks noChangeAspect="1" noChangeArrowheads="1"/>
            </p:cNvPicPr>
            <p:nvPr/>
          </p:nvPicPr>
          <p:blipFill>
            <a:blip r:embed="rId10"/>
            <a:srcRect l="31430" t="6288" r="13751"/>
            <a:stretch>
              <a:fillRect/>
            </a:stretch>
          </p:blipFill>
          <p:spPr bwMode="auto">
            <a:xfrm>
              <a:off x="204" y="754"/>
              <a:ext cx="1996" cy="2177"/>
            </a:xfrm>
            <a:prstGeom prst="rect">
              <a:avLst/>
            </a:prstGeom>
            <a:noFill/>
            <a:ln w="9525">
              <a:solidFill>
                <a:srgbClr val="009900"/>
              </a:solidFill>
              <a:miter lim="800000"/>
              <a:headEnd/>
              <a:tailEnd/>
            </a:ln>
          </p:spPr>
        </p:pic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>
              <a:off x="1020" y="2659"/>
              <a:ext cx="2" cy="12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9706" name="Line 10"/>
            <p:cNvSpPr>
              <a:spLocks noChangeShapeType="1"/>
            </p:cNvSpPr>
            <p:nvPr/>
          </p:nvSpPr>
          <p:spPr bwMode="auto">
            <a:xfrm>
              <a:off x="839" y="2659"/>
              <a:ext cx="0" cy="13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9736" name="Line 40"/>
            <p:cNvSpPr>
              <a:spLocks noChangeShapeType="1"/>
            </p:cNvSpPr>
            <p:nvPr/>
          </p:nvSpPr>
          <p:spPr bwMode="auto">
            <a:xfrm>
              <a:off x="930" y="2750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9737" name="Line 41"/>
            <p:cNvSpPr>
              <a:spLocks noChangeShapeType="1"/>
            </p:cNvSpPr>
            <p:nvPr/>
          </p:nvSpPr>
          <p:spPr bwMode="auto">
            <a:xfrm>
              <a:off x="839" y="2659"/>
              <a:ext cx="91" cy="4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9738" name="Line 42"/>
            <p:cNvSpPr>
              <a:spLocks noChangeShapeType="1"/>
            </p:cNvSpPr>
            <p:nvPr/>
          </p:nvSpPr>
          <p:spPr bwMode="auto">
            <a:xfrm flipV="1">
              <a:off x="930" y="2659"/>
              <a:ext cx="90" cy="4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1476375" y="3213100"/>
            <a:ext cx="687388" cy="427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H</a:t>
            </a:r>
            <a:endParaRPr lang="ru-RU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97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9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9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2000"/>
                                        <p:tgtEl>
                                          <p:spTgt spid="2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000"/>
                            </p:stCondLst>
                            <p:childTnLst>
                              <p:par>
                                <p:cTn id="3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29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000"/>
                            </p:stCondLst>
                            <p:childTnLst>
                              <p:par>
                                <p:cTn id="41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0"/>
                            </p:stCondLst>
                            <p:childTnLst>
                              <p:par>
                                <p:cTn id="46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9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6000"/>
                            </p:stCondLst>
                            <p:childTnLst>
                              <p:par>
                                <p:cTn id="52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7000"/>
                            </p:stCondLst>
                            <p:childTnLst>
                              <p:par>
                                <p:cTn id="58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9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8000"/>
                            </p:stCondLst>
                            <p:childTnLst>
                              <p:par>
                                <p:cTn id="6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97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9000"/>
                            </p:stCondLst>
                            <p:childTnLst>
                              <p:par>
                                <p:cTn id="7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297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29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29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1000"/>
                            </p:stCondLst>
                            <p:childTnLst>
                              <p:par>
                                <p:cTn id="7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29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29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3000"/>
                            </p:stCondLst>
                            <p:childTnLst>
                              <p:par>
                                <p:cTn id="82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9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4000"/>
                            </p:stCondLst>
                            <p:childTnLst>
                              <p:par>
                                <p:cTn id="88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9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5000"/>
                            </p:stCondLst>
                            <p:childTnLst>
                              <p:par>
                                <p:cTn id="9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297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29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29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3" grpId="0" animBg="1"/>
      <p:bldP spid="29715" grpId="0"/>
      <p:bldP spid="29716" grpId="0"/>
      <p:bldP spid="29717" grpId="0"/>
      <p:bldP spid="29719" grpId="0" animBg="1"/>
      <p:bldP spid="29720" grpId="0"/>
      <p:bldP spid="29733" grpId="0" animBg="1"/>
      <p:bldP spid="297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 t="-27000" b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0" name="WordArt 22"/>
          <p:cNvSpPr>
            <a:spLocks noChangeArrowheads="1" noChangeShapeType="1" noTextEdit="1"/>
          </p:cNvSpPr>
          <p:nvPr/>
        </p:nvSpPr>
        <p:spPr bwMode="auto">
          <a:xfrm>
            <a:off x="1042988" y="333375"/>
            <a:ext cx="6624637" cy="936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4400" kern="10" dirty="0">
                <a:ln w="9525">
                  <a:round/>
                  <a:headEnd/>
                  <a:tailEnd/>
                </a:ln>
                <a:solidFill>
                  <a:srgbClr val="92D050"/>
                </a:solidFill>
                <a:latin typeface="Times New Roman"/>
                <a:cs typeface="Times New Roman"/>
              </a:rPr>
              <a:t>Параллелепипед</a:t>
            </a:r>
          </a:p>
        </p:txBody>
      </p:sp>
      <p:sp>
        <p:nvSpPr>
          <p:cNvPr id="2077" name="Text Box 29"/>
          <p:cNvSpPr txBox="1">
            <a:spLocks noChangeArrowheads="1"/>
          </p:cNvSpPr>
          <p:nvPr/>
        </p:nvSpPr>
        <p:spPr bwMode="auto">
          <a:xfrm>
            <a:off x="5292725" y="1341438"/>
            <a:ext cx="36718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800" b="0">
              <a:latin typeface="Tahoma" pitchFamily="34" charset="0"/>
            </a:endParaRPr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3132138" y="1196975"/>
            <a:ext cx="1081087" cy="649288"/>
            <a:chOff x="385" y="663"/>
            <a:chExt cx="681" cy="409"/>
          </a:xfrm>
        </p:grpSpPr>
        <p:sp>
          <p:nvSpPr>
            <p:cNvPr id="2081" name="Rectangle 33"/>
            <p:cNvSpPr>
              <a:spLocks noChangeArrowheads="1"/>
            </p:cNvSpPr>
            <p:nvPr/>
          </p:nvSpPr>
          <p:spPr bwMode="auto">
            <a:xfrm>
              <a:off x="612" y="663"/>
              <a:ext cx="40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just"/>
              <a:r>
                <a:rPr lang="ru-RU" sz="3200">
                  <a:solidFill>
                    <a:srgbClr val="000000"/>
                  </a:solidFill>
                </a:rPr>
                <a:t>||</a:t>
              </a:r>
            </a:p>
          </p:txBody>
        </p:sp>
        <p:grpSp>
          <p:nvGrpSpPr>
            <p:cNvPr id="3" name="Group 39"/>
            <p:cNvGrpSpPr>
              <a:grpSpLocks/>
            </p:cNvGrpSpPr>
            <p:nvPr/>
          </p:nvGrpSpPr>
          <p:grpSpPr bwMode="auto">
            <a:xfrm>
              <a:off x="385" y="709"/>
              <a:ext cx="681" cy="363"/>
              <a:chOff x="385" y="709"/>
              <a:chExt cx="681" cy="363"/>
            </a:xfrm>
          </p:grpSpPr>
          <p:graphicFrame>
            <p:nvGraphicFramePr>
              <p:cNvPr id="2080" name="Object 32"/>
              <p:cNvGraphicFramePr>
                <a:graphicFrameLocks noChangeAspect="1"/>
              </p:cNvGraphicFramePr>
              <p:nvPr/>
            </p:nvGraphicFramePr>
            <p:xfrm>
              <a:off x="385" y="766"/>
              <a:ext cx="272" cy="249"/>
            </p:xfrm>
            <a:graphic>
              <a:graphicData uri="http://schemas.openxmlformats.org/presentationml/2006/ole">
                <p:oleObj spid="_x0000_s18436" name="Формула" r:id="rId4" imgW="152280" imgH="139680" progId="Equation.3">
                  <p:embed/>
                </p:oleObj>
              </a:graphicData>
            </a:graphic>
          </p:graphicFrame>
          <p:graphicFrame>
            <p:nvGraphicFramePr>
              <p:cNvPr id="2082" name="Object 34"/>
              <p:cNvGraphicFramePr>
                <a:graphicFrameLocks noChangeAspect="1"/>
              </p:cNvGraphicFramePr>
              <p:nvPr/>
            </p:nvGraphicFramePr>
            <p:xfrm>
              <a:off x="793" y="709"/>
              <a:ext cx="273" cy="363"/>
            </p:xfrm>
            <a:graphic>
              <a:graphicData uri="http://schemas.openxmlformats.org/presentationml/2006/ole">
                <p:oleObj spid="_x0000_s18437" name="Формула" r:id="rId5" imgW="152280" imgH="203040" progId="Equation.3">
                  <p:embed/>
                </p:oleObj>
              </a:graphicData>
            </a:graphic>
          </p:graphicFrame>
        </p:grpSp>
      </p:grpSp>
      <p:sp>
        <p:nvSpPr>
          <p:cNvPr id="2084" name="Text Box 36"/>
          <p:cNvSpPr txBox="1">
            <a:spLocks noChangeArrowheads="1"/>
          </p:cNvSpPr>
          <p:nvPr/>
        </p:nvSpPr>
        <p:spPr bwMode="auto">
          <a:xfrm>
            <a:off x="5219700" y="1196975"/>
            <a:ext cx="3673475" cy="284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FF3300"/>
                </a:solidFill>
              </a:rPr>
              <a:t>АВС</a:t>
            </a:r>
            <a:r>
              <a:rPr lang="en-US" sz="1800" dirty="0">
                <a:solidFill>
                  <a:srgbClr val="FF3300"/>
                </a:solidFill>
              </a:rPr>
              <a:t>D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ru-RU" sz="1800" dirty="0">
                <a:solidFill>
                  <a:srgbClr val="000000"/>
                </a:solidFill>
              </a:rPr>
              <a:t>и </a:t>
            </a:r>
            <a:r>
              <a:rPr lang="en-US" sz="1800" dirty="0">
                <a:solidFill>
                  <a:srgbClr val="FF3300"/>
                </a:solidFill>
              </a:rPr>
              <a:t>A</a:t>
            </a:r>
            <a:r>
              <a:rPr lang="en-US" sz="1800" baseline="-25000" dirty="0">
                <a:solidFill>
                  <a:srgbClr val="FF3300"/>
                </a:solidFill>
              </a:rPr>
              <a:t>1</a:t>
            </a:r>
            <a:r>
              <a:rPr lang="en-US" sz="1800" dirty="0">
                <a:solidFill>
                  <a:srgbClr val="FF3300"/>
                </a:solidFill>
              </a:rPr>
              <a:t>B</a:t>
            </a:r>
            <a:r>
              <a:rPr lang="en-US" sz="1800" baseline="-25000" dirty="0">
                <a:solidFill>
                  <a:srgbClr val="FF3300"/>
                </a:solidFill>
              </a:rPr>
              <a:t>1</a:t>
            </a:r>
            <a:r>
              <a:rPr lang="en-US" sz="1800" dirty="0">
                <a:solidFill>
                  <a:srgbClr val="FF3300"/>
                </a:solidFill>
              </a:rPr>
              <a:t>C</a:t>
            </a:r>
            <a:r>
              <a:rPr lang="en-US" sz="1800" baseline="-25000" dirty="0">
                <a:solidFill>
                  <a:srgbClr val="FF3300"/>
                </a:solidFill>
              </a:rPr>
              <a:t>1</a:t>
            </a:r>
            <a:r>
              <a:rPr lang="en-US" sz="1800" dirty="0">
                <a:solidFill>
                  <a:srgbClr val="FF3300"/>
                </a:solidFill>
              </a:rPr>
              <a:t>D</a:t>
            </a:r>
            <a:r>
              <a:rPr lang="en-US" sz="1800" baseline="-25000" dirty="0">
                <a:solidFill>
                  <a:srgbClr val="FF3300"/>
                </a:solidFill>
              </a:rPr>
              <a:t>1</a:t>
            </a:r>
            <a:r>
              <a:rPr lang="en-US" sz="1800" dirty="0">
                <a:solidFill>
                  <a:srgbClr val="000000"/>
                </a:solidFill>
              </a:rPr>
              <a:t> – </a:t>
            </a:r>
            <a:r>
              <a:rPr lang="ru-RU" sz="1800" dirty="0">
                <a:solidFill>
                  <a:srgbClr val="000000"/>
                </a:solidFill>
              </a:rPr>
              <a:t>равные параллелограммы – </a:t>
            </a:r>
            <a:r>
              <a:rPr lang="ru-RU" sz="1800" dirty="0">
                <a:solidFill>
                  <a:srgbClr val="FF3300"/>
                </a:solidFill>
              </a:rPr>
              <a:t>основания</a:t>
            </a:r>
            <a:r>
              <a:rPr lang="ru-RU" sz="18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8000"/>
                </a:solidFill>
              </a:rPr>
              <a:t>АА</a:t>
            </a:r>
            <a:r>
              <a:rPr lang="ru-RU" sz="1800" baseline="-25000" dirty="0">
                <a:solidFill>
                  <a:srgbClr val="008000"/>
                </a:solidFill>
              </a:rPr>
              <a:t>1</a:t>
            </a:r>
            <a:r>
              <a:rPr lang="ru-RU" sz="1800" dirty="0">
                <a:solidFill>
                  <a:srgbClr val="008000"/>
                </a:solidFill>
              </a:rPr>
              <a:t>|| ВВ</a:t>
            </a:r>
            <a:r>
              <a:rPr lang="ru-RU" sz="1800" baseline="-25000" dirty="0">
                <a:solidFill>
                  <a:srgbClr val="008000"/>
                </a:solidFill>
              </a:rPr>
              <a:t>1</a:t>
            </a:r>
            <a:r>
              <a:rPr lang="ru-RU" sz="1800" dirty="0">
                <a:solidFill>
                  <a:srgbClr val="008000"/>
                </a:solidFill>
              </a:rPr>
              <a:t>|| СС</a:t>
            </a:r>
            <a:r>
              <a:rPr lang="ru-RU" sz="1800" baseline="-25000" dirty="0">
                <a:solidFill>
                  <a:srgbClr val="008000"/>
                </a:solidFill>
              </a:rPr>
              <a:t>1</a:t>
            </a:r>
            <a:r>
              <a:rPr lang="ru-RU" sz="1800" dirty="0">
                <a:solidFill>
                  <a:srgbClr val="008000"/>
                </a:solidFill>
              </a:rPr>
              <a:t>||</a:t>
            </a:r>
            <a:r>
              <a:rPr lang="en-US" sz="1800" dirty="0">
                <a:solidFill>
                  <a:srgbClr val="008000"/>
                </a:solidFill>
              </a:rPr>
              <a:t> DD</a:t>
            </a:r>
            <a:r>
              <a:rPr lang="en-US" sz="1800" baseline="-25000" dirty="0">
                <a:solidFill>
                  <a:srgbClr val="008000"/>
                </a:solidFill>
              </a:rPr>
              <a:t>1</a:t>
            </a:r>
            <a:r>
              <a:rPr lang="ru-RU" sz="1800" dirty="0">
                <a:solidFill>
                  <a:srgbClr val="008000"/>
                </a:solidFill>
              </a:rPr>
              <a:t> – боковые ребра</a:t>
            </a:r>
            <a:r>
              <a:rPr lang="ru-RU" sz="1800" baseline="-25000" dirty="0">
                <a:solidFill>
                  <a:srgbClr val="008000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ru-RU" sz="1800" dirty="0">
                <a:solidFill>
                  <a:srgbClr val="000000"/>
                </a:solidFill>
              </a:rPr>
              <a:t>Все </a:t>
            </a:r>
            <a:r>
              <a:rPr lang="ru-RU" sz="1800" dirty="0" smtClean="0">
                <a:solidFill>
                  <a:srgbClr val="000000"/>
                </a:solidFill>
              </a:rPr>
              <a:t>грани - </a:t>
            </a:r>
            <a:r>
              <a:rPr lang="ru-RU" sz="1800" dirty="0">
                <a:solidFill>
                  <a:srgbClr val="000000"/>
                </a:solidFill>
              </a:rPr>
              <a:t>параллелограммы.</a:t>
            </a:r>
          </a:p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008000"/>
                </a:solidFill>
              </a:rPr>
              <a:t>AA</a:t>
            </a:r>
            <a:r>
              <a:rPr lang="en-US" sz="1800" baseline="-25000" dirty="0">
                <a:solidFill>
                  <a:srgbClr val="008000"/>
                </a:solidFill>
              </a:rPr>
              <a:t>1</a:t>
            </a:r>
            <a:r>
              <a:rPr lang="en-US" sz="1800" dirty="0">
                <a:solidFill>
                  <a:srgbClr val="008000"/>
                </a:solidFill>
              </a:rPr>
              <a:t>B</a:t>
            </a:r>
            <a:r>
              <a:rPr lang="en-US" sz="1800" baseline="-25000" dirty="0">
                <a:solidFill>
                  <a:srgbClr val="008000"/>
                </a:solidFill>
              </a:rPr>
              <a:t>1</a:t>
            </a:r>
            <a:r>
              <a:rPr lang="en-US" sz="1800" dirty="0">
                <a:solidFill>
                  <a:srgbClr val="008000"/>
                </a:solidFill>
              </a:rPr>
              <a:t>B; BB</a:t>
            </a:r>
            <a:r>
              <a:rPr lang="en-US" sz="1800" baseline="-25000" dirty="0">
                <a:solidFill>
                  <a:srgbClr val="008000"/>
                </a:solidFill>
              </a:rPr>
              <a:t>1</a:t>
            </a:r>
            <a:r>
              <a:rPr lang="en-US" sz="1800" dirty="0">
                <a:solidFill>
                  <a:srgbClr val="008000"/>
                </a:solidFill>
              </a:rPr>
              <a:t>C</a:t>
            </a:r>
            <a:r>
              <a:rPr lang="en-US" sz="1800" baseline="-25000" dirty="0">
                <a:solidFill>
                  <a:srgbClr val="008000"/>
                </a:solidFill>
              </a:rPr>
              <a:t>1</a:t>
            </a:r>
            <a:r>
              <a:rPr lang="en-US" sz="1800" dirty="0">
                <a:solidFill>
                  <a:srgbClr val="008000"/>
                </a:solidFill>
              </a:rPr>
              <a:t>C; CC</a:t>
            </a:r>
            <a:r>
              <a:rPr lang="en-US" sz="1800" baseline="-25000" dirty="0">
                <a:solidFill>
                  <a:srgbClr val="008000"/>
                </a:solidFill>
              </a:rPr>
              <a:t>1</a:t>
            </a:r>
            <a:r>
              <a:rPr lang="en-US" sz="1800" dirty="0">
                <a:solidFill>
                  <a:srgbClr val="008000"/>
                </a:solidFill>
              </a:rPr>
              <a:t>D</a:t>
            </a:r>
            <a:r>
              <a:rPr lang="en-US" sz="1800" baseline="-25000" dirty="0">
                <a:solidFill>
                  <a:srgbClr val="008000"/>
                </a:solidFill>
              </a:rPr>
              <a:t>1</a:t>
            </a:r>
            <a:r>
              <a:rPr lang="en-US" sz="1800" dirty="0">
                <a:solidFill>
                  <a:srgbClr val="008000"/>
                </a:solidFill>
              </a:rPr>
              <a:t>D; AA</a:t>
            </a:r>
            <a:r>
              <a:rPr lang="en-US" sz="1800" baseline="-25000" dirty="0">
                <a:solidFill>
                  <a:srgbClr val="008000"/>
                </a:solidFill>
              </a:rPr>
              <a:t>1</a:t>
            </a:r>
            <a:r>
              <a:rPr lang="en-US" sz="1800" dirty="0">
                <a:solidFill>
                  <a:srgbClr val="008000"/>
                </a:solidFill>
              </a:rPr>
              <a:t>D</a:t>
            </a:r>
            <a:r>
              <a:rPr lang="en-US" sz="1800" baseline="-25000" dirty="0">
                <a:solidFill>
                  <a:srgbClr val="008000"/>
                </a:solidFill>
              </a:rPr>
              <a:t>1</a:t>
            </a:r>
            <a:r>
              <a:rPr lang="en-US" sz="1800" dirty="0">
                <a:solidFill>
                  <a:srgbClr val="008000"/>
                </a:solidFill>
              </a:rPr>
              <a:t>D</a:t>
            </a:r>
            <a:r>
              <a:rPr lang="ru-RU" sz="1800" dirty="0">
                <a:solidFill>
                  <a:srgbClr val="008000"/>
                </a:solidFill>
              </a:rPr>
              <a:t> – боковые грани</a:t>
            </a:r>
          </a:p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0000FF"/>
                </a:solidFill>
              </a:rPr>
              <a:t>DB</a:t>
            </a:r>
            <a:r>
              <a:rPr lang="en-US" sz="1800" baseline="-25000" dirty="0">
                <a:solidFill>
                  <a:srgbClr val="0000FF"/>
                </a:solidFill>
              </a:rPr>
              <a:t>1</a:t>
            </a:r>
            <a:r>
              <a:rPr lang="ru-RU" sz="1800" baseline="-25000" dirty="0">
                <a:solidFill>
                  <a:srgbClr val="0000FF"/>
                </a:solidFill>
              </a:rPr>
              <a:t> </a:t>
            </a:r>
            <a:r>
              <a:rPr lang="ru-RU" sz="1800" dirty="0">
                <a:solidFill>
                  <a:srgbClr val="0000FF"/>
                </a:solidFill>
              </a:rPr>
              <a:t>– диагональ</a:t>
            </a:r>
            <a:r>
              <a:rPr lang="ru-RU" sz="1800" dirty="0">
                <a:solidFill>
                  <a:srgbClr val="000000"/>
                </a:solidFill>
              </a:rPr>
              <a:t>           </a:t>
            </a:r>
            <a:r>
              <a:rPr lang="ru-RU" sz="1800" baseline="-25000" dirty="0">
                <a:solidFill>
                  <a:srgbClr val="000000"/>
                </a:solidFill>
              </a:rPr>
              <a:t> </a:t>
            </a:r>
            <a:endParaRPr lang="ru-RU" sz="1800" dirty="0">
              <a:solidFill>
                <a:srgbClr val="000000"/>
              </a:solidFill>
            </a:endParaRPr>
          </a:p>
        </p:txBody>
      </p:sp>
      <p:sp>
        <p:nvSpPr>
          <p:cNvPr id="2085" name="Text Box 37"/>
          <p:cNvSpPr txBox="1">
            <a:spLocks noChangeArrowheads="1"/>
          </p:cNvSpPr>
          <p:nvPr/>
        </p:nvSpPr>
        <p:spPr bwMode="auto">
          <a:xfrm>
            <a:off x="5003800" y="4076700"/>
            <a:ext cx="3960813" cy="2574925"/>
          </a:xfrm>
          <a:prstGeom prst="rect">
            <a:avLst/>
          </a:prstGeom>
          <a:gradFill rotWithShape="1">
            <a:gsLst>
              <a:gs pos="0">
                <a:srgbClr val="CCFFCC"/>
              </a:gs>
              <a:gs pos="100000">
                <a:srgbClr val="FFFF99"/>
              </a:gs>
            </a:gsLst>
            <a:lin ang="5400000" scaled="1"/>
          </a:gradFill>
          <a:ln w="9525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Свойства.</a:t>
            </a:r>
          </a:p>
          <a:p>
            <a:pPr>
              <a:spcBef>
                <a:spcPct val="50000"/>
              </a:spcBef>
            </a:pPr>
            <a:r>
              <a:rPr lang="ru-RU" sz="1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1. Противолежащие грани параллелепипеда  параллельны и равны.                                                                                                        </a:t>
            </a:r>
          </a:p>
          <a:p>
            <a:pPr>
              <a:spcBef>
                <a:spcPct val="50000"/>
              </a:spcBef>
            </a:pPr>
            <a:r>
              <a:rPr lang="ru-RU" sz="1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2. Диагонали параллелепипеда пересекаются в одной точке и точкой пересечения делятся пополам.</a:t>
            </a:r>
          </a:p>
        </p:txBody>
      </p:sp>
      <p:pic>
        <p:nvPicPr>
          <p:cNvPr id="2055" name="Picture 7" descr="Накл"/>
          <p:cNvPicPr>
            <a:picLocks noChangeAspect="1" noChangeArrowheads="1"/>
          </p:cNvPicPr>
          <p:nvPr/>
        </p:nvPicPr>
        <p:blipFill>
          <a:blip r:embed="rId6"/>
          <a:srcRect l="23074" t="3088" r="38193" b="24702"/>
          <a:stretch>
            <a:fillRect/>
          </a:stretch>
        </p:blipFill>
        <p:spPr bwMode="auto">
          <a:xfrm>
            <a:off x="179388" y="1916113"/>
            <a:ext cx="4752975" cy="4679950"/>
          </a:xfrm>
          <a:prstGeom prst="rect">
            <a:avLst/>
          </a:prstGeom>
          <a:noFill/>
          <a:ln w="12700">
            <a:solidFill>
              <a:srgbClr val="008000"/>
            </a:solidFill>
            <a:miter lim="800000"/>
            <a:headEnd/>
            <a:tailEnd/>
          </a:ln>
        </p:spPr>
      </p:pic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4273550" y="3057525"/>
          <a:ext cx="344488" cy="390525"/>
        </p:xfrm>
        <a:graphic>
          <a:graphicData uri="http://schemas.openxmlformats.org/presentationml/2006/ole">
            <p:oleObj spid="_x0000_s18434" name="Формула" r:id="rId7" imgW="177480" imgH="164880" progId="Equation.3">
              <p:embed/>
            </p:oleObj>
          </a:graphicData>
        </a:graphic>
      </p:graphicFrame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3997325" y="4821238"/>
          <a:ext cx="412750" cy="671512"/>
        </p:xfrm>
        <a:graphic>
          <a:graphicData uri="http://schemas.openxmlformats.org/presentationml/2006/ole">
            <p:oleObj spid="_x0000_s18435" name="Формула" r:id="rId8" imgW="152280" imgH="203040" progId="Equation.3">
              <p:embed/>
            </p:oleObj>
          </a:graphicData>
        </a:graphic>
      </p:graphicFrame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357188" y="5408613"/>
            <a:ext cx="755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FF3300"/>
                </a:solidFill>
              </a:rPr>
              <a:t>А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1250950" y="4570413"/>
            <a:ext cx="116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FF3300"/>
                </a:solidFill>
              </a:rPr>
              <a:t>В</a:t>
            </a: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3105150" y="4738688"/>
            <a:ext cx="892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FF3300"/>
                </a:solidFill>
              </a:rPr>
              <a:t>С</a:t>
            </a:r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2211388" y="5661025"/>
            <a:ext cx="893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D</a:t>
            </a:r>
            <a:endParaRPr lang="ru-RU" sz="2400">
              <a:solidFill>
                <a:srgbClr val="FF3300"/>
              </a:solidFill>
            </a:endParaRP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700088" y="3225800"/>
            <a:ext cx="962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FF3300"/>
                </a:solidFill>
              </a:rPr>
              <a:t>А</a:t>
            </a:r>
            <a:r>
              <a:rPr lang="ru-RU" sz="2400" baseline="-25000">
                <a:solidFill>
                  <a:srgbClr val="FF3300"/>
                </a:solidFill>
              </a:rPr>
              <a:t>1</a:t>
            </a:r>
            <a:endParaRPr lang="ru-RU" sz="2400">
              <a:solidFill>
                <a:srgbClr val="FF3300"/>
              </a:solidFill>
            </a:endParaRP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1524000" y="2387600"/>
            <a:ext cx="1100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FF3300"/>
                </a:solidFill>
              </a:rPr>
              <a:t>В</a:t>
            </a:r>
            <a:r>
              <a:rPr lang="ru-RU" sz="2400" baseline="-25000">
                <a:solidFill>
                  <a:srgbClr val="FF3300"/>
                </a:solidFill>
              </a:rPr>
              <a:t>1</a:t>
            </a:r>
            <a:endParaRPr lang="ru-RU" sz="2400">
              <a:solidFill>
                <a:srgbClr val="FF3300"/>
              </a:solidFill>
            </a:endParaRPr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3492500" y="2492375"/>
            <a:ext cx="755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FF3300"/>
                </a:solidFill>
              </a:rPr>
              <a:t>С</a:t>
            </a:r>
            <a:r>
              <a:rPr lang="ru-RU" sz="2400" baseline="-25000">
                <a:solidFill>
                  <a:srgbClr val="FF3300"/>
                </a:solidFill>
              </a:rPr>
              <a:t>1</a:t>
            </a:r>
            <a:endParaRPr lang="ru-RU" sz="2400">
              <a:solidFill>
                <a:srgbClr val="FF3300"/>
              </a:solidFill>
            </a:endParaRPr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2720975" y="3425825"/>
            <a:ext cx="1236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D</a:t>
            </a:r>
            <a:r>
              <a:rPr lang="en-US" sz="2400" baseline="-25000">
                <a:solidFill>
                  <a:srgbClr val="FF3300"/>
                </a:solidFill>
              </a:rPr>
              <a:t>1</a:t>
            </a:r>
            <a:endParaRPr lang="ru-RU" sz="2400">
              <a:solidFill>
                <a:srgbClr val="FF3300"/>
              </a:solidFill>
            </a:endParaRPr>
          </a:p>
        </p:txBody>
      </p:sp>
      <p:sp>
        <p:nvSpPr>
          <p:cNvPr id="2095" name="Line 47"/>
          <p:cNvSpPr>
            <a:spLocks noChangeShapeType="1"/>
          </p:cNvSpPr>
          <p:nvPr/>
        </p:nvSpPr>
        <p:spPr bwMode="auto">
          <a:xfrm flipH="1" flipV="1">
            <a:off x="1979613" y="2852738"/>
            <a:ext cx="288925" cy="2881312"/>
          </a:xfrm>
          <a:prstGeom prst="line">
            <a:avLst/>
          </a:prstGeom>
          <a:noFill/>
          <a:ln w="19050">
            <a:solidFill>
              <a:srgbClr val="0000FF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000"/>
                            </p:stCondLst>
                            <p:childTnLst>
                              <p:par>
                                <p:cTn id="5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7000"/>
                            </p:stCondLst>
                            <p:childTnLst>
                              <p:par>
                                <p:cTn id="6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000"/>
                            </p:stCondLst>
                            <p:childTnLst>
                              <p:par>
                                <p:cTn id="6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0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0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9000"/>
                            </p:stCondLst>
                            <p:childTnLst>
                              <p:par>
                                <p:cTn id="7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0"/>
                            </p:stCondLst>
                            <p:childTnLst>
                              <p:par>
                                <p:cTn id="7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0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0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1000"/>
                            </p:stCondLst>
                            <p:childTnLst>
                              <p:par>
                                <p:cTn id="80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0" grpId="0" animBg="1"/>
      <p:bldP spid="2059" grpId="0"/>
      <p:bldP spid="2063" grpId="0"/>
      <p:bldP spid="2064" grpId="0"/>
      <p:bldP spid="2065" grpId="0"/>
      <p:bldP spid="2066" grpId="0"/>
      <p:bldP spid="2067" grpId="0"/>
      <p:bldP spid="2068" grpId="0"/>
      <p:bldP spid="2069" grpId="0"/>
      <p:bldP spid="209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WordArt 4"/>
          <p:cNvSpPr>
            <a:spLocks noChangeArrowheads="1" noChangeShapeType="1" noTextEdit="1"/>
          </p:cNvSpPr>
          <p:nvPr/>
        </p:nvSpPr>
        <p:spPr bwMode="auto">
          <a:xfrm>
            <a:off x="395288" y="333375"/>
            <a:ext cx="8137525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200" i="1" kern="10" dirty="0">
                <a:ln w="9525">
                  <a:round/>
                  <a:headEnd/>
                  <a:tailEnd/>
                </a:ln>
                <a:latin typeface="Times New Roman"/>
                <a:cs typeface="Times New Roman"/>
              </a:rPr>
              <a:t>Прямой параллелепипед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792162" y="1285860"/>
            <a:ext cx="8351838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b="0" dirty="0"/>
              <a:t> </a:t>
            </a:r>
            <a:r>
              <a:rPr lang="ru-RU" sz="2000" b="0" dirty="0">
                <a:latin typeface="Tahoma" pitchFamily="34" charset="0"/>
              </a:rPr>
              <a:t>–</a:t>
            </a:r>
            <a:r>
              <a:rPr lang="ru-RU" sz="2000" b="0" dirty="0"/>
              <a:t> это параллелепипед, у которого боковые грани являются </a:t>
            </a:r>
            <a:r>
              <a:rPr lang="ru-RU" sz="2000" b="0" dirty="0" smtClean="0"/>
              <a:t>прямоугольниками, а основания – параллелограммами.</a:t>
            </a:r>
            <a:endParaRPr lang="ru-RU" sz="2000" b="0" dirty="0"/>
          </a:p>
        </p:txBody>
      </p:sp>
      <p:pic>
        <p:nvPicPr>
          <p:cNvPr id="16392" name="Picture 8" descr="Параллелепипед (2)"/>
          <p:cNvPicPr>
            <a:picLocks noChangeAspect="1" noChangeArrowheads="1"/>
          </p:cNvPicPr>
          <p:nvPr/>
        </p:nvPicPr>
        <p:blipFill>
          <a:blip r:embed="rId4"/>
          <a:srcRect l="13277" t="12392" r="77997" b="12392"/>
          <a:stretch>
            <a:fillRect/>
          </a:stretch>
        </p:blipFill>
        <p:spPr bwMode="auto">
          <a:xfrm>
            <a:off x="714348" y="2428868"/>
            <a:ext cx="3463919" cy="3998394"/>
          </a:xfrm>
          <a:prstGeom prst="rect">
            <a:avLst/>
          </a:prstGeom>
          <a:noFill/>
          <a:ln w="9525">
            <a:solidFill>
              <a:srgbClr val="009900"/>
            </a:solidFill>
            <a:miter lim="800000"/>
            <a:headEnd/>
            <a:tailEnd/>
          </a:ln>
        </p:spPr>
      </p:pic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468313" y="5949950"/>
            <a:ext cx="33131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А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1187450" y="5373688"/>
            <a:ext cx="25193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В</a:t>
            </a: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3348038" y="5445125"/>
            <a:ext cx="71913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С</a:t>
            </a: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2627313" y="6021388"/>
            <a:ext cx="7921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D</a:t>
            </a:r>
            <a:endParaRPr lang="ru-RU" sz="2400"/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395288" y="2852738"/>
            <a:ext cx="6477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A</a:t>
            </a:r>
            <a:r>
              <a:rPr lang="en-US" sz="2400" baseline="-25000" dirty="0"/>
              <a:t>1</a:t>
            </a:r>
            <a:endParaRPr lang="ru-RU" sz="2400" dirty="0"/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1116013" y="2205038"/>
            <a:ext cx="7207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</a:t>
            </a:r>
            <a:r>
              <a:rPr lang="en-US" sz="2400" baseline="-25000"/>
              <a:t>1</a:t>
            </a:r>
            <a:endParaRPr lang="ru-RU" sz="2400"/>
          </a:p>
        </p:txBody>
      </p:sp>
      <p:sp>
        <p:nvSpPr>
          <p:cNvPr id="16403" name="Text Box 19"/>
          <p:cNvSpPr txBox="1">
            <a:spLocks noChangeArrowheads="1"/>
          </p:cNvSpPr>
          <p:nvPr/>
        </p:nvSpPr>
        <p:spPr bwMode="auto">
          <a:xfrm>
            <a:off x="3348038" y="2276475"/>
            <a:ext cx="10080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С</a:t>
            </a:r>
            <a:r>
              <a:rPr lang="ru-RU" sz="2400" baseline="-25000"/>
              <a:t>1</a:t>
            </a:r>
            <a:endParaRPr lang="ru-RU" sz="2400"/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2627313" y="2924175"/>
            <a:ext cx="7921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D</a:t>
            </a:r>
            <a:r>
              <a:rPr lang="en-US" sz="2400" baseline="-25000"/>
              <a:t>1</a:t>
            </a:r>
            <a:endParaRPr lang="ru-RU" sz="2400"/>
          </a:p>
        </p:txBody>
      </p:sp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1547813" y="6092825"/>
            <a:ext cx="7207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a</a:t>
            </a:r>
            <a:endParaRPr lang="ru-RU" sz="2400"/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2987675" y="5805488"/>
            <a:ext cx="6477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</a:t>
            </a:r>
            <a:endParaRPr lang="ru-RU" sz="2400"/>
          </a:p>
        </p:txBody>
      </p:sp>
      <p:sp>
        <p:nvSpPr>
          <p:cNvPr id="16407" name="Text Box 23"/>
          <p:cNvSpPr txBox="1">
            <a:spLocks noChangeArrowheads="1"/>
          </p:cNvSpPr>
          <p:nvPr/>
        </p:nvSpPr>
        <p:spPr bwMode="auto">
          <a:xfrm>
            <a:off x="3348038" y="3716338"/>
            <a:ext cx="8636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</a:t>
            </a:r>
            <a:endParaRPr lang="ru-RU" sz="2400"/>
          </a:p>
        </p:txBody>
      </p:sp>
      <p:graphicFrame>
        <p:nvGraphicFramePr>
          <p:cNvPr id="16409" name="Object 25"/>
          <p:cNvGraphicFramePr>
            <a:graphicFrameLocks noChangeAspect="1"/>
          </p:cNvGraphicFramePr>
          <p:nvPr>
            <p:ph sz="quarter" idx="1"/>
          </p:nvPr>
        </p:nvGraphicFramePr>
        <p:xfrm>
          <a:off x="4427538" y="2276475"/>
          <a:ext cx="4032250" cy="733425"/>
        </p:xfrm>
        <a:graphic>
          <a:graphicData uri="http://schemas.openxmlformats.org/presentationml/2006/ole">
            <p:oleObj spid="_x0000_s19458" name="Формула" r:id="rId5" imgW="1955520" imgH="355320" progId="Equation.3">
              <p:embed/>
            </p:oleObj>
          </a:graphicData>
        </a:graphic>
      </p:graphicFrame>
      <p:graphicFrame>
        <p:nvGraphicFramePr>
          <p:cNvPr id="16412" name="Object 28"/>
          <p:cNvGraphicFramePr>
            <a:graphicFrameLocks noChangeAspect="1"/>
          </p:cNvGraphicFramePr>
          <p:nvPr>
            <p:ph sz="quarter" idx="2"/>
          </p:nvPr>
        </p:nvGraphicFramePr>
        <p:xfrm>
          <a:off x="4500563" y="3357563"/>
          <a:ext cx="3887787" cy="793750"/>
        </p:xfrm>
        <a:graphic>
          <a:graphicData uri="http://schemas.openxmlformats.org/presentationml/2006/ole">
            <p:oleObj spid="_x0000_s19459" name="Формула" r:id="rId6" imgW="1117440" imgH="228600" progId="Equation.3">
              <p:embed/>
            </p:oleObj>
          </a:graphicData>
        </a:graphic>
      </p:graphicFrame>
      <p:graphicFrame>
        <p:nvGraphicFramePr>
          <p:cNvPr id="16415" name="Object 31"/>
          <p:cNvGraphicFramePr>
            <a:graphicFrameLocks noChangeAspect="1"/>
          </p:cNvGraphicFramePr>
          <p:nvPr>
            <p:ph sz="quarter" idx="3"/>
          </p:nvPr>
        </p:nvGraphicFramePr>
        <p:xfrm>
          <a:off x="4464050" y="4581525"/>
          <a:ext cx="3959225" cy="792163"/>
        </p:xfrm>
        <a:graphic>
          <a:graphicData uri="http://schemas.openxmlformats.org/presentationml/2006/ole">
            <p:oleObj spid="_x0000_s19460" name="Формула" r:id="rId7" imgW="1143000" imgH="228600" progId="Equation.3">
              <p:embed/>
            </p:oleObj>
          </a:graphicData>
        </a:graphic>
      </p:graphicFrame>
      <p:graphicFrame>
        <p:nvGraphicFramePr>
          <p:cNvPr id="16418" name="Object 34"/>
          <p:cNvGraphicFramePr>
            <a:graphicFrameLocks noChangeAspect="1"/>
          </p:cNvGraphicFramePr>
          <p:nvPr>
            <p:ph sz="quarter" idx="4"/>
          </p:nvPr>
        </p:nvGraphicFramePr>
        <p:xfrm>
          <a:off x="5183188" y="5734050"/>
          <a:ext cx="2519362" cy="825500"/>
        </p:xfrm>
        <a:graphic>
          <a:graphicData uri="http://schemas.openxmlformats.org/presentationml/2006/ole">
            <p:oleObj spid="_x0000_s19461" name="Формула" r:id="rId8" imgW="698400" imgH="228600" progId="Equation.3">
              <p:embed/>
            </p:oleObj>
          </a:graphicData>
        </a:graphic>
      </p:graphicFrame>
    </p:spTree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2800"/>
                            </p:stCondLst>
                            <p:childTnLst>
                              <p:par>
                                <p:cTn id="16" presetID="17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3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63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73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83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93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3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13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13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1300"/>
                            </p:stCondLst>
                            <p:childTnLst>
                              <p:par>
                                <p:cTn id="4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2300"/>
                            </p:stCondLst>
                            <p:childTnLst>
                              <p:par>
                                <p:cTn id="5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3300"/>
                            </p:stCondLst>
                            <p:childTnLst>
                              <p:par>
                                <p:cTn id="5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4300"/>
                            </p:stCondLst>
                            <p:childTnLst>
                              <p:par>
                                <p:cTn id="6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6300"/>
                            </p:stCondLst>
                            <p:childTnLst>
                              <p:par>
                                <p:cTn id="6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64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8300"/>
                            </p:stCondLst>
                            <p:childTnLst>
                              <p:par>
                                <p:cTn id="7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64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6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6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0300"/>
                            </p:stCondLst>
                            <p:childTnLst>
                              <p:par>
                                <p:cTn id="8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164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16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16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  <p:bldP spid="16390" grpId="0"/>
      <p:bldP spid="16398" grpId="0"/>
      <p:bldP spid="16399" grpId="0"/>
      <p:bldP spid="16400" grpId="0"/>
      <p:bldP spid="16401" grpId="0"/>
      <p:bldP spid="16403" grpId="0"/>
      <p:bldP spid="16404" grpId="0"/>
      <p:bldP spid="16405" grpId="0"/>
      <p:bldP spid="16406" grpId="0"/>
      <p:bldP spid="1640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WordArt 4"/>
          <p:cNvSpPr>
            <a:spLocks noChangeArrowheads="1" noChangeShapeType="1" noTextEdit="1"/>
          </p:cNvSpPr>
          <p:nvPr/>
        </p:nvSpPr>
        <p:spPr bwMode="auto">
          <a:xfrm>
            <a:off x="179388" y="404813"/>
            <a:ext cx="8713787" cy="9255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9900"/>
                    </a:gs>
                    <a:gs pos="100000">
                      <a:schemeClr val="folHlink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Прямоугольный параллелепипед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79388" y="1357298"/>
            <a:ext cx="896461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/>
              <a:t>– это параллелепипед, у которого все грани прямоугольники.</a:t>
            </a:r>
          </a:p>
        </p:txBody>
      </p:sp>
      <p:pic>
        <p:nvPicPr>
          <p:cNvPr id="21510" name="Picture 6" descr="Параллелепипед (2)"/>
          <p:cNvPicPr>
            <a:picLocks noChangeAspect="1" noChangeArrowheads="1"/>
          </p:cNvPicPr>
          <p:nvPr/>
        </p:nvPicPr>
        <p:blipFill>
          <a:blip r:embed="rId3"/>
          <a:srcRect l="13277" t="12392" r="77997" b="12392"/>
          <a:stretch>
            <a:fillRect/>
          </a:stretch>
        </p:blipFill>
        <p:spPr bwMode="auto">
          <a:xfrm>
            <a:off x="250825" y="2133600"/>
            <a:ext cx="3494088" cy="4032250"/>
          </a:xfrm>
          <a:prstGeom prst="rect">
            <a:avLst/>
          </a:prstGeom>
          <a:noFill/>
          <a:ln w="9525">
            <a:solidFill>
              <a:srgbClr val="009900"/>
            </a:solidFill>
            <a:miter lim="800000"/>
            <a:headEnd/>
            <a:tailEnd/>
          </a:ln>
        </p:spPr>
      </p:pic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1476375" y="5734050"/>
            <a:ext cx="6477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009900"/>
                </a:solidFill>
              </a:rPr>
              <a:t>а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2771775" y="5516563"/>
            <a:ext cx="4318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b</a:t>
            </a:r>
            <a:endParaRPr lang="ru-RU" sz="2400">
              <a:solidFill>
                <a:srgbClr val="0000FF"/>
              </a:solidFill>
            </a:endParaRP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3132138" y="3429000"/>
            <a:ext cx="71913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990033"/>
                </a:solidFill>
              </a:rPr>
              <a:t>c</a:t>
            </a:r>
            <a:endParaRPr lang="ru-RU" sz="2400">
              <a:solidFill>
                <a:srgbClr val="990033"/>
              </a:solidFill>
            </a:endParaRP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3924300" y="2205038"/>
            <a:ext cx="4824413" cy="11604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009900"/>
                </a:solidFill>
              </a:rPr>
              <a:t>a </a:t>
            </a:r>
            <a:r>
              <a:rPr lang="ru-RU" sz="2800">
                <a:solidFill>
                  <a:srgbClr val="009900"/>
                </a:solidFill>
              </a:rPr>
              <a:t>–</a:t>
            </a:r>
            <a:r>
              <a:rPr lang="en-US" sz="2800">
                <a:solidFill>
                  <a:srgbClr val="009900"/>
                </a:solidFill>
              </a:rPr>
              <a:t> </a:t>
            </a:r>
            <a:r>
              <a:rPr lang="ru-RU" sz="2800">
                <a:solidFill>
                  <a:srgbClr val="009900"/>
                </a:solidFill>
              </a:rPr>
              <a:t>длина,</a:t>
            </a:r>
            <a:r>
              <a:rPr lang="ru-RU" sz="2800">
                <a:solidFill>
                  <a:schemeClr val="bg2"/>
                </a:solidFill>
              </a:rPr>
              <a:t> </a:t>
            </a:r>
            <a:r>
              <a:rPr lang="en-US" sz="2800">
                <a:solidFill>
                  <a:srgbClr val="0000FF"/>
                </a:solidFill>
              </a:rPr>
              <a:t>b</a:t>
            </a:r>
            <a:r>
              <a:rPr lang="ru-RU" sz="2800">
                <a:solidFill>
                  <a:srgbClr val="0000FF"/>
                </a:solidFill>
              </a:rPr>
              <a:t> – ширина,</a:t>
            </a:r>
            <a:r>
              <a:rPr lang="ru-RU" sz="2800">
                <a:solidFill>
                  <a:schemeClr val="bg2"/>
                </a:solidFill>
              </a:rPr>
              <a:t> </a:t>
            </a:r>
            <a:endParaRPr lang="en-US" sz="2800">
              <a:solidFill>
                <a:schemeClr val="bg2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ru-RU" sz="2800">
                <a:solidFill>
                  <a:srgbClr val="990033"/>
                </a:solidFill>
              </a:rPr>
              <a:t>с – высота</a:t>
            </a:r>
            <a:r>
              <a:rPr lang="en-US" sz="2800">
                <a:solidFill>
                  <a:srgbClr val="990033"/>
                </a:solidFill>
              </a:rPr>
              <a:t>, </a:t>
            </a:r>
            <a:r>
              <a:rPr lang="en-US" sz="2800">
                <a:solidFill>
                  <a:srgbClr val="D60093"/>
                </a:solidFill>
              </a:rPr>
              <a:t>d – </a:t>
            </a:r>
            <a:r>
              <a:rPr lang="ru-RU" sz="2800">
                <a:solidFill>
                  <a:srgbClr val="D60093"/>
                </a:solidFill>
              </a:rPr>
              <a:t>диагональ</a:t>
            </a:r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H="1" flipV="1">
            <a:off x="1476375" y="2565400"/>
            <a:ext cx="935038" cy="3240088"/>
          </a:xfrm>
          <a:prstGeom prst="line">
            <a:avLst/>
          </a:prstGeom>
          <a:noFill/>
          <a:ln w="19050">
            <a:solidFill>
              <a:srgbClr val="D60093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1908175" y="3716338"/>
            <a:ext cx="10795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D60093"/>
                </a:solidFill>
              </a:rPr>
              <a:t>d</a:t>
            </a:r>
            <a:endParaRPr lang="ru-RU" sz="2400">
              <a:solidFill>
                <a:srgbClr val="D60093"/>
              </a:solidFill>
            </a:endParaRPr>
          </a:p>
        </p:txBody>
      </p: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4716463" y="3716338"/>
            <a:ext cx="3095625" cy="588962"/>
          </a:xfrm>
          <a:prstGeom prst="rect">
            <a:avLst/>
          </a:prstGeom>
          <a:solidFill>
            <a:srgbClr val="FFFFCC"/>
          </a:solidFill>
          <a:ln w="9525" algn="ctr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D60093"/>
                </a:solidFill>
              </a:rPr>
              <a:t>d</a:t>
            </a:r>
            <a:r>
              <a:rPr lang="en-US" sz="3200" baseline="30000">
                <a:solidFill>
                  <a:srgbClr val="D60093"/>
                </a:solidFill>
              </a:rPr>
              <a:t>2 </a:t>
            </a:r>
            <a:r>
              <a:rPr lang="en-US" sz="3200">
                <a:solidFill>
                  <a:srgbClr val="D60093"/>
                </a:solidFill>
              </a:rPr>
              <a:t>= a</a:t>
            </a:r>
            <a:r>
              <a:rPr lang="en-US" sz="3200" baseline="30000">
                <a:solidFill>
                  <a:srgbClr val="D60093"/>
                </a:solidFill>
              </a:rPr>
              <a:t>2</a:t>
            </a:r>
            <a:r>
              <a:rPr lang="en-US" sz="3200">
                <a:solidFill>
                  <a:srgbClr val="D60093"/>
                </a:solidFill>
              </a:rPr>
              <a:t> + b</a:t>
            </a:r>
            <a:r>
              <a:rPr lang="en-US" sz="3200" baseline="30000">
                <a:solidFill>
                  <a:srgbClr val="D60093"/>
                </a:solidFill>
              </a:rPr>
              <a:t>2</a:t>
            </a:r>
            <a:r>
              <a:rPr lang="en-US" sz="3200">
                <a:solidFill>
                  <a:srgbClr val="D60093"/>
                </a:solidFill>
              </a:rPr>
              <a:t> + c</a:t>
            </a:r>
            <a:r>
              <a:rPr lang="en-US" sz="3200" baseline="30000">
                <a:solidFill>
                  <a:srgbClr val="D60093"/>
                </a:solidFill>
              </a:rPr>
              <a:t>2</a:t>
            </a:r>
            <a:endParaRPr lang="ru-RU" sz="3200">
              <a:solidFill>
                <a:srgbClr val="D60093"/>
              </a:solidFill>
            </a:endParaRPr>
          </a:p>
        </p:txBody>
      </p:sp>
      <p:graphicFrame>
        <p:nvGraphicFramePr>
          <p:cNvPr id="21524" name="Object 20"/>
          <p:cNvGraphicFramePr>
            <a:graphicFrameLocks noChangeAspect="1"/>
          </p:cNvGraphicFramePr>
          <p:nvPr>
            <p:ph sz="half" idx="1"/>
          </p:nvPr>
        </p:nvGraphicFramePr>
        <p:xfrm>
          <a:off x="4140200" y="4652963"/>
          <a:ext cx="4537075" cy="736600"/>
        </p:xfrm>
        <a:graphic>
          <a:graphicData uri="http://schemas.openxmlformats.org/presentationml/2006/ole">
            <p:oleObj spid="_x0000_s20482" name="Формула" r:id="rId4" imgW="1409400" imgH="228600" progId="Equation.3">
              <p:embed/>
            </p:oleObj>
          </a:graphicData>
        </a:graphic>
      </p:graphicFrame>
      <p:graphicFrame>
        <p:nvGraphicFramePr>
          <p:cNvPr id="21526" name="Object 22"/>
          <p:cNvGraphicFramePr>
            <a:graphicFrameLocks noChangeAspect="1"/>
          </p:cNvGraphicFramePr>
          <p:nvPr>
            <p:ph sz="half" idx="2"/>
          </p:nvPr>
        </p:nvGraphicFramePr>
        <p:xfrm>
          <a:off x="5003800" y="5734050"/>
          <a:ext cx="2447925" cy="646113"/>
        </p:xfrm>
        <a:graphic>
          <a:graphicData uri="http://schemas.openxmlformats.org/presentationml/2006/ole">
            <p:oleObj spid="_x0000_s20483" name="Формула" r:id="rId5" imgW="672840" imgH="17748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56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9500"/>
                            </p:stCondLst>
                            <p:childTnLst>
                              <p:par>
                                <p:cTn id="16" presetID="17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000"/>
                            </p:stCondLst>
                            <p:childTnLst>
                              <p:par>
                                <p:cTn id="21" presetID="56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600"/>
                            </p:stCondLst>
                            <p:childTnLst>
                              <p:par>
                                <p:cTn id="28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6600"/>
                            </p:stCondLst>
                            <p:childTnLst>
                              <p:par>
                                <p:cTn id="34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7600"/>
                            </p:stCondLst>
                            <p:childTnLst>
                              <p:par>
                                <p:cTn id="40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500"/>
                            </p:stCondLst>
                            <p:childTnLst>
                              <p:par>
                                <p:cTn id="4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1500"/>
                            </p:stCondLst>
                            <p:childTnLst>
                              <p:par>
                                <p:cTn id="5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2500"/>
                            </p:stCondLst>
                            <p:childTnLst>
                              <p:par>
                                <p:cTn id="5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35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5500"/>
                            </p:stCondLst>
                            <p:childTnLst>
                              <p:par>
                                <p:cTn id="7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7500"/>
                            </p:stCondLst>
                            <p:childTnLst>
                              <p:par>
                                <p:cTn id="7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animBg="1"/>
      <p:bldP spid="21509" grpId="0"/>
      <p:bldP spid="21511" grpId="0"/>
      <p:bldP spid="21512" grpId="0"/>
      <p:bldP spid="21513" grpId="0"/>
      <p:bldP spid="21517" grpId="0" animBg="1"/>
      <p:bldP spid="21518" grpId="0"/>
      <p:bldP spid="215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WordArt 4"/>
          <p:cNvSpPr>
            <a:spLocks noChangeArrowheads="1" noChangeShapeType="1" noTextEdit="1"/>
          </p:cNvSpPr>
          <p:nvPr/>
        </p:nvSpPr>
        <p:spPr bwMode="auto">
          <a:xfrm>
            <a:off x="179388" y="404813"/>
            <a:ext cx="3816350" cy="12239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kern="10" dirty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009900"/>
                    </a:gs>
                    <a:gs pos="100000">
                      <a:schemeClr val="folHlink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Пирамида</a:t>
            </a: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4211638" y="549275"/>
            <a:ext cx="4752975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– это многогранник, состоящий из </a:t>
            </a:r>
            <a:r>
              <a:rPr lang="en-US" dirty="0"/>
              <a:t>n</a:t>
            </a:r>
            <a:r>
              <a:rPr lang="ru-RU" dirty="0"/>
              <a:t>-угольника А</a:t>
            </a:r>
            <a:r>
              <a:rPr lang="ru-RU" baseline="-25000" dirty="0"/>
              <a:t>1</a:t>
            </a:r>
            <a:r>
              <a:rPr lang="ru-RU" dirty="0"/>
              <a:t>А</a:t>
            </a:r>
            <a:r>
              <a:rPr lang="ru-RU" baseline="-25000" dirty="0"/>
              <a:t>2</a:t>
            </a:r>
            <a:r>
              <a:rPr lang="ru-RU" dirty="0"/>
              <a:t>А</a:t>
            </a:r>
            <a:r>
              <a:rPr lang="ru-RU" baseline="-25000" dirty="0"/>
              <a:t>3</a:t>
            </a:r>
            <a:r>
              <a:rPr lang="ru-RU" dirty="0"/>
              <a:t>...А</a:t>
            </a:r>
            <a:r>
              <a:rPr lang="en-US" baseline="-25000" dirty="0"/>
              <a:t>n</a:t>
            </a:r>
            <a:r>
              <a:rPr lang="ru-RU" dirty="0"/>
              <a:t> (основание) и </a:t>
            </a:r>
            <a:r>
              <a:rPr lang="en-US" dirty="0"/>
              <a:t>n</a:t>
            </a:r>
            <a:r>
              <a:rPr lang="ru-RU" dirty="0"/>
              <a:t> треугольников (боковые грани), имеющих общую вершину (Р). </a:t>
            </a:r>
          </a:p>
        </p:txBody>
      </p:sp>
      <p:pic>
        <p:nvPicPr>
          <p:cNvPr id="34822" name="Picture 6" descr="Пирамида (определение)"/>
          <p:cNvPicPr>
            <a:picLocks noChangeAspect="1" noChangeArrowheads="1"/>
          </p:cNvPicPr>
          <p:nvPr/>
        </p:nvPicPr>
        <p:blipFill>
          <a:blip r:embed="rId4"/>
          <a:srcRect l="11801" t="16112" r="29980" b="16112"/>
          <a:stretch>
            <a:fillRect/>
          </a:stretch>
        </p:blipFill>
        <p:spPr bwMode="auto">
          <a:xfrm>
            <a:off x="285720" y="2214554"/>
            <a:ext cx="5616575" cy="4294188"/>
          </a:xfrm>
          <a:prstGeom prst="rect">
            <a:avLst/>
          </a:prstGeom>
          <a:noFill/>
          <a:ln w="9525">
            <a:solidFill>
              <a:srgbClr val="009900"/>
            </a:solidFill>
            <a:miter lim="800000"/>
            <a:headEnd/>
            <a:tailEnd/>
          </a:ln>
        </p:spPr>
      </p:pic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2484438" y="2420938"/>
            <a:ext cx="863600" cy="427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0000FF"/>
                </a:solidFill>
              </a:rPr>
              <a:t>Р</a:t>
            </a:r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323850" y="5300663"/>
            <a:ext cx="647700" cy="427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FF3300"/>
                </a:solidFill>
              </a:rPr>
              <a:t>А</a:t>
            </a:r>
            <a:r>
              <a:rPr lang="ru-RU" baseline="-25000">
                <a:solidFill>
                  <a:srgbClr val="FF3300"/>
                </a:solidFill>
              </a:rPr>
              <a:t>1</a:t>
            </a:r>
            <a:endParaRPr lang="ru-RU">
              <a:solidFill>
                <a:srgbClr val="FF3300"/>
              </a:solidFill>
            </a:endParaRPr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1547813" y="4437063"/>
            <a:ext cx="792162" cy="427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FF3300"/>
                </a:solidFill>
              </a:rPr>
              <a:t>А</a:t>
            </a:r>
            <a:r>
              <a:rPr lang="ru-RU" baseline="-25000">
                <a:solidFill>
                  <a:srgbClr val="FF3300"/>
                </a:solidFill>
              </a:rPr>
              <a:t>2</a:t>
            </a:r>
            <a:endParaRPr lang="ru-RU">
              <a:solidFill>
                <a:srgbClr val="FF3300"/>
              </a:solidFill>
            </a:endParaRP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563938" y="4221163"/>
            <a:ext cx="1079500" cy="427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FF3300"/>
                </a:solidFill>
              </a:rPr>
              <a:t>А</a:t>
            </a:r>
            <a:r>
              <a:rPr lang="ru-RU" baseline="-25000">
                <a:solidFill>
                  <a:srgbClr val="FF3300"/>
                </a:solidFill>
              </a:rPr>
              <a:t>3</a:t>
            </a:r>
            <a:endParaRPr lang="ru-RU">
              <a:solidFill>
                <a:srgbClr val="FF3300"/>
              </a:solidFill>
            </a:endParaRPr>
          </a:p>
        </p:txBody>
      </p:sp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2916238" y="5876925"/>
            <a:ext cx="936625" cy="427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FF3300"/>
                </a:solidFill>
              </a:rPr>
              <a:t>А</a:t>
            </a:r>
            <a:r>
              <a:rPr lang="en-US" baseline="-25000">
                <a:solidFill>
                  <a:srgbClr val="FF3300"/>
                </a:solidFill>
              </a:rPr>
              <a:t>n</a:t>
            </a:r>
            <a:endParaRPr lang="ru-RU">
              <a:solidFill>
                <a:srgbClr val="FF3300"/>
              </a:solidFill>
            </a:endParaRPr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2195513" y="5157788"/>
            <a:ext cx="647700" cy="427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9900"/>
                </a:solidFill>
              </a:rPr>
              <a:t>H</a:t>
            </a:r>
            <a:endParaRPr lang="ru-RU">
              <a:solidFill>
                <a:srgbClr val="009900"/>
              </a:solidFill>
            </a:endParaRPr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5940425" y="2420938"/>
            <a:ext cx="2952750" cy="427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6000760" y="2214554"/>
            <a:ext cx="2881312" cy="2438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rgbClr val="0000FF"/>
                </a:solidFill>
              </a:rPr>
              <a:t>РА</a:t>
            </a:r>
            <a:r>
              <a:rPr lang="ru-RU" baseline="-25000" dirty="0">
                <a:solidFill>
                  <a:srgbClr val="0000FF"/>
                </a:solidFill>
              </a:rPr>
              <a:t>1</a:t>
            </a:r>
            <a:r>
              <a:rPr lang="ru-RU" dirty="0">
                <a:solidFill>
                  <a:srgbClr val="0000FF"/>
                </a:solidFill>
              </a:rPr>
              <a:t>; РА</a:t>
            </a:r>
            <a:r>
              <a:rPr lang="ru-RU" baseline="-25000" dirty="0">
                <a:solidFill>
                  <a:srgbClr val="0000FF"/>
                </a:solidFill>
              </a:rPr>
              <a:t>2</a:t>
            </a:r>
            <a:r>
              <a:rPr lang="ru-RU" dirty="0">
                <a:solidFill>
                  <a:srgbClr val="0000FF"/>
                </a:solidFill>
              </a:rPr>
              <a:t>; РА</a:t>
            </a:r>
            <a:r>
              <a:rPr lang="ru-RU" baseline="-25000" dirty="0">
                <a:solidFill>
                  <a:srgbClr val="0000FF"/>
                </a:solidFill>
              </a:rPr>
              <a:t>3</a:t>
            </a:r>
            <a:r>
              <a:rPr lang="ru-RU" dirty="0">
                <a:solidFill>
                  <a:srgbClr val="0000FF"/>
                </a:solidFill>
              </a:rPr>
              <a:t>; ... ; РА</a:t>
            </a:r>
            <a:r>
              <a:rPr lang="en-US" baseline="-25000" dirty="0">
                <a:solidFill>
                  <a:srgbClr val="0000FF"/>
                </a:solidFill>
              </a:rPr>
              <a:t>n</a:t>
            </a:r>
            <a:r>
              <a:rPr lang="en-US" dirty="0">
                <a:solidFill>
                  <a:srgbClr val="0000FF"/>
                </a:solidFill>
              </a:rPr>
              <a:t> – </a:t>
            </a:r>
            <a:r>
              <a:rPr lang="ru-RU" dirty="0">
                <a:solidFill>
                  <a:srgbClr val="0000FF"/>
                </a:solidFill>
              </a:rPr>
              <a:t>боковые ребра</a:t>
            </a:r>
          </a:p>
          <a:p>
            <a:pPr>
              <a:spcBef>
                <a:spcPct val="50000"/>
              </a:spcBef>
            </a:pPr>
            <a:r>
              <a:rPr lang="ru-RU" dirty="0">
                <a:solidFill>
                  <a:srgbClr val="FF3300"/>
                </a:solidFill>
              </a:rPr>
              <a:t>А</a:t>
            </a:r>
            <a:r>
              <a:rPr lang="ru-RU" baseline="-25000" dirty="0">
                <a:solidFill>
                  <a:srgbClr val="FF3300"/>
                </a:solidFill>
              </a:rPr>
              <a:t>1</a:t>
            </a:r>
            <a:r>
              <a:rPr lang="ru-RU" dirty="0">
                <a:solidFill>
                  <a:srgbClr val="FF3300"/>
                </a:solidFill>
              </a:rPr>
              <a:t>А</a:t>
            </a:r>
            <a:r>
              <a:rPr lang="ru-RU" baseline="-25000" dirty="0">
                <a:solidFill>
                  <a:srgbClr val="FF3300"/>
                </a:solidFill>
              </a:rPr>
              <a:t>2</a:t>
            </a:r>
            <a:r>
              <a:rPr lang="ru-RU" dirty="0">
                <a:solidFill>
                  <a:srgbClr val="FF3300"/>
                </a:solidFill>
              </a:rPr>
              <a:t>; ... ;А</a:t>
            </a:r>
            <a:r>
              <a:rPr lang="ru-RU" baseline="-25000" dirty="0">
                <a:solidFill>
                  <a:srgbClr val="FF3300"/>
                </a:solidFill>
              </a:rPr>
              <a:t>1</a:t>
            </a:r>
            <a:r>
              <a:rPr lang="ru-RU" dirty="0">
                <a:solidFill>
                  <a:srgbClr val="FF3300"/>
                </a:solidFill>
              </a:rPr>
              <a:t>А</a:t>
            </a:r>
            <a:r>
              <a:rPr lang="en-US" baseline="-25000" dirty="0">
                <a:solidFill>
                  <a:srgbClr val="FF3300"/>
                </a:solidFill>
              </a:rPr>
              <a:t>n</a:t>
            </a:r>
            <a:r>
              <a:rPr lang="en-US" dirty="0">
                <a:solidFill>
                  <a:srgbClr val="FF3300"/>
                </a:solidFill>
              </a:rPr>
              <a:t> – </a:t>
            </a:r>
            <a:r>
              <a:rPr lang="ru-RU" dirty="0">
                <a:solidFill>
                  <a:srgbClr val="FF3300"/>
                </a:solidFill>
              </a:rPr>
              <a:t>ребра основания</a:t>
            </a:r>
          </a:p>
          <a:p>
            <a:pPr>
              <a:spcBef>
                <a:spcPct val="50000"/>
              </a:spcBef>
            </a:pPr>
            <a:r>
              <a:rPr lang="ru-RU" dirty="0">
                <a:solidFill>
                  <a:srgbClr val="009900"/>
                </a:solidFill>
              </a:rPr>
              <a:t>Р</a:t>
            </a:r>
            <a:r>
              <a:rPr lang="en-US" dirty="0">
                <a:solidFill>
                  <a:srgbClr val="009900"/>
                </a:solidFill>
              </a:rPr>
              <a:t>H</a:t>
            </a:r>
            <a:r>
              <a:rPr lang="ru-RU" dirty="0">
                <a:solidFill>
                  <a:srgbClr val="009900"/>
                </a:solidFill>
              </a:rPr>
              <a:t> – высота пирамиды - </a:t>
            </a:r>
            <a:r>
              <a:rPr lang="en-US" dirty="0">
                <a:solidFill>
                  <a:srgbClr val="009900"/>
                </a:solidFill>
              </a:rPr>
              <a:t>h</a:t>
            </a:r>
            <a:endParaRPr lang="ru-RU" dirty="0">
              <a:solidFill>
                <a:srgbClr val="FF3300"/>
              </a:solidFill>
            </a:endParaRPr>
          </a:p>
        </p:txBody>
      </p:sp>
      <p:graphicFrame>
        <p:nvGraphicFramePr>
          <p:cNvPr id="34831" name="Object 15"/>
          <p:cNvGraphicFramePr>
            <a:graphicFrameLocks noChangeAspect="1"/>
          </p:cNvGraphicFramePr>
          <p:nvPr>
            <p:ph sz="half" idx="1"/>
          </p:nvPr>
        </p:nvGraphicFramePr>
        <p:xfrm>
          <a:off x="5003800" y="4437063"/>
          <a:ext cx="360363" cy="331787"/>
        </p:xfrm>
        <a:graphic>
          <a:graphicData uri="http://schemas.openxmlformats.org/presentationml/2006/ole">
            <p:oleObj spid="_x0000_s23554" name="Формула" r:id="rId5" imgW="152280" imgH="139680" progId="Equation.3">
              <p:embed/>
            </p:oleObj>
          </a:graphicData>
        </a:graphic>
      </p:graphicFrame>
      <p:graphicFrame>
        <p:nvGraphicFramePr>
          <p:cNvPr id="34833" name="Object 17"/>
          <p:cNvGraphicFramePr>
            <a:graphicFrameLocks noChangeAspect="1"/>
          </p:cNvGraphicFramePr>
          <p:nvPr>
            <p:ph sz="quarter" idx="2"/>
          </p:nvPr>
        </p:nvGraphicFramePr>
        <p:xfrm>
          <a:off x="6215074" y="4857760"/>
          <a:ext cx="2592387" cy="555625"/>
        </p:xfrm>
        <a:graphic>
          <a:graphicData uri="http://schemas.openxmlformats.org/presentationml/2006/ole">
            <p:oleObj spid="_x0000_s23555" name="Формула" r:id="rId6" imgW="1066680" imgH="228600" progId="Equation.3">
              <p:embed/>
            </p:oleObj>
          </a:graphicData>
        </a:graphic>
      </p:graphicFrame>
      <p:graphicFrame>
        <p:nvGraphicFramePr>
          <p:cNvPr id="34836" name="Object 20"/>
          <p:cNvGraphicFramePr>
            <a:graphicFrameLocks noChangeAspect="1"/>
          </p:cNvGraphicFramePr>
          <p:nvPr>
            <p:ph sz="quarter" idx="3"/>
          </p:nvPr>
        </p:nvGraphicFramePr>
        <p:xfrm>
          <a:off x="6659563" y="5734050"/>
          <a:ext cx="1873250" cy="906463"/>
        </p:xfrm>
        <a:graphic>
          <a:graphicData uri="http://schemas.openxmlformats.org/presentationml/2006/ole">
            <p:oleObj spid="_x0000_s23556" name="Формула" r:id="rId7" imgW="812520" imgH="393480" progId="Equation.3">
              <p:embed/>
            </p:oleObj>
          </a:graphicData>
        </a:graphic>
      </p:graphicFrame>
      <p:sp>
        <p:nvSpPr>
          <p:cNvPr id="34839" name="Text Box 23"/>
          <p:cNvSpPr txBox="1">
            <a:spLocks noChangeArrowheads="1"/>
          </p:cNvSpPr>
          <p:nvPr/>
        </p:nvSpPr>
        <p:spPr bwMode="auto">
          <a:xfrm>
            <a:off x="2411413" y="4076700"/>
            <a:ext cx="576262" cy="427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9900"/>
                </a:solidFill>
              </a:rPr>
              <a:t>h</a:t>
            </a:r>
            <a:endParaRPr lang="ru-RU">
              <a:solidFill>
                <a:srgbClr val="009900"/>
              </a:solidFill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4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7300"/>
                            </p:stCondLst>
                            <p:childTnLst>
                              <p:par>
                                <p:cTn id="2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8300"/>
                            </p:stCondLst>
                            <p:childTnLst>
                              <p:par>
                                <p:cTn id="3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9300"/>
                            </p:stCondLst>
                            <p:childTnLst>
                              <p:par>
                                <p:cTn id="3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300"/>
                            </p:stCondLst>
                            <p:childTnLst>
                              <p:par>
                                <p:cTn id="4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1300"/>
                            </p:stCondLst>
                            <p:childTnLst>
                              <p:par>
                                <p:cTn id="5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2300"/>
                            </p:stCondLst>
                            <p:childTnLst>
                              <p:par>
                                <p:cTn id="5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34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34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4300"/>
                            </p:stCondLst>
                            <p:childTnLst>
                              <p:par>
                                <p:cTn id="6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48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48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6300"/>
                            </p:stCondLst>
                            <p:childTnLst>
                              <p:par>
                                <p:cTn id="6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7300"/>
                            </p:stCondLst>
                            <p:childTnLst>
                              <p:par>
                                <p:cTn id="7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4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8300"/>
                            </p:stCondLst>
                            <p:childTnLst>
                              <p:par>
                                <p:cTn id="7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348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348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0300"/>
                            </p:stCondLst>
                            <p:childTnLst>
                              <p:par>
                                <p:cTn id="8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348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2300"/>
                            </p:stCondLst>
                            <p:childTnLst>
                              <p:par>
                                <p:cTn id="9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348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 animBg="1"/>
      <p:bldP spid="34821" grpId="0"/>
      <p:bldP spid="34823" grpId="0"/>
      <p:bldP spid="34824" grpId="0"/>
      <p:bldP spid="34825" grpId="0"/>
      <p:bldP spid="34826" grpId="0"/>
      <p:bldP spid="34827" grpId="0"/>
      <p:bldP spid="34828" grpId="0"/>
      <p:bldP spid="34830" grpId="0" build="allAtOnce"/>
      <p:bldP spid="348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9" name="WordArt 7"/>
          <p:cNvSpPr>
            <a:spLocks noChangeArrowheads="1" noChangeShapeType="1" noTextEdit="1"/>
          </p:cNvSpPr>
          <p:nvPr/>
        </p:nvSpPr>
        <p:spPr bwMode="auto">
          <a:xfrm>
            <a:off x="539750" y="333375"/>
            <a:ext cx="7920038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9900"/>
                    </a:gs>
                    <a:gs pos="100000">
                      <a:schemeClr val="folHlink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Правильная пирамида</a:t>
            </a:r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468313" y="1196975"/>
            <a:ext cx="8423275" cy="14773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основание – правильный многоугольник, вершина проецируется в центр основания;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боковые ребра – равны;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боковые грани – равные равнобедренные треугольники. </a:t>
            </a:r>
          </a:p>
        </p:txBody>
      </p:sp>
      <p:sp>
        <p:nvSpPr>
          <p:cNvPr id="38931" name="Text Box 19"/>
          <p:cNvSpPr txBox="1">
            <a:spLocks noChangeArrowheads="1"/>
          </p:cNvSpPr>
          <p:nvPr/>
        </p:nvSpPr>
        <p:spPr bwMode="auto">
          <a:xfrm>
            <a:off x="4643438" y="2997200"/>
            <a:ext cx="1871662" cy="427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H</a:t>
            </a:r>
            <a:r>
              <a:rPr lang="ru-RU">
                <a:solidFill>
                  <a:srgbClr val="FF3300"/>
                </a:solidFill>
              </a:rPr>
              <a:t> – высота, </a:t>
            </a:r>
            <a:endParaRPr lang="ru-RU">
              <a:solidFill>
                <a:srgbClr val="009900"/>
              </a:solidFill>
            </a:endParaRPr>
          </a:p>
        </p:txBody>
      </p:sp>
      <p:sp>
        <p:nvSpPr>
          <p:cNvPr id="38932" name="Text Box 20"/>
          <p:cNvSpPr txBox="1">
            <a:spLocks noChangeArrowheads="1"/>
          </p:cNvSpPr>
          <p:nvPr/>
        </p:nvSpPr>
        <p:spPr bwMode="auto">
          <a:xfrm>
            <a:off x="6732588" y="2997200"/>
            <a:ext cx="2411412" cy="930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9900"/>
                </a:solidFill>
              </a:rPr>
              <a:t>h – </a:t>
            </a:r>
            <a:r>
              <a:rPr lang="ru-RU">
                <a:solidFill>
                  <a:srgbClr val="009900"/>
                </a:solidFill>
              </a:rPr>
              <a:t>апофема</a:t>
            </a:r>
            <a:r>
              <a:rPr lang="ru-RU"/>
              <a:t> </a:t>
            </a:r>
          </a:p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38944" name="Text Box 32"/>
          <p:cNvSpPr txBox="1">
            <a:spLocks noChangeArrowheads="1"/>
          </p:cNvSpPr>
          <p:nvPr/>
        </p:nvSpPr>
        <p:spPr bwMode="auto">
          <a:xfrm>
            <a:off x="5508625" y="3644900"/>
            <a:ext cx="2520950" cy="427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solidFill>
                <a:schemeClr val="bg2"/>
              </a:solidFill>
            </a:endParaRPr>
          </a:p>
        </p:txBody>
      </p:sp>
      <p:pic>
        <p:nvPicPr>
          <p:cNvPr id="38960" name="Picture 48" descr="Прав"/>
          <p:cNvPicPr>
            <a:picLocks noChangeAspect="1" noChangeArrowheads="1"/>
          </p:cNvPicPr>
          <p:nvPr/>
        </p:nvPicPr>
        <p:blipFill>
          <a:blip r:embed="rId4"/>
          <a:srcRect l="11786" r="44395" b="35202"/>
          <a:stretch>
            <a:fillRect/>
          </a:stretch>
        </p:blipFill>
        <p:spPr bwMode="auto">
          <a:xfrm>
            <a:off x="323850" y="3079750"/>
            <a:ext cx="4014788" cy="3589338"/>
          </a:xfrm>
          <a:prstGeom prst="rect">
            <a:avLst/>
          </a:prstGeom>
          <a:noFill/>
        </p:spPr>
      </p:pic>
      <p:sp>
        <p:nvSpPr>
          <p:cNvPr id="38963" name="Text Box 51"/>
          <p:cNvSpPr txBox="1">
            <a:spLocks noChangeArrowheads="1"/>
          </p:cNvSpPr>
          <p:nvPr/>
        </p:nvSpPr>
        <p:spPr bwMode="auto">
          <a:xfrm>
            <a:off x="2339975" y="4797425"/>
            <a:ext cx="792163" cy="427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H</a:t>
            </a:r>
            <a:endParaRPr lang="ru-RU">
              <a:solidFill>
                <a:srgbClr val="FF3300"/>
              </a:solidFill>
            </a:endParaRPr>
          </a:p>
        </p:txBody>
      </p:sp>
      <p:sp>
        <p:nvSpPr>
          <p:cNvPr id="38964" name="Text Box 52"/>
          <p:cNvSpPr txBox="1">
            <a:spLocks noChangeArrowheads="1"/>
          </p:cNvSpPr>
          <p:nvPr/>
        </p:nvSpPr>
        <p:spPr bwMode="auto">
          <a:xfrm>
            <a:off x="1258888" y="5373688"/>
            <a:ext cx="504825" cy="427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9900"/>
                </a:solidFill>
              </a:rPr>
              <a:t>h</a:t>
            </a:r>
            <a:endParaRPr lang="ru-RU">
              <a:solidFill>
                <a:srgbClr val="009900"/>
              </a:solidFill>
            </a:endParaRPr>
          </a:p>
        </p:txBody>
      </p:sp>
      <p:graphicFrame>
        <p:nvGraphicFramePr>
          <p:cNvPr id="38965" name="Object 53"/>
          <p:cNvGraphicFramePr>
            <a:graphicFrameLocks noChangeAspect="1"/>
          </p:cNvGraphicFramePr>
          <p:nvPr>
            <p:ph sz="half" idx="1"/>
          </p:nvPr>
        </p:nvGraphicFramePr>
        <p:xfrm>
          <a:off x="5508625" y="3500438"/>
          <a:ext cx="2520950" cy="965200"/>
        </p:xfrm>
        <a:graphic>
          <a:graphicData uri="http://schemas.openxmlformats.org/presentationml/2006/ole">
            <p:oleObj spid="_x0000_s24578" name="Формула" r:id="rId5" imgW="1028520" imgH="393480" progId="Equation.3">
              <p:embed/>
            </p:oleObj>
          </a:graphicData>
        </a:graphic>
      </p:graphicFrame>
      <p:graphicFrame>
        <p:nvGraphicFramePr>
          <p:cNvPr id="38967" name="Object 55"/>
          <p:cNvGraphicFramePr>
            <a:graphicFrameLocks noChangeAspect="1"/>
          </p:cNvGraphicFramePr>
          <p:nvPr>
            <p:ph sz="quarter" idx="2"/>
          </p:nvPr>
        </p:nvGraphicFramePr>
        <p:xfrm>
          <a:off x="5724525" y="5589588"/>
          <a:ext cx="2089150" cy="1011237"/>
        </p:xfrm>
        <a:graphic>
          <a:graphicData uri="http://schemas.openxmlformats.org/presentationml/2006/ole">
            <p:oleObj spid="_x0000_s24579" name="Формула" r:id="rId6" imgW="812520" imgH="393480" progId="Equation.3">
              <p:embed/>
            </p:oleObj>
          </a:graphicData>
        </a:graphic>
      </p:graphicFrame>
      <p:graphicFrame>
        <p:nvGraphicFramePr>
          <p:cNvPr id="38970" name="Object 58"/>
          <p:cNvGraphicFramePr>
            <a:graphicFrameLocks noChangeAspect="1"/>
          </p:cNvGraphicFramePr>
          <p:nvPr>
            <p:ph sz="quarter" idx="3"/>
          </p:nvPr>
        </p:nvGraphicFramePr>
        <p:xfrm>
          <a:off x="5219700" y="4724400"/>
          <a:ext cx="3095625" cy="661988"/>
        </p:xfrm>
        <a:graphic>
          <a:graphicData uri="http://schemas.openxmlformats.org/presentationml/2006/ole">
            <p:oleObj spid="_x0000_s24580" name="Формула" r:id="rId7" imgW="1066680" imgH="228600" progId="Equation.3">
              <p:embed/>
            </p:oleObj>
          </a:graphicData>
        </a:graphic>
      </p:graphicFrame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89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89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89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89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89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89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89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89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8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1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89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89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3000"/>
                            </p:stCondLst>
                            <p:childTnLst>
                              <p:par>
                                <p:cTn id="40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8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4000"/>
                            </p:stCondLst>
                            <p:childTnLst>
                              <p:par>
                                <p:cTn id="4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89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89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6000"/>
                            </p:stCondLst>
                            <p:childTnLst>
                              <p:par>
                                <p:cTn id="5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389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8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8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8000"/>
                            </p:stCondLst>
                            <p:childTnLst>
                              <p:par>
                                <p:cTn id="5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89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38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8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0"/>
                            </p:stCondLst>
                            <p:childTnLst>
                              <p:par>
                                <p:cTn id="6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389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38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38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9" grpId="0" animBg="1"/>
      <p:bldP spid="38931" grpId="0"/>
      <p:bldP spid="38932" grpId="0"/>
      <p:bldP spid="38963" grpId="0"/>
      <p:bldP spid="3896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323850" y="1196975"/>
            <a:ext cx="4968875" cy="5040313"/>
            <a:chOff x="204" y="754"/>
            <a:chExt cx="3130" cy="3175"/>
          </a:xfrm>
        </p:grpSpPr>
        <p:pic>
          <p:nvPicPr>
            <p:cNvPr id="44037" name="Picture 5" descr="Пирамида (треуг"/>
            <p:cNvPicPr>
              <a:picLocks noChangeAspect="1" noChangeArrowheads="1"/>
            </p:cNvPicPr>
            <p:nvPr/>
          </p:nvPicPr>
          <p:blipFill>
            <a:blip r:embed="rId3"/>
            <a:srcRect l="11810" t="3145" r="7874" b="9433"/>
            <a:stretch>
              <a:fillRect/>
            </a:stretch>
          </p:blipFill>
          <p:spPr bwMode="auto">
            <a:xfrm>
              <a:off x="204" y="754"/>
              <a:ext cx="3130" cy="3175"/>
            </a:xfrm>
            <a:prstGeom prst="rect">
              <a:avLst/>
            </a:prstGeom>
            <a:noFill/>
            <a:ln w="9525">
              <a:solidFill>
                <a:srgbClr val="009900"/>
              </a:solidFill>
              <a:miter lim="800000"/>
              <a:headEnd/>
              <a:tailEnd/>
            </a:ln>
          </p:spPr>
        </p:pic>
        <p:sp>
          <p:nvSpPr>
            <p:cNvPr id="44047" name="Line 15"/>
            <p:cNvSpPr>
              <a:spLocks noChangeShapeType="1"/>
            </p:cNvSpPr>
            <p:nvPr/>
          </p:nvSpPr>
          <p:spPr bwMode="auto">
            <a:xfrm flipV="1">
              <a:off x="2109" y="2705"/>
              <a:ext cx="91" cy="91"/>
            </a:xfrm>
            <a:prstGeom prst="line">
              <a:avLst/>
            </a:prstGeom>
            <a:noFill/>
            <a:ln w="9525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4048" name="Line 16"/>
            <p:cNvSpPr>
              <a:spLocks noChangeShapeType="1"/>
            </p:cNvSpPr>
            <p:nvPr/>
          </p:nvSpPr>
          <p:spPr bwMode="auto">
            <a:xfrm flipH="1" flipV="1">
              <a:off x="2200" y="2705"/>
              <a:ext cx="45" cy="136"/>
            </a:xfrm>
            <a:prstGeom prst="line">
              <a:avLst/>
            </a:prstGeom>
            <a:noFill/>
            <a:ln w="9525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44049" name="Object 17"/>
          <p:cNvGraphicFramePr>
            <a:graphicFrameLocks noChangeAspect="1"/>
          </p:cNvGraphicFramePr>
          <p:nvPr>
            <p:ph sz="quarter" idx="1"/>
          </p:nvPr>
        </p:nvGraphicFramePr>
        <p:xfrm>
          <a:off x="7524750" y="2206625"/>
          <a:ext cx="1439863" cy="696913"/>
        </p:xfrm>
        <a:graphic>
          <a:graphicData uri="http://schemas.openxmlformats.org/presentationml/2006/ole">
            <p:oleObj spid="_x0000_s25602" name="Формула" r:id="rId4" imgW="812520" imgH="393480" progId="Equation.3">
              <p:embed/>
            </p:oleObj>
          </a:graphicData>
        </a:graphic>
      </p:graphicFrame>
      <p:graphicFrame>
        <p:nvGraphicFramePr>
          <p:cNvPr id="44051" name="Object 19"/>
          <p:cNvGraphicFramePr>
            <a:graphicFrameLocks noChangeAspect="1"/>
          </p:cNvGraphicFramePr>
          <p:nvPr>
            <p:ph sz="quarter" idx="2"/>
          </p:nvPr>
        </p:nvGraphicFramePr>
        <p:xfrm>
          <a:off x="5435600" y="2205038"/>
          <a:ext cx="1441450" cy="698500"/>
        </p:xfrm>
        <a:graphic>
          <a:graphicData uri="http://schemas.openxmlformats.org/presentationml/2006/ole">
            <p:oleObj spid="_x0000_s25603" name="Формула" r:id="rId5" imgW="812520" imgH="393480" progId="Equation.3">
              <p:embed/>
            </p:oleObj>
          </a:graphicData>
        </a:graphic>
      </p:graphicFrame>
      <p:graphicFrame>
        <p:nvGraphicFramePr>
          <p:cNvPr id="44054" name="Object 22"/>
          <p:cNvGraphicFramePr>
            <a:graphicFrameLocks noChangeAspect="1"/>
          </p:cNvGraphicFramePr>
          <p:nvPr>
            <p:ph sz="quarter" idx="3"/>
          </p:nvPr>
        </p:nvGraphicFramePr>
        <p:xfrm>
          <a:off x="6346825" y="3141663"/>
          <a:ext cx="1727200" cy="785812"/>
        </p:xfrm>
        <a:graphic>
          <a:graphicData uri="http://schemas.openxmlformats.org/presentationml/2006/ole">
            <p:oleObj spid="_x0000_s25604" name="Формула" r:id="rId6" imgW="863280" imgH="393480" progId="Equation.3">
              <p:embed/>
            </p:oleObj>
          </a:graphicData>
        </a:graphic>
      </p:graphicFrame>
      <p:sp>
        <p:nvSpPr>
          <p:cNvPr id="44057" name="Rectangle 25"/>
          <p:cNvSpPr>
            <a:spLocks noChangeArrowheads="1"/>
          </p:cNvSpPr>
          <p:nvPr/>
        </p:nvSpPr>
        <p:spPr bwMode="auto">
          <a:xfrm>
            <a:off x="5940425" y="1484313"/>
            <a:ext cx="2037802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AB = BC = AC = a</a:t>
            </a:r>
            <a:endParaRPr lang="ru-RU"/>
          </a:p>
          <a:p>
            <a:pPr eaLnBrk="0" hangingPunct="0"/>
            <a:endParaRPr lang="ru-RU" sz="1800" b="0">
              <a:latin typeface="Arial" charset="0"/>
            </a:endParaRPr>
          </a:p>
        </p:txBody>
      </p:sp>
      <p:sp>
        <p:nvSpPr>
          <p:cNvPr id="44058" name="Text Box 26"/>
          <p:cNvSpPr txBox="1">
            <a:spLocks noChangeArrowheads="1"/>
          </p:cNvSpPr>
          <p:nvPr/>
        </p:nvSpPr>
        <p:spPr bwMode="auto">
          <a:xfrm>
            <a:off x="395288" y="260350"/>
            <a:ext cx="842486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Правильная треугольная пирамида</a:t>
            </a:r>
          </a:p>
        </p:txBody>
      </p:sp>
      <p:sp>
        <p:nvSpPr>
          <p:cNvPr id="44060" name="Text Box 28"/>
          <p:cNvSpPr txBox="1">
            <a:spLocks noChangeArrowheads="1"/>
          </p:cNvSpPr>
          <p:nvPr/>
        </p:nvSpPr>
        <p:spPr bwMode="auto">
          <a:xfrm>
            <a:off x="5580063" y="836613"/>
            <a:ext cx="2016125" cy="7848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</a:t>
            </a:r>
            <a:r>
              <a:rPr lang="ru-RU"/>
              <a:t> – высота, </a:t>
            </a:r>
          </a:p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44061" name="Text Box 29"/>
          <p:cNvSpPr txBox="1">
            <a:spLocks noChangeArrowheads="1"/>
          </p:cNvSpPr>
          <p:nvPr/>
        </p:nvSpPr>
        <p:spPr bwMode="auto">
          <a:xfrm>
            <a:off x="7235825" y="836613"/>
            <a:ext cx="1908175" cy="7848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 – </a:t>
            </a:r>
            <a:r>
              <a:rPr lang="ru-RU"/>
              <a:t>апофема </a:t>
            </a:r>
          </a:p>
          <a:p>
            <a:pPr>
              <a:spcBef>
                <a:spcPct val="50000"/>
              </a:spcBef>
            </a:pPr>
            <a:endParaRPr lang="ru-RU"/>
          </a:p>
        </p:txBody>
      </p:sp>
      <p:graphicFrame>
        <p:nvGraphicFramePr>
          <p:cNvPr id="44062" name="Object 30"/>
          <p:cNvGraphicFramePr>
            <a:graphicFrameLocks noChangeAspect="1"/>
          </p:cNvGraphicFramePr>
          <p:nvPr>
            <p:ph sz="quarter" idx="4"/>
          </p:nvPr>
        </p:nvGraphicFramePr>
        <p:xfrm>
          <a:off x="5724525" y="4292600"/>
          <a:ext cx="2971800" cy="909638"/>
        </p:xfrm>
        <a:graphic>
          <a:graphicData uri="http://schemas.openxmlformats.org/presentationml/2006/ole">
            <p:oleObj spid="_x0000_s25605" name="Формула" r:id="rId7" imgW="1409400" imgH="431640" progId="Equation.3">
              <p:embed/>
            </p:oleObj>
          </a:graphicData>
        </a:graphic>
      </p:graphicFrame>
      <p:graphicFrame>
        <p:nvGraphicFramePr>
          <p:cNvPr id="44065" name="Object 33"/>
          <p:cNvGraphicFramePr>
            <a:graphicFrameLocks noChangeAspect="1"/>
          </p:cNvGraphicFramePr>
          <p:nvPr/>
        </p:nvGraphicFramePr>
        <p:xfrm>
          <a:off x="6130925" y="5516563"/>
          <a:ext cx="2159000" cy="844550"/>
        </p:xfrm>
        <a:graphic>
          <a:graphicData uri="http://schemas.openxmlformats.org/presentationml/2006/ole">
            <p:oleObj spid="_x0000_s25606" name="Формула" r:id="rId8" imgW="1104840" imgH="431640" progId="Equation.3">
              <p:embed/>
            </p:oleObj>
          </a:graphicData>
        </a:graphic>
      </p:graphicFrame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395288" y="5229225"/>
            <a:ext cx="5762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A</a:t>
            </a:r>
            <a:endParaRPr lang="ru-RU"/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2411413" y="4797425"/>
            <a:ext cx="64770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O</a:t>
            </a:r>
            <a:endParaRPr lang="ru-RU"/>
          </a:p>
        </p:txBody>
      </p:sp>
      <p:sp>
        <p:nvSpPr>
          <p:cNvPr id="44045" name="Text Box 13"/>
          <p:cNvSpPr txBox="1">
            <a:spLocks noChangeArrowheads="1"/>
          </p:cNvSpPr>
          <p:nvPr/>
        </p:nvSpPr>
        <p:spPr bwMode="auto">
          <a:xfrm>
            <a:off x="4932363" y="3284538"/>
            <a:ext cx="3603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B</a:t>
            </a:r>
            <a:endParaRPr lang="ru-RU"/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1835150" y="5805488"/>
            <a:ext cx="792163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C</a:t>
            </a:r>
            <a:endParaRPr lang="ru-RU"/>
          </a:p>
        </p:txBody>
      </p:sp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2987675" y="2997200"/>
            <a:ext cx="576263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h</a:t>
            </a:r>
            <a:endParaRPr lang="ru-RU"/>
          </a:p>
        </p:txBody>
      </p:sp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2124075" y="3500438"/>
            <a:ext cx="64770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H</a:t>
            </a:r>
            <a:endParaRPr lang="ru-RU"/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2124075" y="1196975"/>
            <a:ext cx="107950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S</a:t>
            </a:r>
            <a:endParaRPr lang="ru-RU" dirty="0"/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3492500" y="4508500"/>
            <a:ext cx="720725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D</a:t>
            </a:r>
            <a:endParaRPr lang="ru-RU"/>
          </a:p>
        </p:txBody>
      </p:sp>
      <p:sp>
        <p:nvSpPr>
          <p:cNvPr id="44046" name="Text Box 14"/>
          <p:cNvSpPr txBox="1">
            <a:spLocks noChangeArrowheads="1"/>
          </p:cNvSpPr>
          <p:nvPr/>
        </p:nvSpPr>
        <p:spPr bwMode="auto">
          <a:xfrm>
            <a:off x="971550" y="5516563"/>
            <a:ext cx="64770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a</a:t>
            </a:r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800"/>
                            </p:stCondLst>
                            <p:childTnLst>
                              <p:par>
                                <p:cTn id="1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8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800"/>
                            </p:stCondLst>
                            <p:childTnLst>
                              <p:par>
                                <p:cTn id="30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4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800"/>
                            </p:stCondLst>
                            <p:childTnLst>
                              <p:par>
                                <p:cTn id="3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4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44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800"/>
                            </p:stCondLst>
                            <p:childTnLst>
                              <p:par>
                                <p:cTn id="4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4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800"/>
                            </p:stCondLst>
                            <p:childTnLst>
                              <p:par>
                                <p:cTn id="4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44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44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2800"/>
                            </p:stCondLst>
                            <p:childTnLst>
                              <p:par>
                                <p:cTn id="52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4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3800"/>
                            </p:stCondLst>
                            <p:childTnLst>
                              <p:par>
                                <p:cTn id="5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44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44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800"/>
                            </p:stCondLst>
                            <p:childTnLst>
                              <p:par>
                                <p:cTn id="6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44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44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44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7800"/>
                            </p:stCondLst>
                            <p:childTnLst>
                              <p:par>
                                <p:cTn id="6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440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44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44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9800"/>
                            </p:stCondLst>
                            <p:childTnLst>
                              <p:par>
                                <p:cTn id="7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44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44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44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1800"/>
                            </p:stCondLst>
                            <p:childTnLst>
                              <p:par>
                                <p:cTn id="8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440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44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44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3800"/>
                            </p:stCondLst>
                            <p:childTnLst>
                              <p:par>
                                <p:cTn id="8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440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44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44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57" grpId="0"/>
      <p:bldP spid="44058" grpId="0"/>
      <p:bldP spid="44060" grpId="0"/>
      <p:bldP spid="44061" grpId="0"/>
      <p:bldP spid="44039" grpId="0"/>
      <p:bldP spid="44042" grpId="0"/>
      <p:bldP spid="44045" grpId="0"/>
      <p:bldP spid="44040" grpId="0"/>
      <p:bldP spid="44044" grpId="0"/>
      <p:bldP spid="44043" grpId="0"/>
      <p:bldP spid="44038" grpId="0"/>
      <p:bldP spid="44041" grpId="0"/>
      <p:bldP spid="44046" grpId="0"/>
    </p:bldLst>
  </p:timing>
</p:sld>
</file>

<file path=ppt/theme/theme1.xml><?xml version="1.0" encoding="utf-8"?>
<a:theme xmlns:a="http://schemas.openxmlformats.org/drawingml/2006/main" name="14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140</Template>
  <TotalTime>45</TotalTime>
  <Words>541</Words>
  <Application>Microsoft Office PowerPoint</Application>
  <PresentationFormat>Экран (4:3)</PresentationFormat>
  <Paragraphs>179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140</vt:lpstr>
      <vt:lpstr>Формула</vt:lpstr>
      <vt:lpstr>Многогранники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Многогранники </dc:title>
  <dc:creator>LARISA</dc:creator>
  <cp:lastModifiedBy>CHrn</cp:lastModifiedBy>
  <cp:revision>7</cp:revision>
  <dcterms:created xsi:type="dcterms:W3CDTF">2012-04-11T21:14:41Z</dcterms:created>
  <dcterms:modified xsi:type="dcterms:W3CDTF">2012-04-17T17:54:56Z</dcterms:modified>
</cp:coreProperties>
</file>